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48" r:id="rId4"/>
  </p:sldMasterIdLst>
  <p:notesMasterIdLst>
    <p:notesMasterId r:id="rId20"/>
  </p:notesMasterIdLst>
  <p:handoutMasterIdLst>
    <p:handoutMasterId r:id="rId21"/>
  </p:handoutMasterIdLst>
  <p:sldIdLst>
    <p:sldId id="353" r:id="rId5"/>
    <p:sldId id="327" r:id="rId6"/>
    <p:sldId id="378" r:id="rId7"/>
    <p:sldId id="388" r:id="rId8"/>
    <p:sldId id="263" r:id="rId9"/>
    <p:sldId id="389" r:id="rId10"/>
    <p:sldId id="395" r:id="rId11"/>
    <p:sldId id="396" r:id="rId12"/>
    <p:sldId id="391" r:id="rId13"/>
    <p:sldId id="397" r:id="rId14"/>
    <p:sldId id="262" r:id="rId15"/>
    <p:sldId id="392" r:id="rId16"/>
    <p:sldId id="393" r:id="rId17"/>
    <p:sldId id="394" r:id="rId18"/>
    <p:sldId id="347" r:id="rId19"/>
  </p:sldIdLst>
  <p:sldSz cx="12192000" cy="6858000"/>
  <p:notesSz cx="6858000" cy="9144000"/>
  <p:defaultTextStyle>
    <a:defPPr rtl="0">
      <a:defRPr lang="es-419"/>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128" userDrawn="1">
          <p15:clr>
            <a:srgbClr val="A4A3A4"/>
          </p15:clr>
        </p15:guide>
        <p15:guide id="2" pos="19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4AF2518-23A2-080F-476C-A2184E2A5D29}" name="Adrienne Grace" initials="AG" userId="S::adrienne.grace@standard.com::f481a750-54cb-46b2-8693-5365b4a01085" providerId="AD"/>
  <p188:author id="{6E21EF44-FC25-08BC-C724-70229DA01A3E}" name="Katherine Heilman" initials="KH" userId="S::katherine.heilman@standard.com::9a1e6f34-5639-4748-b4af-b9a0301b47e8" providerId="AD"/>
  <p188:author id="{698E1050-D34A-6E8D-CA97-647FE7E16840}" name="Dawn Bender" initials="" userId="S::dawn.bender@standard.com::da5e5fa8-5b5d-42c2-984b-699c46e11e17" providerId="AD"/>
  <p188:author id="{A129EF8F-9FB0-CB48-7C2D-0A79593A33DE}" name="Mandy Goodwin" initials="MG" userId="S::mandy.goodwin@standard.com::fd1d2c4c-aaf5-450f-947e-b056ec8c31fe" providerId="AD"/>
  <p188:author id="{66FC9AA4-6B3F-B435-95B9-9913743F221A}" name="Jerilee Olmstead" initials="JO" userId="S::jerilee.olmstead@standard.com::5d08420a-9b00-4d47-be0c-0b8138f5dd52" providerId="AD"/>
  <p188:author id="{D3F43ECC-8820-CAED-F6F9-939DE7E0F8FD}" name="Jerilee Olmstead" initials="" userId="S::Jerilee.Olmstead@standard.com::5d08420a-9b00-4d47-be0c-0b8138f5dd5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EA7"/>
    <a:srgbClr val="0075B2"/>
    <a:srgbClr val="505050"/>
    <a:srgbClr val="DAD8EB"/>
    <a:srgbClr val="E5E5E5"/>
    <a:srgbClr val="E5E5E6"/>
    <a:srgbClr val="D6F3FF"/>
    <a:srgbClr val="6E747C"/>
    <a:srgbClr val="F1F5FF"/>
    <a:srgbClr val="D9D8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6606" autoAdjust="0"/>
    <p:restoredTop sz="94061" autoAdjust="0"/>
  </p:normalViewPr>
  <p:slideViewPr>
    <p:cSldViewPr snapToGrid="0">
      <p:cViewPr varScale="1">
        <p:scale>
          <a:sx n="77" d="100"/>
          <a:sy n="77" d="100"/>
        </p:scale>
        <p:origin x="114" y="264"/>
      </p:cViewPr>
      <p:guideLst>
        <p:guide orient="horz" pos="4128"/>
        <p:guide pos="192"/>
      </p:guideLst>
    </p:cSldViewPr>
  </p:slideViewPr>
  <p:outlineViewPr>
    <p:cViewPr>
      <p:scale>
        <a:sx n="33" d="100"/>
        <a:sy n="33" d="100"/>
      </p:scale>
      <p:origin x="0" y="0"/>
    </p:cViewPr>
  </p:outlineViewPr>
  <p:notesTextViewPr>
    <p:cViewPr>
      <p:scale>
        <a:sx n="1" d="1"/>
        <a:sy n="1" d="1"/>
      </p:scale>
      <p:origin x="0" y="0"/>
    </p:cViewPr>
  </p:notesTextViewPr>
  <p:sorterViewPr>
    <p:cViewPr>
      <p:scale>
        <a:sx n="1" d="1"/>
        <a:sy n="1" d="1"/>
      </p:scale>
      <p:origin x="0" y="0"/>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393984236983677"/>
          <c:y val="5.9505175808217632E-2"/>
          <c:w val="0.6121203152603264"/>
          <c:h val="0.91818038326370077"/>
        </c:manualLayout>
      </c:layout>
      <c:doughnutChart>
        <c:varyColors val="1"/>
        <c:ser>
          <c:idx val="0"/>
          <c:order val="0"/>
          <c:tx>
            <c:strRef>
              <c:f>Sheet1!$B$1</c:f>
              <c:strCache>
                <c:ptCount val="1"/>
                <c:pt idx="0">
                  <c:v>Retiros</c:v>
                </c:pt>
              </c:strCache>
            </c:strRef>
          </c:tx>
          <c:spPr>
            <a:solidFill>
              <a:schemeClr val="accent6"/>
            </a:solidFill>
          </c:spPr>
          <c:dPt>
            <c:idx val="0"/>
            <c:bubble3D val="0"/>
            <c:spPr>
              <a:solidFill>
                <a:schemeClr val="tx2"/>
              </a:solidFill>
              <a:ln w="19050">
                <a:solidFill>
                  <a:schemeClr val="lt1"/>
                </a:solidFill>
              </a:ln>
              <a:effectLst/>
            </c:spPr>
            <c:extLst>
              <c:ext xmlns:c16="http://schemas.microsoft.com/office/drawing/2014/chart" uri="{C3380CC4-5D6E-409C-BE32-E72D297353CC}">
                <c16:uniqueId val="{00000002-774A-964A-90AA-2690E698DB34}"/>
              </c:ext>
            </c:extLst>
          </c:dPt>
          <c:dPt>
            <c:idx val="1"/>
            <c:bubble3D val="0"/>
            <c:spPr>
              <a:solidFill>
                <a:schemeClr val="accent6"/>
              </a:solidFill>
              <a:ln w="19050">
                <a:solidFill>
                  <a:schemeClr val="lt1"/>
                </a:solidFill>
              </a:ln>
              <a:effectLst/>
            </c:spPr>
            <c:extLst>
              <c:ext xmlns:c16="http://schemas.microsoft.com/office/drawing/2014/chart" uri="{C3380CC4-5D6E-409C-BE32-E72D297353CC}">
                <c16:uniqueId val="{00000001-774A-964A-90AA-2690E698DB34}"/>
              </c:ext>
            </c:extLst>
          </c:dPt>
          <c:dPt>
            <c:idx val="2"/>
            <c:bubble3D val="0"/>
            <c:spPr>
              <a:solidFill>
                <a:schemeClr val="accent6"/>
              </a:solidFill>
              <a:ln w="19050">
                <a:solidFill>
                  <a:schemeClr val="lt1"/>
                </a:solidFill>
              </a:ln>
              <a:effectLst/>
            </c:spPr>
            <c:extLst>
              <c:ext xmlns:c16="http://schemas.microsoft.com/office/drawing/2014/chart" uri="{C3380CC4-5D6E-409C-BE32-E72D297353CC}">
                <c16:uniqueId val="{00000005-015C-C44E-86A3-2B4B7DEB2177}"/>
              </c:ext>
            </c:extLst>
          </c:dPt>
          <c:dPt>
            <c:idx val="3"/>
            <c:bubble3D val="0"/>
            <c:spPr>
              <a:solidFill>
                <a:schemeClr val="accent6"/>
              </a:solidFill>
              <a:ln w="19050">
                <a:solidFill>
                  <a:schemeClr val="lt1"/>
                </a:solidFill>
              </a:ln>
              <a:effectLst/>
            </c:spPr>
            <c:extLst>
              <c:ext xmlns:c16="http://schemas.microsoft.com/office/drawing/2014/chart" uri="{C3380CC4-5D6E-409C-BE32-E72D297353CC}">
                <c16:uniqueId val="{00000007-015C-C44E-86A3-2B4B7DEB2177}"/>
              </c:ext>
            </c:extLst>
          </c:dPt>
          <c:cat>
            <c:strRef>
              <c:f>Sheet1!$A$2:$A$5</c:f>
              <c:strCache>
                <c:ptCount val="2"/>
                <c:pt idx="0">
                  <c:v>jubilación</c:v>
                </c:pt>
                <c:pt idx="1">
                  <c:v>ahorros</c:v>
                </c:pt>
              </c:strCache>
            </c:strRef>
          </c:cat>
          <c:val>
            <c:numRef>
              <c:f>Sheet1!$B$2:$B$5</c:f>
              <c:numCache>
                <c:formatCode>General</c:formatCode>
                <c:ptCount val="4"/>
                <c:pt idx="0">
                  <c:v>4</c:v>
                </c:pt>
                <c:pt idx="1">
                  <c:v>96</c:v>
                </c:pt>
              </c:numCache>
            </c:numRef>
          </c:val>
          <c:extLst>
            <c:ext xmlns:c16="http://schemas.microsoft.com/office/drawing/2014/chart" uri="{C3380CC4-5D6E-409C-BE32-E72D297353CC}">
              <c16:uniqueId val="{00000000-774A-964A-90AA-2690E698DB34}"/>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Columna 1</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1-F1CA-7C41-870B-F256DB891930}"/>
              </c:ext>
            </c:extLst>
          </c:dPt>
          <c:dPt>
            <c:idx val="1"/>
            <c:bubble3D val="0"/>
            <c:spPr>
              <a:solidFill>
                <a:schemeClr val="accent6"/>
              </a:solidFill>
              <a:ln w="19050">
                <a:noFill/>
              </a:ln>
              <a:effectLst/>
            </c:spPr>
            <c:extLst>
              <c:ext xmlns:c16="http://schemas.microsoft.com/office/drawing/2014/chart" uri="{C3380CC4-5D6E-409C-BE32-E72D297353CC}">
                <c16:uniqueId val="{00000003-F1CA-7C41-870B-F256DB891930}"/>
              </c:ext>
            </c:extLst>
          </c:dPt>
          <c:dPt>
            <c:idx val="2"/>
            <c:bubble3D val="0"/>
            <c:spPr>
              <a:solidFill>
                <a:schemeClr val="accent3"/>
              </a:solidFill>
              <a:ln w="19050">
                <a:noFill/>
              </a:ln>
              <a:effectLst/>
            </c:spPr>
            <c:extLst>
              <c:ext xmlns:c16="http://schemas.microsoft.com/office/drawing/2014/chart" uri="{C3380CC4-5D6E-409C-BE32-E72D297353CC}">
                <c16:uniqueId val="{00000005-F1CA-7C41-870B-F256DB891930}"/>
              </c:ext>
            </c:extLst>
          </c:dPt>
          <c:dPt>
            <c:idx val="3"/>
            <c:bubble3D val="0"/>
            <c:spPr>
              <a:solidFill>
                <a:schemeClr val="bg2"/>
              </a:solidFill>
              <a:ln w="19050">
                <a:noFill/>
              </a:ln>
              <a:effectLst/>
            </c:spPr>
            <c:extLst>
              <c:ext xmlns:c16="http://schemas.microsoft.com/office/drawing/2014/chart" uri="{C3380CC4-5D6E-409C-BE32-E72D297353CC}">
                <c16:uniqueId val="{00000007-F1CA-7C41-870B-F256DB891930}"/>
              </c:ext>
            </c:extLst>
          </c:dPt>
          <c:dPt>
            <c:idx val="4"/>
            <c:bubble3D val="0"/>
            <c:spPr>
              <a:solidFill>
                <a:schemeClr val="accent1"/>
              </a:solidFill>
              <a:ln w="19050">
                <a:noFill/>
              </a:ln>
              <a:effectLst/>
            </c:spPr>
            <c:extLst>
              <c:ext xmlns:c16="http://schemas.microsoft.com/office/drawing/2014/chart" uri="{C3380CC4-5D6E-409C-BE32-E72D297353CC}">
                <c16:uniqueId val="{00000009-F1CA-7C41-870B-F256DB891930}"/>
              </c:ext>
            </c:extLst>
          </c:dPt>
          <c:cat>
            <c:numRef>
              <c:f>Sheet1!$A$2:$A$6</c:f>
              <c:numCache>
                <c:formatCode>General</c:formatCode>
                <c:ptCount val="5"/>
              </c:numCache>
            </c:numRef>
          </c:cat>
          <c:val>
            <c:numRef>
              <c:f>Sheet1!$B$2:$B$6</c:f>
              <c:numCache>
                <c:formatCode>General</c:formatCode>
                <c:ptCount val="5"/>
                <c:pt idx="0">
                  <c:v>50</c:v>
                </c:pt>
                <c:pt idx="1">
                  <c:v>30</c:v>
                </c:pt>
                <c:pt idx="2">
                  <c:v>11</c:v>
                </c:pt>
                <c:pt idx="3">
                  <c:v>4</c:v>
                </c:pt>
                <c:pt idx="4">
                  <c:v>5</c:v>
                </c:pt>
              </c:numCache>
            </c:numRef>
          </c:val>
          <c:extLst>
            <c:ext xmlns:c16="http://schemas.microsoft.com/office/drawing/2014/chart" uri="{C3380CC4-5D6E-409C-BE32-E72D297353CC}">
              <c16:uniqueId val="{0000000A-F1CA-7C41-870B-F256DB891930}"/>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Columna 1</c:v>
                </c:pt>
              </c:strCache>
            </c:strRef>
          </c:tx>
          <c:spPr>
            <a:ln>
              <a:noFill/>
            </a:ln>
          </c:spPr>
          <c:dPt>
            <c:idx val="0"/>
            <c:bubble3D val="0"/>
            <c:spPr>
              <a:solidFill>
                <a:schemeClr val="tx2"/>
              </a:solidFill>
              <a:ln w="19050">
                <a:noFill/>
              </a:ln>
              <a:effectLst/>
            </c:spPr>
            <c:extLst>
              <c:ext xmlns:c16="http://schemas.microsoft.com/office/drawing/2014/chart" uri="{C3380CC4-5D6E-409C-BE32-E72D297353CC}">
                <c16:uniqueId val="{00000001-87CF-CB49-9D36-0C1BBA0CD5B1}"/>
              </c:ext>
            </c:extLst>
          </c:dPt>
          <c:dPt>
            <c:idx val="1"/>
            <c:bubble3D val="0"/>
            <c:spPr>
              <a:solidFill>
                <a:schemeClr val="accent6"/>
              </a:solidFill>
              <a:ln w="19050">
                <a:noFill/>
              </a:ln>
              <a:effectLst/>
            </c:spPr>
            <c:extLst>
              <c:ext xmlns:c16="http://schemas.microsoft.com/office/drawing/2014/chart" uri="{C3380CC4-5D6E-409C-BE32-E72D297353CC}">
                <c16:uniqueId val="{00000003-87CF-CB49-9D36-0C1BBA0CD5B1}"/>
              </c:ext>
            </c:extLst>
          </c:dPt>
          <c:dPt>
            <c:idx val="2"/>
            <c:bubble3D val="0"/>
            <c:spPr>
              <a:solidFill>
                <a:schemeClr val="accent3"/>
              </a:solidFill>
              <a:ln w="19050">
                <a:noFill/>
              </a:ln>
              <a:effectLst/>
            </c:spPr>
            <c:extLst>
              <c:ext xmlns:c16="http://schemas.microsoft.com/office/drawing/2014/chart" uri="{C3380CC4-5D6E-409C-BE32-E72D297353CC}">
                <c16:uniqueId val="{00000005-87CF-CB49-9D36-0C1BBA0CD5B1}"/>
              </c:ext>
            </c:extLst>
          </c:dPt>
          <c:dPt>
            <c:idx val="3"/>
            <c:bubble3D val="0"/>
            <c:spPr>
              <a:solidFill>
                <a:schemeClr val="bg2"/>
              </a:solidFill>
              <a:ln w="19050">
                <a:noFill/>
              </a:ln>
              <a:effectLst/>
            </c:spPr>
            <c:extLst>
              <c:ext xmlns:c16="http://schemas.microsoft.com/office/drawing/2014/chart" uri="{C3380CC4-5D6E-409C-BE32-E72D297353CC}">
                <c16:uniqueId val="{00000007-87CF-CB49-9D36-0C1BBA0CD5B1}"/>
              </c:ext>
            </c:extLst>
          </c:dPt>
          <c:dPt>
            <c:idx val="4"/>
            <c:bubble3D val="0"/>
            <c:spPr>
              <a:solidFill>
                <a:schemeClr val="accent1"/>
              </a:solidFill>
              <a:ln w="19050">
                <a:noFill/>
              </a:ln>
              <a:effectLst/>
            </c:spPr>
            <c:extLst>
              <c:ext xmlns:c16="http://schemas.microsoft.com/office/drawing/2014/chart" uri="{C3380CC4-5D6E-409C-BE32-E72D297353CC}">
                <c16:uniqueId val="{00000009-87CF-CB49-9D36-0C1BBA0CD5B1}"/>
              </c:ext>
            </c:extLst>
          </c:dPt>
          <c:cat>
            <c:numRef>
              <c:f>Sheet1!$A$2:$A$6</c:f>
              <c:numCache>
                <c:formatCode>General</c:formatCode>
                <c:ptCount val="5"/>
              </c:numCache>
            </c:numRef>
          </c:cat>
          <c:val>
            <c:numRef>
              <c:f>Sheet1!$B$2:$B$6</c:f>
              <c:numCache>
                <c:formatCode>General</c:formatCode>
                <c:ptCount val="5"/>
                <c:pt idx="0">
                  <c:v>40</c:v>
                </c:pt>
                <c:pt idx="1">
                  <c:v>20</c:v>
                </c:pt>
                <c:pt idx="2">
                  <c:v>23</c:v>
                </c:pt>
                <c:pt idx="3">
                  <c:v>10</c:v>
                </c:pt>
                <c:pt idx="4">
                  <c:v>7</c:v>
                </c:pt>
              </c:numCache>
            </c:numRef>
          </c:val>
          <c:extLst>
            <c:ext xmlns:c16="http://schemas.microsoft.com/office/drawing/2014/chart" uri="{C3380CC4-5D6E-409C-BE32-E72D297353CC}">
              <c16:uniqueId val="{0000000A-87CF-CB49-9D36-0C1BBA0CD5B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43D226-2AAD-71DC-04A2-56C76016BDF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e Placeholder 2">
            <a:extLst>
              <a:ext uri="{FF2B5EF4-FFF2-40B4-BE49-F238E27FC236}">
                <a16:creationId xmlns:a16="http://schemas.microsoft.com/office/drawing/2014/main" id="{577A6670-C23B-385F-68CC-F3CE60E5E80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BE5D2773-295A-4647-866D-65169A5F5513}" type="datetimeFigureOut">
              <a:rPr lang="en-US" smtClean="0"/>
              <a:t>1/24/2025</a:t>
            </a:fld>
            <a:endParaRPr lang="en-US" dirty="0"/>
          </a:p>
        </p:txBody>
      </p:sp>
      <p:sp>
        <p:nvSpPr>
          <p:cNvPr id="4" name="Footer Placeholder 3">
            <a:extLst>
              <a:ext uri="{FF2B5EF4-FFF2-40B4-BE49-F238E27FC236}">
                <a16:creationId xmlns:a16="http://schemas.microsoft.com/office/drawing/2014/main" id="{9FC97CCE-1DAF-1B3B-9A8A-CAEEDA3C8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5" name="Slide Number Placeholder 4">
            <a:extLst>
              <a:ext uri="{FF2B5EF4-FFF2-40B4-BE49-F238E27FC236}">
                <a16:creationId xmlns:a16="http://schemas.microsoft.com/office/drawing/2014/main" id="{9EE7759F-EA5A-D7BD-FFD7-7ACE8161050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424F22A-767E-6B41-8237-648607A4F8B1}" type="slidenum">
              <a:rPr lang="en-US" smtClean="0"/>
              <a:t>‹#›</a:t>
            </a:fld>
            <a:endParaRPr lang="en-US" dirty="0"/>
          </a:p>
        </p:txBody>
      </p:sp>
    </p:spTree>
    <p:extLst>
      <p:ext uri="{BB962C8B-B14F-4D97-AF65-F5344CB8AC3E}">
        <p14:creationId xmlns:p14="http://schemas.microsoft.com/office/powerpoint/2010/main" val="870025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ECD0E78-B23E-6041-9069-6F218D507CC2}" type="datetimeFigureOut">
              <a:rPr lang="en-US" smtClean="0"/>
              <a:t>1/24/2025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68735D49-6D46-5C4C-9B2F-BCF1E12CE670}" type="slidenum">
              <a:rPr lang="en-US" smtClean="0"/>
              <a:t>‹#›</a:t>
            </a:fld>
            <a:endParaRPr lang="en-US" dirty="0"/>
          </a:p>
        </p:txBody>
      </p:sp>
    </p:spTree>
    <p:extLst>
      <p:ext uri="{BB962C8B-B14F-4D97-AF65-F5344CB8AC3E}">
        <p14:creationId xmlns:p14="http://schemas.microsoft.com/office/powerpoint/2010/main" val="2614397230"/>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Bienvenido.</a:t>
            </a:r>
          </a:p>
          <a:p>
            <a:pPr rtl="0"/>
            <a:r>
              <a:rPr lang="es-419" dirty="0"/>
              <a:t>Probablemente usted ya haya pensado en la jubilación y haya hecho alguna planificación, pero a la mayoría de nosotros también nos serviría un poco más de orientación para asegurarnos de que nuestro plan de jubilación avanza por buen camino. ¿Cuáles son los factores que deben tenerse en cuenta?</a:t>
            </a:r>
            <a:br>
              <a:rPr lang="en-US" dirty="0"/>
            </a:br>
            <a:endParaRPr lang="en-US" dirty="0"/>
          </a:p>
          <a:p>
            <a:pPr rtl="0"/>
            <a:endParaRPr lang="en-US" dirty="0"/>
          </a:p>
          <a:p>
            <a:pPr rtl="0"/>
            <a:r>
              <a:rPr lang="es-419" dirty="0"/>
              <a:t>Hoy le vamos a ayudar analizando algunas opciones cuando piense en la jubilación:</a:t>
            </a:r>
          </a:p>
          <a:p>
            <a:pPr rtl="0"/>
            <a:endParaRPr lang="en-US" dirty="0"/>
          </a:p>
          <a:p>
            <a:pPr rtl="0"/>
            <a:r>
              <a:rPr lang="es-419" dirty="0"/>
              <a:t>• Establecer un objetivo de edad de jubilación</a:t>
            </a:r>
          </a:p>
          <a:p>
            <a:pPr rtl="0"/>
            <a:r>
              <a:rPr lang="es-419" dirty="0"/>
              <a:t>• Ponerse al día con los ahorros</a:t>
            </a:r>
          </a:p>
          <a:p>
            <a:pPr rtl="0"/>
            <a:r>
              <a:rPr lang="es-419" dirty="0"/>
              <a:t>• Consultar los subsidios del Seguro Social</a:t>
            </a:r>
          </a:p>
          <a:p>
            <a:pPr rtl="0"/>
            <a:r>
              <a:rPr lang="es-419" dirty="0"/>
              <a:t>• Considerar la duración máxima de vida, la inflación y los gastos médicos</a:t>
            </a:r>
          </a:p>
          <a:p>
            <a:pPr rtl="0"/>
            <a:r>
              <a:rPr lang="es-419" dirty="0"/>
              <a:t>• Elegir la combinación correcta de inversiones</a:t>
            </a:r>
          </a:p>
          <a:p>
            <a:pPr rtl="0"/>
            <a:r>
              <a:rPr lang="es-419" dirty="0"/>
              <a:t>• Gestionar su plan</a:t>
            </a:r>
          </a:p>
          <a:p>
            <a:pPr rtl="0"/>
            <a:endParaRPr lang="en-US" dirty="0"/>
          </a:p>
          <a:p>
            <a:pPr rtl="0"/>
            <a:endParaRPr lang="en-US" dirty="0"/>
          </a:p>
          <a:p>
            <a:pPr rtl="0"/>
            <a:r>
              <a:rPr lang="es-419" dirty="0"/>
              <a:t>Comencemos.</a:t>
            </a:r>
          </a:p>
        </p:txBody>
      </p:sp>
    </p:spTree>
    <p:extLst>
      <p:ext uri="{BB962C8B-B14F-4D97-AF65-F5344CB8AC3E}">
        <p14:creationId xmlns:p14="http://schemas.microsoft.com/office/powerpoint/2010/main" val="38479179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[PRESENTACIONES]</a:t>
            </a:r>
          </a:p>
          <a:p>
            <a:pPr rtl="0"/>
            <a:endParaRPr lang="en-US" dirty="0"/>
          </a:p>
        </p:txBody>
      </p:sp>
    </p:spTree>
    <p:extLst>
      <p:ext uri="{BB962C8B-B14F-4D97-AF65-F5344CB8AC3E}">
        <p14:creationId xmlns:p14="http://schemas.microsoft.com/office/powerpoint/2010/main" val="2388446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Cuando planifique su jubilación, tendrá que calcular cuánto dinero gastará durante su jubilación.  </a:t>
            </a:r>
          </a:p>
          <a:p>
            <a:pPr rtl="0"/>
            <a:endParaRPr lang="en-US" dirty="0"/>
          </a:p>
          <a:p>
            <a:pPr rtl="0"/>
            <a:r>
              <a:rPr lang="es-419" dirty="0"/>
              <a:t>Muchos planificadores financieros afirman que la mayoría de los jubilados gastarán entre el 75% y el 85% de sus ingresos actuales durante la jubilación. </a:t>
            </a:r>
          </a:p>
          <a:p>
            <a:pPr rtl="0"/>
            <a:endParaRPr lang="en-US" dirty="0"/>
          </a:p>
          <a:p>
            <a:pPr rtl="0"/>
            <a:r>
              <a:rPr lang="es-419" dirty="0">
                <a:solidFill>
                  <a:srgbClr val="000000"/>
                </a:solidFill>
                <a:effectLst/>
                <a:latin typeface="Helvetica" pitchFamily="2" charset="0"/>
              </a:rPr>
              <a:t>Por lo tanto, si gana $60,000 al año mientras trabaja, puede esperar gastar entre $45,000 y $50,000 al año durante la jubilación.</a:t>
            </a:r>
          </a:p>
          <a:p>
            <a:pPr rtl="0"/>
            <a:endParaRPr lang="en-US" dirty="0"/>
          </a:p>
          <a:p>
            <a:pPr rtl="0"/>
            <a:r>
              <a:rPr lang="es-419" dirty="0"/>
              <a:t>Necesitará dinero para el alquiler o la hipoteca, alimentos y artículos de primera necesidad, servicios públicos y otros gastos.</a:t>
            </a:r>
          </a:p>
          <a:p>
            <a:pPr rtl="0"/>
            <a:endParaRPr lang="en-US" dirty="0"/>
          </a:p>
          <a:p>
            <a:pPr rtl="0"/>
            <a:r>
              <a:rPr lang="es-419" dirty="0"/>
              <a:t>Los impuestos, las deudas, los gastos médicos y otros gastos pueden hacer que la cantidad que gaste sea mayor o menor. </a:t>
            </a:r>
          </a:p>
          <a:p>
            <a:pPr rtl="0"/>
            <a:endParaRPr lang="en-US" dirty="0"/>
          </a:p>
        </p:txBody>
      </p:sp>
    </p:spTree>
    <p:extLst>
      <p:ext uri="{BB962C8B-B14F-4D97-AF65-F5344CB8AC3E}">
        <p14:creationId xmlns:p14="http://schemas.microsoft.com/office/powerpoint/2010/main" val="1670026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La segunda pregunta que hay que responder es: ¿qué cantidad de ingresos puede esperar en la jubilación?</a:t>
            </a:r>
          </a:p>
          <a:p>
            <a:pPr rtl="0"/>
            <a:endParaRPr lang="en-US" dirty="0"/>
          </a:p>
          <a:p>
            <a:pPr rtl="0"/>
            <a:r>
              <a:rPr lang="es-419" dirty="0"/>
              <a:t> </a:t>
            </a:r>
          </a:p>
          <a:p>
            <a:pPr rtl="0"/>
            <a:endParaRPr lang="en-US" dirty="0"/>
          </a:p>
          <a:p>
            <a:pPr rtl="0"/>
            <a:r>
              <a:rPr lang="es-419" dirty="0"/>
              <a:t>Los ingresos para la jubilación pueden proceder de sus ahorros para la jubilación, del Seguro Social o de otras fuentes, de las que hablaremos más adelante.</a:t>
            </a:r>
          </a:p>
          <a:p>
            <a:pPr rtl="0"/>
            <a:endParaRPr lang="en-US" dirty="0"/>
          </a:p>
          <a:p>
            <a:pPr rtl="0"/>
            <a:r>
              <a:rPr lang="es-419" dirty="0"/>
              <a:t>Como norma general, puede retirar aproximadamente el 4% de sus ahorros cada año y mantenerlos hasta la jubilación. </a:t>
            </a:r>
          </a:p>
          <a:p>
            <a:pPr rt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dirty="0">
                <a:solidFill>
                  <a:srgbClr val="000000"/>
                </a:solidFill>
                <a:effectLst/>
                <a:latin typeface="Helvetica" pitchFamily="2" charset="0"/>
              </a:rPr>
              <a:t>Por ejemplo, si tiene $1 millón ahorrado, debería ser posible retirar $40,000 al año y que sus ahorros duren toda la jubilación</a:t>
            </a:r>
            <a:r>
              <a:rPr lang="es-419" dirty="0"/>
              <a:t>.</a:t>
            </a:r>
          </a:p>
          <a:p>
            <a:pPr rtl="0"/>
            <a:endParaRPr lang="en-US" dirty="0"/>
          </a:p>
          <a:p>
            <a:pPr rtl="0"/>
            <a:r>
              <a:rPr lang="es-419" dirty="0"/>
              <a:t>Solo debe jubilarse cuando tenga suficientes ahorros y subsidios para cubrir sus necesidades de gasto en la jubilación. La edad objetivo de jubilación será el momento en que pueda alcanzar esa cantidad objetivo de ahorro.</a:t>
            </a:r>
          </a:p>
          <a:p>
            <a:pPr rtl="0"/>
            <a:endParaRPr lang="en-US" dirty="0"/>
          </a:p>
          <a:p>
            <a:pPr rtl="0"/>
            <a:r>
              <a:rPr lang="es-419" dirty="0"/>
              <a:t>Para establecer una edad de jubilación, usted tendrá que calcular cuándo tendrá ahorros suficientes para retirar regularmente la cantidad que necesitará para vivir. Si dispone de otras fuentes de ingresos durante la jubilación, puede depender un poco menos de sus ahorros.</a:t>
            </a:r>
          </a:p>
        </p:txBody>
      </p:sp>
    </p:spTree>
    <p:extLst>
      <p:ext uri="{BB962C8B-B14F-4D97-AF65-F5344CB8AC3E}">
        <p14:creationId xmlns:p14="http://schemas.microsoft.com/office/powerpoint/2010/main" val="1176802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 Es posible que se dé cuenta de que sus ahorros para la jubilación no van por buen camino para cubrir las necesidades de jubilación que acabamos de calcular.</a:t>
            </a:r>
          </a:p>
          <a:p>
            <a:pPr rtl="0"/>
            <a:endParaRPr lang="en-US" dirty="0"/>
          </a:p>
          <a:p>
            <a:pPr rtl="0"/>
            <a:r>
              <a:rPr lang="es-419" dirty="0"/>
              <a:t>Si es así, hay algunas maneras de ponerse al día.</a:t>
            </a:r>
          </a:p>
          <a:p>
            <a:pPr rtl="0"/>
            <a:endParaRPr lang="en-US" dirty="0"/>
          </a:p>
          <a:p>
            <a:pPr rtl="0"/>
            <a:r>
              <a:rPr lang="es-419" dirty="0"/>
              <a:t>Reducir los gastos es una medida inteligente, sobre todo en gastos importantes, como el hogar. Un hogar más barato puede suponer menos gastos de mantenimiento, menores pagos de hipoteca o alquiler y menos impuestos. </a:t>
            </a:r>
          </a:p>
          <a:p>
            <a:pPr rtl="0"/>
            <a:endParaRPr lang="en-US" dirty="0"/>
          </a:p>
          <a:p>
            <a:pPr rtl="0"/>
            <a:r>
              <a:rPr lang="es-419" dirty="0"/>
              <a:t>Y, por supuesto, aumente la cantidad que destina al ahorro. </a:t>
            </a:r>
          </a:p>
          <a:p>
            <a:pPr rtl="0"/>
            <a:endParaRPr lang="en-US" dirty="0"/>
          </a:p>
          <a:p>
            <a:pPr rtl="0"/>
            <a:r>
              <a:rPr lang="es-419" dirty="0"/>
              <a:t>¿Recibe un aumento de sueldo? Inviértalo en sus ahorros para la jubilación. </a:t>
            </a:r>
          </a:p>
          <a:p>
            <a:pPr rtl="0"/>
            <a:endParaRPr lang="en-US" dirty="0"/>
          </a:p>
          <a:p>
            <a:pPr rtl="0"/>
            <a:r>
              <a:rPr lang="es-419" dirty="0"/>
              <a:t>Este gráfico muestra cómo cada granito de arena puede hacer la diferencia.</a:t>
            </a:r>
          </a:p>
        </p:txBody>
      </p:sp>
    </p:spTree>
    <p:extLst>
      <p:ext uri="{BB962C8B-B14F-4D97-AF65-F5344CB8AC3E}">
        <p14:creationId xmlns:p14="http://schemas.microsoft.com/office/powerpoint/2010/main" val="5621006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El Seguro Social es otra fuente de ingresos que puede cobrar a lo largo de su jubilación, pero hay que tener en cuenta los pros y los contras cuando se decide empezar a cobrar.</a:t>
            </a:r>
          </a:p>
          <a:p>
            <a:pPr rtl="0"/>
            <a:endParaRPr lang="en-US" dirty="0"/>
          </a:p>
          <a:p>
            <a:pPr rtl="0"/>
            <a:r>
              <a:rPr lang="es-419" dirty="0"/>
              <a:t>Si empieza a cobrar los subsidios a los 62 años de edad, solo percibirá el 75% de sus subsidios.</a:t>
            </a:r>
          </a:p>
          <a:p>
            <a:pPr rtl="0"/>
            <a:endParaRPr lang="en-US" dirty="0"/>
          </a:p>
          <a:p>
            <a:pPr rtl="0"/>
            <a:r>
              <a:rPr lang="es-419" dirty="0"/>
              <a:t>Si espera hasta los 67 años de edad, cobrará la totalidad de los subsidios. Y si espera a cobrar hasta después de los 67 años de edad, sus subsidios aumentarán aún más. </a:t>
            </a:r>
          </a:p>
        </p:txBody>
      </p:sp>
    </p:spTree>
    <p:extLst>
      <p:ext uri="{BB962C8B-B14F-4D97-AF65-F5344CB8AC3E}">
        <p14:creationId xmlns:p14="http://schemas.microsoft.com/office/powerpoint/2010/main" val="2926702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Hay algunos otros factores que debe tener en cuenta para saber si sus ahorros para la jubilación van por buen camino.</a:t>
            </a:r>
          </a:p>
          <a:p>
            <a:pPr rtl="0"/>
            <a:endParaRPr lang="en-US" dirty="0"/>
          </a:p>
          <a:p>
            <a:pPr rtl="0"/>
            <a:r>
              <a:rPr lang="es-419" dirty="0"/>
              <a:t>Una es la duración máxima de vida. Si hay antecedentes de longevidad en su familia, puede que quiera empezar a cobrar su Seguro Social más adelante y considere la posibilidad de retirar menos dinero de sus ahorros para tener suficiente dinero para toda la vida..</a:t>
            </a:r>
          </a:p>
          <a:p>
            <a:pPr rtl="0"/>
            <a:endParaRPr lang="en-US" dirty="0"/>
          </a:p>
          <a:p>
            <a:pPr rtl="0"/>
            <a:r>
              <a:rPr lang="es-419" dirty="0"/>
              <a:t>Según la Administración del Seguro Social, la esperanza de vida promedio actual de una mujer de 65 años de edad es de 86.9 años de edad; y para un hombre de 65 años de edad es de 84 años de edad.</a:t>
            </a:r>
          </a:p>
          <a:p>
            <a:pPr rtl="0"/>
            <a:endParaRPr lang="en-US" dirty="0"/>
          </a:p>
          <a:p>
            <a:pPr rtl="0"/>
            <a:r>
              <a:rPr lang="es-419" dirty="0"/>
              <a:t>Necesitará saber cuánto tiempo debe durar su dinero después de jubilarse. </a:t>
            </a:r>
          </a:p>
        </p:txBody>
      </p:sp>
    </p:spTree>
    <p:extLst>
      <p:ext uri="{BB962C8B-B14F-4D97-AF65-F5344CB8AC3E}">
        <p14:creationId xmlns:p14="http://schemas.microsoft.com/office/powerpoint/2010/main" val="11654317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Otro factor es la inflación.   </a:t>
            </a:r>
          </a:p>
          <a:p>
            <a:pPr rtl="0"/>
            <a:endParaRPr lang="en-US" dirty="0"/>
          </a:p>
          <a:p>
            <a:pPr rtl="0"/>
            <a:r>
              <a:rPr lang="es-419" dirty="0"/>
              <a:t>Sus costos de vida aumentarán debido a la inflación.</a:t>
            </a:r>
          </a:p>
          <a:p>
            <a:pPr rtl="0"/>
            <a:endParaRPr lang="en-US" dirty="0"/>
          </a:p>
          <a:p>
            <a:pPr rtl="0"/>
            <a:r>
              <a:rPr lang="es-419" dirty="0"/>
              <a:t>Si sus ahorros de jubilación no crecen a la misma tarifa que la inflación, tendrá menos para gastar en cosas que necesita.</a:t>
            </a:r>
          </a:p>
          <a:p>
            <a:pPr rtl="0"/>
            <a:endParaRPr lang="en-US" dirty="0"/>
          </a:p>
          <a:p>
            <a:pPr rtl="0"/>
            <a:r>
              <a:rPr lang="es-419" dirty="0"/>
              <a:t>Entre 1999 y 2024, la inflación se situó en un promedio de un poco más del 2.56%. </a:t>
            </a:r>
          </a:p>
          <a:p>
            <a:pPr rtl="0"/>
            <a:endParaRPr lang="en-US" dirty="0"/>
          </a:p>
          <a:p>
            <a:pPr rtl="0"/>
            <a:r>
              <a:rPr lang="es-419" dirty="0"/>
              <a:t>A esa tarifa, en una jubilación de 25 años, el costo de la vida y los precios de los bienes podrían llegar a duplicarse. </a:t>
            </a:r>
          </a:p>
        </p:txBody>
      </p:sp>
    </p:spTree>
    <p:extLst>
      <p:ext uri="{BB962C8B-B14F-4D97-AF65-F5344CB8AC3E}">
        <p14:creationId xmlns:p14="http://schemas.microsoft.com/office/powerpoint/2010/main" val="42918024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sz="1200" dirty="0"/>
              <a:t>Los gastos médicos pueden aumentar un 5% cada año. ¿Qué significa esto para la planificación de la jubilación?</a:t>
            </a:r>
          </a:p>
          <a:p>
            <a:pPr rtl="0"/>
            <a:r>
              <a:rPr lang="es-419" sz="1200" dirty="0"/>
              <a:t> </a:t>
            </a:r>
          </a:p>
          <a:p>
            <a:pPr rtl="0"/>
            <a:r>
              <a:rPr lang="es-419" sz="1200" dirty="0"/>
              <a:t>Tendrá que planificar para este aumento anual de los gastos de atención médica durante toda la jubilación.  </a:t>
            </a:r>
          </a:p>
          <a:p>
            <a:pPr rtl="0"/>
            <a:r>
              <a:rPr lang="es-419" sz="1200" dirty="0"/>
              <a:t> </a:t>
            </a:r>
          </a:p>
          <a:p>
            <a:pPr rtl="0"/>
            <a:r>
              <a:rPr lang="es-419" dirty="0">
                <a:solidFill>
                  <a:srgbClr val="000000"/>
                </a:solidFill>
                <a:effectLst/>
                <a:latin typeface="Helvetica" pitchFamily="2" charset="0"/>
              </a:rPr>
              <a:t>Según </a:t>
            </a:r>
            <a:r>
              <a:rPr lang="es-419" sz="1200" i="0" dirty="0"/>
              <a:t>Fidelity Investments</a:t>
            </a:r>
            <a:r>
              <a:rPr lang="es-419" dirty="0">
                <a:solidFill>
                  <a:srgbClr val="000000"/>
                </a:solidFill>
                <a:effectLst/>
                <a:latin typeface="Helvetica" pitchFamily="2" charset="0"/>
              </a:rPr>
              <a:t>, se espera que los gastos totales de atención médica proyectados de por vida para una pareja con buena salud de 65 años de edad que se jubile este año sean de $363,946.</a:t>
            </a:r>
          </a:p>
        </p:txBody>
      </p:sp>
    </p:spTree>
    <p:extLst>
      <p:ext uri="{BB962C8B-B14F-4D97-AF65-F5344CB8AC3E}">
        <p14:creationId xmlns:p14="http://schemas.microsoft.com/office/powerpoint/2010/main" val="42013951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Una vez que haya determinado cuánto dinero necesita para la jubilación, tendrá que estudiar la mejor manera de invertir sus ahorros para ayudarle a alcanzar su objetivo.</a:t>
            </a:r>
          </a:p>
          <a:p>
            <a:pPr rtl="0"/>
            <a:endParaRPr lang="en-US" dirty="0"/>
          </a:p>
          <a:p>
            <a:pPr rtl="0"/>
            <a:r>
              <a:rPr lang="es-419" dirty="0"/>
              <a:t>Elegir cómo invertir es una parte clave para mantener su enfoque hacia la jubilación. Una estrategia clave debe ser obtener rentabilidad estable a medida envejece.</a:t>
            </a:r>
          </a:p>
          <a:p>
            <a:pPr rtl="0"/>
            <a:endParaRPr lang="en-US" dirty="0"/>
          </a:p>
          <a:p>
            <a:pPr rtl="0"/>
            <a:r>
              <a:rPr lang="es-419" dirty="0"/>
              <a:t>Diferentes inversiones tienden a obtener un mejor rendimiento en diferentes condiciones del mercado. </a:t>
            </a:r>
          </a:p>
          <a:p>
            <a:pPr rtl="0"/>
            <a:endParaRPr lang="en-US" dirty="0"/>
          </a:p>
          <a:p>
            <a:pPr rtl="0"/>
            <a:r>
              <a:rPr lang="es-419" dirty="0"/>
              <a:t>Por ejemplo, las acciones podrían subir mientras que los bonos sufren y viceversa. Puede ayudar a equilibrar ese riesgo eligiendo una combinación de inversiones que se ajuste a su edad de jubilación, situación y comodidad con el riesgo. </a:t>
            </a:r>
          </a:p>
        </p:txBody>
      </p:sp>
    </p:spTree>
    <p:extLst>
      <p:ext uri="{BB962C8B-B14F-4D97-AF65-F5344CB8AC3E}">
        <p14:creationId xmlns:p14="http://schemas.microsoft.com/office/powerpoint/2010/main" val="2966729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Algo que mucha gente olvida planificar es cómo hacer que su dinero dure en la jubilación.</a:t>
            </a:r>
          </a:p>
          <a:p>
            <a:pPr rtl="0"/>
            <a:endParaRPr lang="en-US" dirty="0"/>
          </a:p>
          <a:p>
            <a:pPr rtl="0"/>
            <a:r>
              <a:rPr lang="es-419" dirty="0"/>
              <a:t>A continuación le ofrecemos algunos lineamientos que pueden ayudarle:</a:t>
            </a:r>
          </a:p>
          <a:p>
            <a:pPr rtl="0"/>
            <a:endParaRPr lang="en-US" dirty="0"/>
          </a:p>
          <a:p>
            <a:pPr rtl="0"/>
            <a:r>
              <a:rPr lang="es-419" dirty="0"/>
              <a:t>Piense en esperar unos años antes de jubilarse para que sus ahorros crezcan y los subsidios del Seguro Social aumenten. </a:t>
            </a:r>
          </a:p>
          <a:p>
            <a:pPr rtl="0"/>
            <a:endParaRPr lang="en-US" dirty="0"/>
          </a:p>
          <a:p>
            <a:pPr rtl="0"/>
            <a:r>
              <a:rPr lang="es-419" dirty="0"/>
              <a:t>Considere si puede mantenerse con un trabajo a medio tiempo durante la jubilación. </a:t>
            </a:r>
          </a:p>
          <a:p>
            <a:pPr rtl="0"/>
            <a:endParaRPr lang="en-US" dirty="0"/>
          </a:p>
          <a:p>
            <a:pPr rtl="0"/>
            <a:r>
              <a:rPr lang="es-419" dirty="0"/>
              <a:t>Mantenga algunos de sus ahorros en efectivo o en otras inversiones a las que pueda acceder fácilmente durante las oscilaciones del mercado. No debería retirar sus ahorros durante las caídas del mercado.</a:t>
            </a:r>
          </a:p>
          <a:p>
            <a:pPr rt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419" dirty="0">
                <a:solidFill>
                  <a:srgbClr val="000000"/>
                </a:solidFill>
                <a:effectLst/>
                <a:latin typeface="Helvetica" pitchFamily="2" charset="0"/>
              </a:rPr>
              <a:t>Muchos asesores financieros recomiendan retirar únicamente hasta un 4% anual de las cuentas de jubilación para garantizar que los ahorros duren durante toda la jubilación</a:t>
            </a:r>
            <a:r>
              <a:rPr lang="es-419" dirty="0"/>
              <a:t>.</a:t>
            </a:r>
          </a:p>
        </p:txBody>
      </p:sp>
    </p:spTree>
    <p:extLst>
      <p:ext uri="{BB962C8B-B14F-4D97-AF65-F5344CB8AC3E}">
        <p14:creationId xmlns:p14="http://schemas.microsoft.com/office/powerpoint/2010/main" val="13176890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A medida que se acerca a la jubilación, es bueno pensar sobre los factores como si quisiera mantener sus ahorros en el plan de jubilación de su empleador, cuándo realizar retiros y su planificación de impuestos. Esto le ayudará a asegurarse de que está tomando las medidas que mejor se adaptan a sus necesidades. </a:t>
            </a:r>
          </a:p>
          <a:p>
            <a:pPr rtl="0"/>
            <a:endParaRPr lang="en-US" dirty="0"/>
          </a:p>
          <a:p>
            <a:pPr rtl="0"/>
            <a:r>
              <a:rPr lang="es-419" dirty="0"/>
              <a:t>A determinadas edades usted podrá, o se le solicitará, retirar dinero de sus cuentas de jubilación antes de impuestos. Tome en cuenta que también deberá pagar impuestos sobre los ahorros antes de impuestos y las ganancias que retire. Pueden variar en función de sus ingresos, su estado civil y otros factores. </a:t>
            </a:r>
          </a:p>
          <a:p>
            <a:pPr rtl="0"/>
            <a:endParaRPr lang="en-US" dirty="0"/>
          </a:p>
          <a:p>
            <a:pPr rtl="0"/>
            <a:r>
              <a:rPr lang="es-419" dirty="0"/>
              <a:t>Estas son algunas de las normas:</a:t>
            </a:r>
          </a:p>
          <a:p>
            <a:pPr rtl="0"/>
            <a:endParaRPr lang="en-US" dirty="0"/>
          </a:p>
          <a:p>
            <a:pPr rtl="0"/>
            <a:r>
              <a:rPr lang="es-419" dirty="0">
                <a:solidFill>
                  <a:srgbClr val="000000"/>
                </a:solidFill>
                <a:effectLst/>
                <a:latin typeface="Helvetica" pitchFamily="2" charset="0"/>
              </a:rPr>
              <a:t>Si usted deja de trabajar entre las edades de 55 y 59 años y medio, usted puede retirar dinero de su plan 401(k) o 403(b) sin multa, mediante una serie de pagos periódicos sustancialmente iguales a lo largo de su vida.</a:t>
            </a:r>
          </a:p>
          <a:p>
            <a:pPr rtl="0"/>
            <a:endParaRPr lang="en-US" dirty="0"/>
          </a:p>
          <a:p>
            <a:pPr rtl="0"/>
            <a:r>
              <a:rPr lang="es-419" dirty="0"/>
              <a:t>Después de los 59 años y medio de edad: usted puede retirar dinero de su plan de jubilación o de su IRA sin pagar la multa por retiro anticipado, ya sea que siga trabajando o no.</a:t>
            </a:r>
          </a:p>
          <a:p>
            <a:pPr rtl="0"/>
            <a:endParaRPr lang="en-US" dirty="0"/>
          </a:p>
          <a:p>
            <a:pPr rtl="0"/>
            <a:r>
              <a:rPr lang="es-419" dirty="0"/>
              <a:t>A los 73 años de edad: si ha dejado de trabajar o es propietario de la compañía que patrocina el plan de jubilación, se le solicita que retire una cantidad mínima de su plan de jubilación o de la IRA tradicional, de lo contrario pagará multas.</a:t>
            </a:r>
          </a:p>
          <a:p>
            <a:pPr rtl="0"/>
            <a:endParaRPr lang="en-US" dirty="0"/>
          </a:p>
          <a:p>
            <a:pPr rtl="0"/>
            <a:r>
              <a:rPr lang="es-419" dirty="0"/>
              <a:t>Si tiene la suerte de tener una pensión o una anualidad, tendrán requisitos de retiro diferentes.</a:t>
            </a:r>
          </a:p>
        </p:txBody>
      </p:sp>
    </p:spTree>
    <p:extLst>
      <p:ext uri="{BB962C8B-B14F-4D97-AF65-F5344CB8AC3E}">
        <p14:creationId xmlns:p14="http://schemas.microsoft.com/office/powerpoint/2010/main" val="817017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sz="1200" dirty="0"/>
              <a:t>Hemos abarcado mucho en esta discusión y, por supuesto, siempre hay más que discutir. </a:t>
            </a:r>
          </a:p>
          <a:p>
            <a:pPr rtl="0"/>
            <a:r>
              <a:rPr lang="es-419" sz="1200" dirty="0"/>
              <a:t> </a:t>
            </a:r>
          </a:p>
          <a:p>
            <a:pPr rtl="0"/>
            <a:r>
              <a:rPr lang="es-419" sz="1200" dirty="0"/>
              <a:t>Aquí tiene una lista de verificación rápida que le ayudará:</a:t>
            </a:r>
          </a:p>
          <a:p>
            <a:pPr rtl="0"/>
            <a:r>
              <a:rPr lang="es-419" sz="1200" dirty="0"/>
              <a:t> </a:t>
            </a:r>
          </a:p>
          <a:p>
            <a:pPr marL="171450" indent="-171450" rtl="0">
              <a:buFont typeface="Arial" panose="020B0604020202020204" pitchFamily="34" charset="0"/>
              <a:buChar char="•"/>
            </a:pPr>
            <a:r>
              <a:rPr lang="es-419" sz="1200" dirty="0"/>
              <a:t>Establezca un objetivo de edad de jubilación y tome en consideración las necesidades de gasto para la jubilación y los niveles de ingresos.</a:t>
            </a:r>
          </a:p>
          <a:p>
            <a:pPr marL="171450" indent="-171450" rtl="0">
              <a:buFont typeface="Arial" panose="020B0604020202020204" pitchFamily="34" charset="0"/>
              <a:buChar char="•"/>
            </a:pPr>
            <a:r>
              <a:rPr lang="es-419" sz="1200" dirty="0"/>
              <a:t>Ponerse al día en el ahorro considerando cambios de estilo de vida y ahorrando más ahora, si se puede.</a:t>
            </a:r>
          </a:p>
          <a:p>
            <a:pPr marL="171450" indent="-171450" rtl="0">
              <a:buFont typeface="Arial" panose="020B0604020202020204" pitchFamily="34" charset="0"/>
              <a:buChar char="•"/>
            </a:pPr>
            <a:r>
              <a:rPr lang="es-419" sz="1200" dirty="0"/>
              <a:t>Consulte los subsidios del Seguro Social y recuerde que los subsidios pueden aumentar mientras más espere.</a:t>
            </a:r>
          </a:p>
          <a:p>
            <a:pPr marL="171450" indent="-171450" rtl="0">
              <a:buFont typeface="Arial" panose="020B0604020202020204" pitchFamily="34" charset="0"/>
              <a:buChar char="•"/>
            </a:pPr>
            <a:r>
              <a:rPr lang="es-419" sz="1200" dirty="0"/>
              <a:t>Considere la duración máxima de vida, la inflación y los gastos médicos, que pueden provocar más gastos y agotar los ahorros.</a:t>
            </a:r>
          </a:p>
          <a:p>
            <a:pPr marL="171450" indent="-171450" rtl="0">
              <a:buFont typeface="Arial" panose="020B0604020202020204" pitchFamily="34" charset="0"/>
              <a:buChar char="•"/>
            </a:pPr>
            <a:r>
              <a:rPr lang="es-419" sz="1200" dirty="0"/>
              <a:t>Recuerde que siempre puede acceder en línea al Personal Savings Center (Centro de ahorros personal) en standard.com/login para encontrar herramientas que le ayuden a planificar y a modificar cuánto ahorra.</a:t>
            </a:r>
          </a:p>
          <a:p>
            <a:pPr rtl="0"/>
            <a:endParaRPr lang="en-US" dirty="0"/>
          </a:p>
        </p:txBody>
      </p:sp>
    </p:spTree>
    <p:extLst>
      <p:ext uri="{BB962C8B-B14F-4D97-AF65-F5344CB8AC3E}">
        <p14:creationId xmlns:p14="http://schemas.microsoft.com/office/powerpoint/2010/main" val="20715152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r>
              <a:rPr lang="es-419" dirty="0"/>
              <a:t>[Opción de sesión de preguntas y respuestas] </a:t>
            </a:r>
          </a:p>
        </p:txBody>
      </p:sp>
    </p:spTree>
    <p:extLst>
      <p:ext uri="{BB962C8B-B14F-4D97-AF65-F5344CB8AC3E}">
        <p14:creationId xmlns:p14="http://schemas.microsoft.com/office/powerpoint/2010/main" val="35901128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US" dirty="0"/>
          </a:p>
        </p:txBody>
      </p:sp>
    </p:spTree>
    <p:extLst>
      <p:ext uri="{BB962C8B-B14F-4D97-AF65-F5344CB8AC3E}">
        <p14:creationId xmlns:p14="http://schemas.microsoft.com/office/powerpoint/2010/main" val="3701915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5" name="Title background">
            <a:extLst>
              <a:ext uri="{FF2B5EF4-FFF2-40B4-BE49-F238E27FC236}">
                <a16:creationId xmlns:a16="http://schemas.microsoft.com/office/drawing/2014/main" id="{5061F268-1843-C912-24D4-BD7A9491CD48}"/>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rtlCol="0">
            <a:noAutofit/>
          </a:bodyPr>
          <a:lstStyle>
            <a:lvl1pPr>
              <a:lnSpc>
                <a:spcPct val="90000"/>
              </a:lnSpc>
              <a:defRPr sz="4400" b="1">
                <a:solidFill>
                  <a:schemeClr val="bg1"/>
                </a:solidFill>
              </a:defRPr>
            </a:lvl1pPr>
          </a:lstStyle>
          <a:p>
            <a:pPr rtl="0"/>
            <a:r>
              <a:rPr lang="es-419"/>
              <a:t>Click to edit Master title style</a:t>
            </a:r>
            <a:endParaRPr lang="en-US" dirty="0"/>
          </a:p>
        </p:txBody>
      </p:sp>
      <p:sp>
        <p:nvSpPr>
          <p:cNvPr id="28" name="Logo cover">
            <a:extLst>
              <a:ext uri="{FF2B5EF4-FFF2-40B4-BE49-F238E27FC236}">
                <a16:creationId xmlns:a16="http://schemas.microsoft.com/office/drawing/2014/main" id="{78182FC6-258B-ACF8-C71E-CE502DCD7694}"/>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19" name="The Standard Logo" descr="The Standard logo">
            <a:extLst>
              <a:ext uri="{FF2B5EF4-FFF2-40B4-BE49-F238E27FC236}">
                <a16:creationId xmlns:a16="http://schemas.microsoft.com/office/drawing/2014/main" id="{685792B7-2F4F-E032-6BB4-0C8A3C932D7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
        <p:nvSpPr>
          <p:cNvPr id="2" name="Logo cover">
            <a:extLst>
              <a:ext uri="{FF2B5EF4-FFF2-40B4-BE49-F238E27FC236}">
                <a16:creationId xmlns:a16="http://schemas.microsoft.com/office/drawing/2014/main" id="{B19F2C9F-222E-69AB-F70E-22C855A07426}"/>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Tree>
    <p:extLst>
      <p:ext uri="{BB962C8B-B14F-4D97-AF65-F5344CB8AC3E}">
        <p14:creationId xmlns:p14="http://schemas.microsoft.com/office/powerpoint/2010/main" val="3633541423"/>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Fix">
            <a:extLst>
              <a:ext uri="{FF2B5EF4-FFF2-40B4-BE49-F238E27FC236}">
                <a16:creationId xmlns:a16="http://schemas.microsoft.com/office/drawing/2014/main" id="{4280FF4C-2F09-7277-6D3A-3962180639FA}"/>
              </a:ext>
              <a:ext uri="{C183D7F6-B498-43B3-948B-1728B52AA6E4}">
                <adec:decorative xmlns:adec="http://schemas.microsoft.com/office/drawing/2017/decorative" val="1"/>
              </a:ext>
            </a:extLst>
          </p:cNvPr>
          <p:cNvSpPr/>
          <p:nvPr userDrawn="1"/>
        </p:nvSpPr>
        <p:spPr>
          <a:xfrm>
            <a:off x="83976" y="6186196"/>
            <a:ext cx="3713583" cy="5522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7" name="Title background">
            <a:extLst>
              <a:ext uri="{FF2B5EF4-FFF2-40B4-BE49-F238E27FC236}">
                <a16:creationId xmlns:a16="http://schemas.microsoft.com/office/drawing/2014/main" id="{85BB55BE-AA29-2C76-9151-55CB21CCC655}"/>
              </a:ext>
              <a:ext uri="{C183D7F6-B498-43B3-948B-1728B52AA6E4}">
                <adec:decorative xmlns:adec="http://schemas.microsoft.com/office/drawing/2017/decorative" val="1"/>
              </a:ext>
            </a:extLst>
          </p:cNvPr>
          <p:cNvSpPr/>
          <p:nvPr userDrawn="1"/>
        </p:nvSpPr>
        <p:spPr>
          <a:xfrm rot="16200000">
            <a:off x="104023" y="680093"/>
            <a:ext cx="6071616" cy="5497810"/>
          </a:xfrm>
          <a:prstGeom prst="round2SameRect">
            <a:avLst>
              <a:gd name="adj1" fmla="val 3628"/>
              <a:gd name="adj2" fmla="val 0"/>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 name="Photo box">
            <a:extLst>
              <a:ext uri="{FF2B5EF4-FFF2-40B4-BE49-F238E27FC236}">
                <a16:creationId xmlns:a16="http://schemas.microsoft.com/office/drawing/2014/main" id="{93CC076F-6EC3-9836-6DF3-96DA4D97846B}"/>
              </a:ext>
              <a:ext uri="{C183D7F6-B498-43B3-948B-1728B52AA6E4}">
                <adec:decorative xmlns:adec="http://schemas.microsoft.com/office/drawing/2017/decorative" val="1"/>
              </a:ext>
            </a:extLst>
          </p:cNvPr>
          <p:cNvSpPr/>
          <p:nvPr userDrawn="1"/>
        </p:nvSpPr>
        <p:spPr>
          <a:xfrm rot="5400000">
            <a:off x="5812742" y="469184"/>
            <a:ext cx="6071616" cy="5919628"/>
          </a:xfrm>
          <a:prstGeom prst="round2SameRect">
            <a:avLst>
              <a:gd name="adj1" fmla="val 3402"/>
              <a:gd name="adj2" fmla="val 0"/>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41" name="The Standard logo" descr="The Standard logo">
            <a:extLst>
              <a:ext uri="{FF2B5EF4-FFF2-40B4-BE49-F238E27FC236}">
                <a16:creationId xmlns:a16="http://schemas.microsoft.com/office/drawing/2014/main" id="{CE01F867-7C66-AE84-B6D0-334A4A942CC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813816" y="1042416"/>
            <a:ext cx="1555996" cy="1086289"/>
          </a:xfrm>
          <a:prstGeom prst="rect">
            <a:avLst/>
          </a:prstGeom>
        </p:spPr>
      </p:pic>
      <p:sp>
        <p:nvSpPr>
          <p:cNvPr id="5" name="Title">
            <a:extLst>
              <a:ext uri="{FF2B5EF4-FFF2-40B4-BE49-F238E27FC236}">
                <a16:creationId xmlns:a16="http://schemas.microsoft.com/office/drawing/2014/main" id="{C103031D-6E5E-AFBC-BCD9-76B601AC65E9}"/>
              </a:ext>
            </a:extLst>
          </p:cNvPr>
          <p:cNvSpPr>
            <a:spLocks noGrp="1"/>
          </p:cNvSpPr>
          <p:nvPr>
            <p:ph type="title"/>
          </p:nvPr>
        </p:nvSpPr>
        <p:spPr>
          <a:xfrm>
            <a:off x="922200" y="3034002"/>
            <a:ext cx="4572000" cy="1339308"/>
          </a:xfrm>
        </p:spPr>
        <p:txBody>
          <a:bodyPr rtlCol="0" anchor="t" anchorCtr="0">
            <a:noAutofit/>
          </a:bodyPr>
          <a:lstStyle>
            <a:lvl1pPr>
              <a:defRPr sz="4400">
                <a:solidFill>
                  <a:srgbClr val="004EA7"/>
                </a:solidFill>
              </a:defRPr>
            </a:lvl1pPr>
          </a:lstStyle>
          <a:p>
            <a:pPr algn="l" rtl="0"/>
            <a:r>
              <a:rPr lang="es-419" sz="4400" b="1"/>
              <a:t>Click to edit Master title style</a:t>
            </a:r>
            <a:endParaRPr lang="en-US" sz="4400" b="1" dirty="0"/>
          </a:p>
        </p:txBody>
      </p:sp>
    </p:spTree>
    <p:extLst>
      <p:ext uri="{BB962C8B-B14F-4D97-AF65-F5344CB8AC3E}">
        <p14:creationId xmlns:p14="http://schemas.microsoft.com/office/powerpoint/2010/main" val="19073661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3">
    <p:spTree>
      <p:nvGrpSpPr>
        <p:cNvPr id="1" name=""/>
        <p:cNvGrpSpPr/>
        <p:nvPr/>
      </p:nvGrpSpPr>
      <p:grpSpPr>
        <a:xfrm>
          <a:off x="0" y="0"/>
          <a:ext cx="0" cy="0"/>
          <a:chOff x="0" y="0"/>
          <a:chExt cx="0" cy="0"/>
        </a:xfrm>
      </p:grpSpPr>
      <p:sp>
        <p:nvSpPr>
          <p:cNvPr id="5" name="Title background">
            <a:extLst>
              <a:ext uri="{FF2B5EF4-FFF2-40B4-BE49-F238E27FC236}">
                <a16:creationId xmlns:a16="http://schemas.microsoft.com/office/drawing/2014/main" id="{970CFC68-B5B5-A69C-0192-3DFD409CA07D}"/>
              </a:ext>
              <a:ext uri="{C183D7F6-B498-43B3-948B-1728B52AA6E4}">
                <adec:decorative xmlns:adec="http://schemas.microsoft.com/office/drawing/2017/decorative" val="1"/>
              </a:ext>
            </a:extLst>
          </p:cNvPr>
          <p:cNvSpPr/>
          <p:nvPr userDrawn="1"/>
        </p:nvSpPr>
        <p:spPr>
          <a:xfrm>
            <a:off x="413594" y="365498"/>
            <a:ext cx="11364813" cy="4498559"/>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8" name="Logo cover">
            <a:extLst>
              <a:ext uri="{FF2B5EF4-FFF2-40B4-BE49-F238E27FC236}">
                <a16:creationId xmlns:a16="http://schemas.microsoft.com/office/drawing/2014/main" id="{78182FC6-258B-ACF8-C71E-CE502DCD7694}"/>
              </a:ext>
            </a:extLst>
          </p:cNvPr>
          <p:cNvSpPr/>
          <p:nvPr userDrawn="1"/>
        </p:nvSpPr>
        <p:spPr>
          <a:xfrm>
            <a:off x="10672011" y="5859379"/>
            <a:ext cx="1323473" cy="8791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3" name="Title">
            <a:extLst>
              <a:ext uri="{FF2B5EF4-FFF2-40B4-BE49-F238E27FC236}">
                <a16:creationId xmlns:a16="http://schemas.microsoft.com/office/drawing/2014/main" id="{8B2966C9-3E8B-6991-A2BB-EB7809D20BF8}"/>
              </a:ext>
            </a:extLst>
          </p:cNvPr>
          <p:cNvSpPr>
            <a:spLocks noGrp="1"/>
          </p:cNvSpPr>
          <p:nvPr>
            <p:ph type="title"/>
          </p:nvPr>
        </p:nvSpPr>
        <p:spPr>
          <a:xfrm>
            <a:off x="675963" y="1896995"/>
            <a:ext cx="4572000" cy="1339308"/>
          </a:xfrm>
        </p:spPr>
        <p:txBody>
          <a:bodyPr rtlCol="0">
            <a:noAutofit/>
          </a:bodyPr>
          <a:lstStyle>
            <a:lvl1pPr>
              <a:lnSpc>
                <a:spcPct val="90000"/>
              </a:lnSpc>
              <a:defRPr sz="4400" b="1">
                <a:solidFill>
                  <a:schemeClr val="bg1"/>
                </a:solidFill>
              </a:defRPr>
            </a:lvl1pPr>
          </a:lstStyle>
          <a:p>
            <a:pPr rtl="0"/>
            <a:r>
              <a:rPr lang="es-419"/>
              <a:t>Click to edit Master title style</a:t>
            </a:r>
            <a:endParaRPr lang="en-US" dirty="0"/>
          </a:p>
        </p:txBody>
      </p:sp>
      <p:sp>
        <p:nvSpPr>
          <p:cNvPr id="2" name="Logo cover">
            <a:extLst>
              <a:ext uri="{FF2B5EF4-FFF2-40B4-BE49-F238E27FC236}">
                <a16:creationId xmlns:a16="http://schemas.microsoft.com/office/drawing/2014/main" id="{267C8125-BA76-FDC4-FF15-695E72AA4E2A}"/>
              </a:ext>
              <a:ext uri="{C183D7F6-B498-43B3-948B-1728B52AA6E4}">
                <adec:decorative xmlns:adec="http://schemas.microsoft.com/office/drawing/2017/decorative" val="1"/>
              </a:ext>
            </a:extLst>
          </p:cNvPr>
          <p:cNvSpPr/>
          <p:nvPr userDrawn="1"/>
        </p:nvSpPr>
        <p:spPr>
          <a:xfrm>
            <a:off x="14226" y="6395554"/>
            <a:ext cx="3167385" cy="29334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3" name="The Standard Logo" descr="The Standard logo">
            <a:extLst>
              <a:ext uri="{FF2B5EF4-FFF2-40B4-BE49-F238E27FC236}">
                <a16:creationId xmlns:a16="http://schemas.microsoft.com/office/drawing/2014/main" id="{A060CF76-F1C6-AEC5-E8F0-8FDC6E47D5A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580810" y="5349240"/>
            <a:ext cx="1555996" cy="1086289"/>
          </a:xfrm>
          <a:prstGeom prst="rect">
            <a:avLst/>
          </a:prstGeom>
        </p:spPr>
      </p:pic>
    </p:spTree>
    <p:extLst>
      <p:ext uri="{BB962C8B-B14F-4D97-AF65-F5344CB8AC3E}">
        <p14:creationId xmlns:p14="http://schemas.microsoft.com/office/powerpoint/2010/main" val="4234801234"/>
      </p:ext>
    </p:extLst>
  </p:cSld>
  <p:clrMapOvr>
    <a:masterClrMapping/>
  </p:clrMapOvr>
  <p:extLst>
    <p:ext uri="{DCECCB84-F9BA-43D5-87BE-67443E8EF086}">
      <p15:sldGuideLst xmlns:p15="http://schemas.microsoft.com/office/powerpoint/2012/main">
        <p15:guide id="1" pos="50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3" name="Title background">
            <a:extLst>
              <a:ext uri="{FF2B5EF4-FFF2-40B4-BE49-F238E27FC236}">
                <a16:creationId xmlns:a16="http://schemas.microsoft.com/office/drawing/2014/main" id="{AE5BE94E-E1B0-AE65-0C51-838BA2D30E1E}"/>
              </a:ext>
              <a:ext uri="{C183D7F6-B498-43B3-948B-1728B52AA6E4}">
                <adec:decorative xmlns:adec="http://schemas.microsoft.com/office/drawing/2017/decorative" val="1"/>
              </a:ext>
            </a:extLst>
          </p:cNvPr>
          <p:cNvSpPr/>
          <p:nvPr userDrawn="1"/>
        </p:nvSpPr>
        <p:spPr>
          <a:xfrm>
            <a:off x="455535" y="576929"/>
            <a:ext cx="3216465" cy="5253206"/>
          </a:xfrm>
          <a:prstGeom prst="roundRect">
            <a:avLst>
              <a:gd name="adj" fmla="val 4222"/>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 name="Agenda items background">
            <a:extLst>
              <a:ext uri="{FF2B5EF4-FFF2-40B4-BE49-F238E27FC236}">
                <a16:creationId xmlns:a16="http://schemas.microsoft.com/office/drawing/2014/main" id="{94799B58-CCFA-897F-DA27-8D145577F13C}"/>
              </a:ext>
              <a:ext uri="{C183D7F6-B498-43B3-948B-1728B52AA6E4}">
                <adec:decorative xmlns:adec="http://schemas.microsoft.com/office/drawing/2017/decorative" val="1"/>
              </a:ext>
            </a:extLst>
          </p:cNvPr>
          <p:cNvSpPr/>
          <p:nvPr userDrawn="1"/>
        </p:nvSpPr>
        <p:spPr>
          <a:xfrm>
            <a:off x="3677576" y="1088325"/>
            <a:ext cx="6691200" cy="4214647"/>
          </a:xfrm>
          <a:prstGeom prst="rect">
            <a:avLst/>
          </a:prstGeom>
          <a:solidFill>
            <a:srgbClr val="F0F4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Agenda Title">
            <a:extLst>
              <a:ext uri="{FF2B5EF4-FFF2-40B4-BE49-F238E27FC236}">
                <a16:creationId xmlns:a16="http://schemas.microsoft.com/office/drawing/2014/main" id="{11A249A4-9BE0-C429-40DF-9023AFD48B64}"/>
              </a:ext>
            </a:extLst>
          </p:cNvPr>
          <p:cNvSpPr>
            <a:spLocks noGrp="1"/>
          </p:cNvSpPr>
          <p:nvPr>
            <p:ph type="title" hasCustomPrompt="1"/>
          </p:nvPr>
        </p:nvSpPr>
        <p:spPr>
          <a:xfrm>
            <a:off x="714103" y="2531419"/>
            <a:ext cx="2655834" cy="1344227"/>
          </a:xfrm>
        </p:spPr>
        <p:txBody>
          <a:bodyPr rtlCol="0">
            <a:noAutofit/>
          </a:bodyPr>
          <a:lstStyle>
            <a:lvl1pPr algn="ctr">
              <a:lnSpc>
                <a:spcPct val="110000"/>
              </a:lnSpc>
              <a:defRPr>
                <a:solidFill>
                  <a:schemeClr val="bg1"/>
                </a:solidFill>
              </a:defRPr>
            </a:lvl1pPr>
          </a:lstStyle>
          <a:p>
            <a:pPr rtl="0"/>
            <a:r>
              <a:rPr lang="es-419"/>
              <a:t>Agenda</a:t>
            </a:r>
          </a:p>
        </p:txBody>
      </p:sp>
      <p:sp>
        <p:nvSpPr>
          <p:cNvPr id="9" name="Agenda Items">
            <a:extLst>
              <a:ext uri="{FF2B5EF4-FFF2-40B4-BE49-F238E27FC236}">
                <a16:creationId xmlns:a16="http://schemas.microsoft.com/office/drawing/2014/main" id="{2FFA2CF1-344D-0604-F2F1-9999CE7AF90A}"/>
              </a:ext>
            </a:extLst>
          </p:cNvPr>
          <p:cNvSpPr>
            <a:spLocks noGrp="1"/>
          </p:cNvSpPr>
          <p:nvPr>
            <p:ph idx="1" hasCustomPrompt="1"/>
          </p:nvPr>
        </p:nvSpPr>
        <p:spPr>
          <a:xfrm>
            <a:off x="3979639" y="1365888"/>
            <a:ext cx="6253150" cy="3659520"/>
          </a:xfrm>
        </p:spPr>
        <p:txBody>
          <a:bodyPr rtlCol="0" anchor="ctr" anchorCtr="0">
            <a:noAutofit/>
          </a:bodyPr>
          <a:lstStyle>
            <a:lvl1pPr>
              <a:defRPr sz="2800"/>
            </a:lvl1pPr>
          </a:lstStyle>
          <a:p>
            <a:pPr rtl="0">
              <a:lnSpc>
                <a:spcPct val="150000"/>
              </a:lnSpc>
              <a:spcBef>
                <a:spcPts val="0"/>
              </a:spcBef>
            </a:pPr>
            <a:r>
              <a:rPr lang="es-419">
                <a:latin typeface="Arial" panose="020B0604020202020204" pitchFamily="34" charset="0"/>
                <a:cs typeface="Arial" panose="020B0604020202020204" pitchFamily="34" charset="0"/>
              </a:rPr>
              <a:t>Item 1</a:t>
            </a:r>
          </a:p>
          <a:p>
            <a:pPr rtl="0">
              <a:lnSpc>
                <a:spcPct val="150000"/>
              </a:lnSpc>
              <a:spcBef>
                <a:spcPts val="0"/>
              </a:spcBef>
            </a:pPr>
            <a:r>
              <a:rPr lang="es-419">
                <a:latin typeface="Arial" panose="020B0604020202020204" pitchFamily="34" charset="0"/>
                <a:cs typeface="Arial" panose="020B0604020202020204" pitchFamily="34" charset="0"/>
              </a:rPr>
              <a:t>Item 2</a:t>
            </a:r>
          </a:p>
          <a:p>
            <a:pPr rtl="0">
              <a:lnSpc>
                <a:spcPct val="150000"/>
              </a:lnSpc>
              <a:spcBef>
                <a:spcPts val="0"/>
              </a:spcBef>
            </a:pPr>
            <a:r>
              <a:rPr lang="es-419">
                <a:latin typeface="Arial" panose="020B0604020202020204" pitchFamily="34" charset="0"/>
                <a:cs typeface="Arial" panose="020B0604020202020204" pitchFamily="34" charset="0"/>
              </a:rPr>
              <a:t>Item 3</a:t>
            </a:r>
          </a:p>
          <a:p>
            <a:pPr rtl="0">
              <a:lnSpc>
                <a:spcPct val="150000"/>
              </a:lnSpc>
              <a:spcBef>
                <a:spcPts val="0"/>
              </a:spcBef>
            </a:pPr>
            <a:r>
              <a:rPr lang="es-419">
                <a:latin typeface="Arial" panose="020B0604020202020204" pitchFamily="34" charset="0"/>
                <a:cs typeface="Arial" panose="020B0604020202020204" pitchFamily="34" charset="0"/>
              </a:rPr>
              <a:t>Item 4</a:t>
            </a:r>
          </a:p>
          <a:p>
            <a:pPr rtl="0">
              <a:lnSpc>
                <a:spcPct val="150000"/>
              </a:lnSpc>
              <a:spcBef>
                <a:spcPts val="0"/>
              </a:spcBef>
            </a:pPr>
            <a:r>
              <a:rPr lang="es-419">
                <a:latin typeface="Arial" panose="020B0604020202020204" pitchFamily="34" charset="0"/>
                <a:cs typeface="Arial" panose="020B0604020202020204" pitchFamily="34" charset="0"/>
              </a:rPr>
              <a:t>Item 5</a:t>
            </a:r>
          </a:p>
        </p:txBody>
      </p:sp>
      <p:sp>
        <p:nvSpPr>
          <p:cNvPr id="5" name="Slide Number Placeholder 5">
            <a:extLst>
              <a:ext uri="{FF2B5EF4-FFF2-40B4-BE49-F238E27FC236}">
                <a16:creationId xmlns:a16="http://schemas.microsoft.com/office/drawing/2014/main" id="{5B9C9409-542A-15EA-B244-176700593F64}"/>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r>
              <a:rPr lang="es-419" dirty="0"/>
              <a:t>1</a:t>
            </a:r>
          </a:p>
        </p:txBody>
      </p:sp>
      <p:sp>
        <p:nvSpPr>
          <p:cNvPr id="6" name="Footer Placeholder 4">
            <a:extLst>
              <a:ext uri="{FF2B5EF4-FFF2-40B4-BE49-F238E27FC236}">
                <a16:creationId xmlns:a16="http://schemas.microsoft.com/office/drawing/2014/main" id="{834EFE79-84A3-A877-A094-270493B58AC1}"/>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7" name="Date Placeholder 3">
            <a:extLst>
              <a:ext uri="{FF2B5EF4-FFF2-40B4-BE49-F238E27FC236}">
                <a16:creationId xmlns:a16="http://schemas.microsoft.com/office/drawing/2014/main" id="{E9187EFE-7623-85D1-AB39-191AB1CE050D}"/>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214878572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and Copy - 1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10506456"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1" y="1889938"/>
            <a:ext cx="10506456" cy="3914775"/>
          </a:xfrm>
        </p:spPr>
        <p:txBody>
          <a:bodyPr rtlCol="0">
            <a:noAutofit/>
          </a:bodyPr>
          <a:lstStyle>
            <a:lvl1pPr marL="137160" indent="-137160">
              <a:defRPr sz="1400"/>
            </a:lvl1pPr>
            <a:lvl2pPr marL="685800" indent="-137160">
              <a:buFont typeface="Courier New" panose="02070309020205020404" pitchFamily="49" charset="0"/>
              <a:buChar char="o"/>
              <a:defRPr sz="1400"/>
            </a:lvl2pPr>
            <a:lvl3pPr marL="1143000" indent="-137160">
              <a:defRPr sz="1400"/>
            </a:lvl3pPr>
            <a:lvl4pPr marL="1600200" indent="-137160">
              <a:buFont typeface="Wingdings" pitchFamily="2" charset="2"/>
              <a:buChar char="§"/>
              <a:defRPr sz="1400"/>
            </a:lvl4pPr>
            <a:lvl5pPr marL="2057400"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6" name="Slide Number Placeholder 5">
            <a:extLst>
              <a:ext uri="{FF2B5EF4-FFF2-40B4-BE49-F238E27FC236}">
                <a16:creationId xmlns:a16="http://schemas.microsoft.com/office/drawing/2014/main" id="{AE41CA69-B953-90D8-AAA7-4588A6901FE7}"/>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8" name="Footer Placeholder 4">
            <a:extLst>
              <a:ext uri="{FF2B5EF4-FFF2-40B4-BE49-F238E27FC236}">
                <a16:creationId xmlns:a16="http://schemas.microsoft.com/office/drawing/2014/main" id="{3528AA26-F569-DE08-C9EE-12E8D46661A7}"/>
              </a:ext>
            </a:extLst>
          </p:cNvPr>
          <p:cNvSpPr>
            <a:spLocks noGrp="1"/>
          </p:cNvSpPr>
          <p:nvPr>
            <p:ph type="ftr" sz="quarter" idx="12"/>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0" name="Date Placeholder 3">
            <a:extLst>
              <a:ext uri="{FF2B5EF4-FFF2-40B4-BE49-F238E27FC236}">
                <a16:creationId xmlns:a16="http://schemas.microsoft.com/office/drawing/2014/main" id="{EBEB0A8F-DD67-B7EA-FCC7-0AED4C54AA75}"/>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211791555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line and Copy Photo">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7389723" cy="548741"/>
          </a:xfrm>
        </p:spPr>
        <p:txBody>
          <a:bodyPr rtlCol="0">
            <a:noAutofit/>
          </a:bodyPr>
          <a:lstStyle>
            <a:lvl1pPr>
              <a:lnSpc>
                <a:spcPct val="110000"/>
              </a:lnSpc>
              <a:defRPr sz="2800"/>
            </a:lvl1pPr>
          </a:lstStyle>
          <a:p>
            <a:pPr rtl="0"/>
            <a:r>
              <a:rPr lang="es-419"/>
              <a:t>Click to edit Master title style</a:t>
            </a:r>
          </a:p>
        </p:txBody>
      </p:sp>
      <p:sp>
        <p:nvSpPr>
          <p:cNvPr id="4" name="Text">
            <a:extLst>
              <a:ext uri="{FF2B5EF4-FFF2-40B4-BE49-F238E27FC236}">
                <a16:creationId xmlns:a16="http://schemas.microsoft.com/office/drawing/2014/main" id="{EEE012ED-2A91-986D-4769-0FC02C1CD757}"/>
              </a:ext>
            </a:extLst>
          </p:cNvPr>
          <p:cNvSpPr>
            <a:spLocks noGrp="1"/>
          </p:cNvSpPr>
          <p:nvPr>
            <p:ph type="body" sz="quarter" idx="11" hasCustomPrompt="1"/>
          </p:nvPr>
        </p:nvSpPr>
        <p:spPr>
          <a:xfrm>
            <a:off x="350062" y="1058289"/>
            <a:ext cx="7389723"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 </a:t>
            </a:r>
          </a:p>
        </p:txBody>
      </p:sp>
      <p:sp>
        <p:nvSpPr>
          <p:cNvPr id="3" name="Content">
            <a:extLst>
              <a:ext uri="{FF2B5EF4-FFF2-40B4-BE49-F238E27FC236}">
                <a16:creationId xmlns:a16="http://schemas.microsoft.com/office/drawing/2014/main" id="{D1BFB165-F6A8-E530-62E5-B04146994B18}"/>
              </a:ext>
            </a:extLst>
          </p:cNvPr>
          <p:cNvSpPr>
            <a:spLocks noGrp="1"/>
          </p:cNvSpPr>
          <p:nvPr>
            <p:ph idx="1"/>
          </p:nvPr>
        </p:nvSpPr>
        <p:spPr>
          <a:xfrm>
            <a:off x="350062" y="1889938"/>
            <a:ext cx="7384075" cy="3914775"/>
          </a:xfrm>
        </p:spPr>
        <p:txBody>
          <a:bodyPr rtlCol="0">
            <a:noAutofit/>
          </a:bodyPr>
          <a:lstStyle>
            <a:lvl1pPr marL="137160"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6" name="Slide Number Placeholder 5">
            <a:extLst>
              <a:ext uri="{FF2B5EF4-FFF2-40B4-BE49-F238E27FC236}">
                <a16:creationId xmlns:a16="http://schemas.microsoft.com/office/drawing/2014/main" id="{688CCDD0-4C88-B7A5-0E79-869979BEE549}"/>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8" name="Footer Placeholder 4">
            <a:extLst>
              <a:ext uri="{FF2B5EF4-FFF2-40B4-BE49-F238E27FC236}">
                <a16:creationId xmlns:a16="http://schemas.microsoft.com/office/drawing/2014/main" id="{384B9427-8058-F967-3503-C36D7EB25BCE}"/>
              </a:ext>
            </a:extLst>
          </p:cNvPr>
          <p:cNvSpPr>
            <a:spLocks noGrp="1"/>
          </p:cNvSpPr>
          <p:nvPr>
            <p:ph type="ftr" sz="quarter" idx="12"/>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0" name="Date Placeholder 3">
            <a:extLst>
              <a:ext uri="{FF2B5EF4-FFF2-40B4-BE49-F238E27FC236}">
                <a16:creationId xmlns:a16="http://schemas.microsoft.com/office/drawing/2014/main" id="{87F6636C-909E-B72E-5F8B-8E777E48C5DE}"/>
              </a:ext>
            </a:extLst>
          </p:cNvPr>
          <p:cNvSpPr>
            <a:spLocks noGrp="1"/>
          </p:cNvSpPr>
          <p:nvPr>
            <p:ph type="dt" sz="half" idx="13"/>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3525039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Copy - 2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2" y="1058289"/>
            <a:ext cx="10506456"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2" y="1884935"/>
            <a:ext cx="4690809"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5396774" y="1884935"/>
            <a:ext cx="4690809"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7" name="Slide Number Placeholder 5">
            <a:extLst>
              <a:ext uri="{FF2B5EF4-FFF2-40B4-BE49-F238E27FC236}">
                <a16:creationId xmlns:a16="http://schemas.microsoft.com/office/drawing/2014/main" id="{6EC17A13-5D29-2BF3-71F1-1B6E0FFEA9E2}"/>
              </a:ext>
            </a:extLst>
          </p:cNvPr>
          <p:cNvSpPr>
            <a:spLocks noGrp="1"/>
          </p:cNvSpPr>
          <p:nvPr>
            <p:ph type="sldNum" sz="quarter" idx="12"/>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9" name="Footer Placeholder 4">
            <a:extLst>
              <a:ext uri="{FF2B5EF4-FFF2-40B4-BE49-F238E27FC236}">
                <a16:creationId xmlns:a16="http://schemas.microsoft.com/office/drawing/2014/main" id="{3F8FBAB0-E0BE-8A12-A002-BC89D84A80CE}"/>
              </a:ext>
            </a:extLst>
          </p:cNvPr>
          <p:cNvSpPr>
            <a:spLocks noGrp="1"/>
          </p:cNvSpPr>
          <p:nvPr>
            <p:ph type="ftr" sz="quarter" idx="13"/>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1" name="Date Placeholder 3">
            <a:extLst>
              <a:ext uri="{FF2B5EF4-FFF2-40B4-BE49-F238E27FC236}">
                <a16:creationId xmlns:a16="http://schemas.microsoft.com/office/drawing/2014/main" id="{4C9FF64F-18B0-2ED0-FC66-0F631C561723}"/>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764134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and Copy - 2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endParaRPr lang="en-US" dirty="0"/>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6" cy="548742"/>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621793" y="1976375"/>
            <a:ext cx="4297680" cy="352018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6076749" y="1976375"/>
            <a:ext cx="4295001" cy="352018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8" name="Slide Number Placeholder 5">
            <a:extLst>
              <a:ext uri="{FF2B5EF4-FFF2-40B4-BE49-F238E27FC236}">
                <a16:creationId xmlns:a16="http://schemas.microsoft.com/office/drawing/2014/main" id="{347D8E08-9979-1652-BBFD-09D89B4AFB80}"/>
              </a:ext>
            </a:extLst>
          </p:cNvPr>
          <p:cNvSpPr>
            <a:spLocks noGrp="1"/>
          </p:cNvSpPr>
          <p:nvPr>
            <p:ph type="sldNum" sz="quarter" idx="12"/>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10" name="Footer Placeholder 4">
            <a:extLst>
              <a:ext uri="{FF2B5EF4-FFF2-40B4-BE49-F238E27FC236}">
                <a16:creationId xmlns:a16="http://schemas.microsoft.com/office/drawing/2014/main" id="{93A1CDBC-D0DD-DC54-39D9-C48924EB022B}"/>
              </a:ext>
            </a:extLst>
          </p:cNvPr>
          <p:cNvSpPr>
            <a:spLocks noGrp="1"/>
          </p:cNvSpPr>
          <p:nvPr>
            <p:ph type="ftr" sz="quarter" idx="13"/>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1" name="Date Placeholder 3">
            <a:extLst>
              <a:ext uri="{FF2B5EF4-FFF2-40B4-BE49-F238E27FC236}">
                <a16:creationId xmlns:a16="http://schemas.microsoft.com/office/drawing/2014/main" id="{EEAA2975-D6DA-720C-770A-F26F8C86449F}"/>
              </a:ext>
            </a:extLst>
          </p:cNvPr>
          <p:cNvSpPr>
            <a:spLocks noGrp="1"/>
          </p:cNvSpPr>
          <p:nvPr>
            <p:ph type="dt" sz="half" idx="14"/>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285872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and Copy - 3 column">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2"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89"/>
            <a:ext cx="10506455" cy="722313"/>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350061" y="1884935"/>
            <a:ext cx="3575304"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245018" y="1884935"/>
            <a:ext cx="3575304"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9" name="Content 3">
            <a:extLst>
              <a:ext uri="{FF2B5EF4-FFF2-40B4-BE49-F238E27FC236}">
                <a16:creationId xmlns:a16="http://schemas.microsoft.com/office/drawing/2014/main" id="{2125D88D-DD3C-986C-E138-D42FF88D778F}"/>
              </a:ext>
            </a:extLst>
          </p:cNvPr>
          <p:cNvSpPr>
            <a:spLocks noGrp="1"/>
          </p:cNvSpPr>
          <p:nvPr>
            <p:ph idx="12"/>
          </p:nvPr>
        </p:nvSpPr>
        <p:spPr>
          <a:xfrm>
            <a:off x="8139975" y="1884935"/>
            <a:ext cx="3575304" cy="3914775"/>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8" name="Slide Number Placeholder 5">
            <a:extLst>
              <a:ext uri="{FF2B5EF4-FFF2-40B4-BE49-F238E27FC236}">
                <a16:creationId xmlns:a16="http://schemas.microsoft.com/office/drawing/2014/main" id="{C750C535-CDC6-8E51-D1CD-69DB3701D804}"/>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11" name="Footer Placeholder 4">
            <a:extLst>
              <a:ext uri="{FF2B5EF4-FFF2-40B4-BE49-F238E27FC236}">
                <a16:creationId xmlns:a16="http://schemas.microsoft.com/office/drawing/2014/main" id="{78C63525-956E-AAE5-1A51-BC52AD97A44E}"/>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2" name="Date Placeholder 3">
            <a:extLst>
              <a:ext uri="{FF2B5EF4-FFF2-40B4-BE49-F238E27FC236}">
                <a16:creationId xmlns:a16="http://schemas.microsoft.com/office/drawing/2014/main" id="{C3A7B859-8FB2-7E2D-62B1-207374CA9CB1}"/>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180018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and Copy - 3 column boxes">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FB2F3CF2-597C-F33E-B4F1-E4E7F14C8DA2}"/>
              </a:ext>
            </a:extLst>
          </p:cNvPr>
          <p:cNvSpPr>
            <a:spLocks noGrp="1"/>
          </p:cNvSpPr>
          <p:nvPr>
            <p:ph type="title"/>
          </p:nvPr>
        </p:nvSpPr>
        <p:spPr>
          <a:xfrm>
            <a:off x="350060" y="461283"/>
            <a:ext cx="10506456" cy="548741"/>
          </a:xfrm>
        </p:spPr>
        <p:txBody>
          <a:bodyPr rtlCol="0">
            <a:noAutofit/>
          </a:bodyPr>
          <a:lstStyle>
            <a:lvl1pPr>
              <a:lnSpc>
                <a:spcPct val="110000"/>
              </a:lnSpc>
              <a:defRPr sz="2800"/>
            </a:lvl1pPr>
          </a:lstStyle>
          <a:p>
            <a:pPr rtl="0"/>
            <a:r>
              <a:rPr lang="es-419"/>
              <a:t>Click to edit Master title style</a:t>
            </a:r>
          </a:p>
        </p:txBody>
      </p:sp>
      <p:sp>
        <p:nvSpPr>
          <p:cNvPr id="6" name="Text">
            <a:extLst>
              <a:ext uri="{FF2B5EF4-FFF2-40B4-BE49-F238E27FC236}">
                <a16:creationId xmlns:a16="http://schemas.microsoft.com/office/drawing/2014/main" id="{4CDACCEC-6CC0-9D62-11BF-04254DAF9CEA}"/>
              </a:ext>
            </a:extLst>
          </p:cNvPr>
          <p:cNvSpPr>
            <a:spLocks noGrp="1"/>
          </p:cNvSpPr>
          <p:nvPr>
            <p:ph type="body" sz="quarter" idx="11"/>
          </p:nvPr>
        </p:nvSpPr>
        <p:spPr>
          <a:xfrm>
            <a:off x="350061" y="1058290"/>
            <a:ext cx="10506455" cy="548742"/>
          </a:xfrm>
        </p:spPr>
        <p:txBody>
          <a:bodyPr rtlCol="0">
            <a:noAutofit/>
          </a:bodyPr>
          <a:lstStyle>
            <a:lvl1pPr marL="0" indent="0">
              <a:buNone/>
              <a:defRPr sz="1400"/>
            </a:lvl1pPr>
            <a:lvl2pPr>
              <a:defRPr sz="2000"/>
            </a:lvl2pPr>
            <a:lvl3pPr>
              <a:defRPr sz="2000"/>
            </a:lvl3pPr>
            <a:lvl4pPr>
              <a:defRPr sz="2000"/>
            </a:lvl4pPr>
            <a:lvl5pPr>
              <a:defRPr sz="2000"/>
            </a:lvl5pPr>
          </a:lstStyle>
          <a:p>
            <a:pPr lvl="0" rtl="0"/>
            <a:r>
              <a:rPr lang="es-419"/>
              <a:t>Click to edit Master text styles</a:t>
            </a:r>
          </a:p>
        </p:txBody>
      </p:sp>
      <p:sp>
        <p:nvSpPr>
          <p:cNvPr id="3" name="Content 1">
            <a:extLst>
              <a:ext uri="{FF2B5EF4-FFF2-40B4-BE49-F238E27FC236}">
                <a16:creationId xmlns:a16="http://schemas.microsoft.com/office/drawing/2014/main" id="{D1BFB165-F6A8-E530-62E5-B04146994B18}"/>
              </a:ext>
            </a:extLst>
          </p:cNvPr>
          <p:cNvSpPr>
            <a:spLocks noGrp="1"/>
          </p:cNvSpPr>
          <p:nvPr>
            <p:ph idx="1"/>
          </p:nvPr>
        </p:nvSpPr>
        <p:spPr>
          <a:xfrm>
            <a:off x="732891" y="1976375"/>
            <a:ext cx="2816352" cy="3718367"/>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4" name="Content 2">
            <a:extLst>
              <a:ext uri="{FF2B5EF4-FFF2-40B4-BE49-F238E27FC236}">
                <a16:creationId xmlns:a16="http://schemas.microsoft.com/office/drawing/2014/main" id="{C84A6DC8-EFC2-6121-B04D-F59F6912747C}"/>
              </a:ext>
            </a:extLst>
          </p:cNvPr>
          <p:cNvSpPr>
            <a:spLocks noGrp="1"/>
          </p:cNvSpPr>
          <p:nvPr>
            <p:ph idx="10"/>
          </p:nvPr>
        </p:nvSpPr>
        <p:spPr>
          <a:xfrm>
            <a:off x="4534843" y="1976375"/>
            <a:ext cx="2818451" cy="3718367"/>
          </a:xfrm>
        </p:spPr>
        <p:txBody>
          <a:bodyPr rtlCol="0">
            <a:noAutofit/>
          </a:bodyPr>
          <a:lstStyle>
            <a:lvl1pPr indent="-137160">
              <a:defRPr sz="1400"/>
            </a:lvl1pPr>
            <a:lvl2pPr marL="685800" indent="-137160">
              <a:buFont typeface="Courier New" panose="02070309020205020404" pitchFamily="49" charset="0"/>
              <a:buChar char="o"/>
              <a:defRPr sz="1400"/>
            </a:lvl2pPr>
            <a:lvl3pPr indent="-137160">
              <a:defRPr sz="1400"/>
            </a:lvl3pPr>
            <a:lvl4pPr marL="1600200" indent="-137160">
              <a:buFont typeface="Wingdings" pitchFamily="2" charset="2"/>
              <a:buChar char="§"/>
              <a:defRPr sz="1400"/>
            </a:lvl4pPr>
            <a:lvl5pPr indent="-137160">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5" name="Content 3">
            <a:extLst>
              <a:ext uri="{FF2B5EF4-FFF2-40B4-BE49-F238E27FC236}">
                <a16:creationId xmlns:a16="http://schemas.microsoft.com/office/drawing/2014/main" id="{4934940B-E9F7-D409-8780-CDED36A43691}"/>
              </a:ext>
            </a:extLst>
          </p:cNvPr>
          <p:cNvSpPr>
            <a:spLocks noGrp="1"/>
          </p:cNvSpPr>
          <p:nvPr>
            <p:ph idx="12"/>
          </p:nvPr>
        </p:nvSpPr>
        <p:spPr>
          <a:xfrm>
            <a:off x="8338895" y="1976375"/>
            <a:ext cx="2818451" cy="3718367"/>
          </a:xfrm>
        </p:spPr>
        <p:txBody>
          <a:bodyPr rtlCol="0">
            <a:noAutofit/>
          </a:bodyPr>
          <a:lstStyle>
            <a:lvl1pPr>
              <a:defRPr sz="1400"/>
            </a:lvl1pPr>
            <a:lvl2pPr marL="685800" indent="-228600">
              <a:buFont typeface="Courier New" panose="02070309020205020404" pitchFamily="49" charset="0"/>
              <a:buChar char="o"/>
              <a:defRPr sz="1400"/>
            </a:lvl2pPr>
            <a:lvl3pPr>
              <a:defRPr sz="1400"/>
            </a:lvl3pPr>
            <a:lvl4pPr marL="1600200" indent="-228600">
              <a:buFont typeface="Wingdings" pitchFamily="2" charset="2"/>
              <a:buChar char="§"/>
              <a:defRPr sz="1400"/>
            </a:lvl4pPr>
            <a:lvl5pPr>
              <a:defRPr sz="1400"/>
            </a:lvl5p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sp>
        <p:nvSpPr>
          <p:cNvPr id="9" name="Slide Number Placeholder 5">
            <a:extLst>
              <a:ext uri="{FF2B5EF4-FFF2-40B4-BE49-F238E27FC236}">
                <a16:creationId xmlns:a16="http://schemas.microsoft.com/office/drawing/2014/main" id="{01080F15-A534-297F-6627-27FFD11794AF}"/>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11" name="Footer Placeholder 4">
            <a:extLst>
              <a:ext uri="{FF2B5EF4-FFF2-40B4-BE49-F238E27FC236}">
                <a16:creationId xmlns:a16="http://schemas.microsoft.com/office/drawing/2014/main" id="{AABA60EE-CD30-CB34-2203-DC9D3982C0EE}"/>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2" name="Date Placeholder 3">
            <a:extLst>
              <a:ext uri="{FF2B5EF4-FFF2-40B4-BE49-F238E27FC236}">
                <a16:creationId xmlns:a16="http://schemas.microsoft.com/office/drawing/2014/main" id="{3D05E263-7192-6185-2E9D-F37E8529FB18}"/>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892086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2 Lt Blue">
    <p:bg>
      <p:bgPr>
        <a:solidFill>
          <a:schemeClr val="bg2"/>
        </a:solidFill>
        <a:effectLst/>
      </p:bgPr>
    </p:bg>
    <p:spTree>
      <p:nvGrpSpPr>
        <p:cNvPr id="1" name=""/>
        <p:cNvGrpSpPr/>
        <p:nvPr/>
      </p:nvGrpSpPr>
      <p:grpSpPr>
        <a:xfrm>
          <a:off x="0" y="0"/>
          <a:ext cx="0" cy="0"/>
          <a:chOff x="0" y="0"/>
          <a:chExt cx="0" cy="0"/>
        </a:xfrm>
      </p:grpSpPr>
      <p:sp>
        <p:nvSpPr>
          <p:cNvPr id="7" name="Title">
            <a:extLst>
              <a:ext uri="{FF2B5EF4-FFF2-40B4-BE49-F238E27FC236}">
                <a16:creationId xmlns:a16="http://schemas.microsoft.com/office/drawing/2014/main" id="{14010C6C-7D21-5103-C3FA-ACE27D513309}"/>
              </a:ext>
            </a:extLst>
          </p:cNvPr>
          <p:cNvSpPr>
            <a:spLocks noGrp="1"/>
          </p:cNvSpPr>
          <p:nvPr>
            <p:ph type="title"/>
          </p:nvPr>
        </p:nvSpPr>
        <p:spPr>
          <a:xfrm>
            <a:off x="969264" y="1952692"/>
            <a:ext cx="10399868" cy="2546216"/>
          </a:xfrm>
        </p:spPr>
        <p:txBody>
          <a:bodyPr rtlCol="0">
            <a:noAutofit/>
          </a:bodyPr>
          <a:lstStyle>
            <a:lvl1pPr>
              <a:lnSpc>
                <a:spcPct val="110000"/>
              </a:lnSpc>
              <a:defRPr sz="5400" b="1">
                <a:solidFill>
                  <a:schemeClr val="tx1"/>
                </a:solidFill>
              </a:defRPr>
            </a:lvl1pPr>
          </a:lstStyle>
          <a:p>
            <a:pPr rtl="0"/>
            <a:r>
              <a:rPr lang="es-419"/>
              <a:t>Click to edit Master title style</a:t>
            </a:r>
          </a:p>
        </p:txBody>
      </p:sp>
      <p:sp>
        <p:nvSpPr>
          <p:cNvPr id="4" name="Slide Number Placeholder 5">
            <a:extLst>
              <a:ext uri="{FF2B5EF4-FFF2-40B4-BE49-F238E27FC236}">
                <a16:creationId xmlns:a16="http://schemas.microsoft.com/office/drawing/2014/main" id="{FCBAF4EC-7457-9177-4C7D-10A3F4208795}"/>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6" name="Footer Placeholder 4">
            <a:extLst>
              <a:ext uri="{FF2B5EF4-FFF2-40B4-BE49-F238E27FC236}">
                <a16:creationId xmlns:a16="http://schemas.microsoft.com/office/drawing/2014/main" id="{34E8783F-A3D4-424C-ACF6-7A578CCC58F1}"/>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8" name="Date Placeholder 3">
            <a:extLst>
              <a:ext uri="{FF2B5EF4-FFF2-40B4-BE49-F238E27FC236}">
                <a16:creationId xmlns:a16="http://schemas.microsoft.com/office/drawing/2014/main" id="{BFAF0536-F15C-1068-B9D3-11B3ED925687}"/>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4771965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2 Lt Purple">
    <p:bg>
      <p:bgPr>
        <a:solidFill>
          <a:schemeClr val="accent2"/>
        </a:solidFill>
        <a:effectLst/>
      </p:bgPr>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2F2B3A4F-172E-5262-035B-C353834171F7}"/>
              </a:ext>
            </a:extLst>
          </p:cNvPr>
          <p:cNvSpPr>
            <a:spLocks noGrp="1"/>
          </p:cNvSpPr>
          <p:nvPr>
            <p:ph type="title"/>
          </p:nvPr>
        </p:nvSpPr>
        <p:spPr>
          <a:xfrm>
            <a:off x="969264" y="1952692"/>
            <a:ext cx="10399868" cy="2546216"/>
          </a:xfrm>
        </p:spPr>
        <p:txBody>
          <a:bodyPr rtlCol="0">
            <a:noAutofit/>
          </a:bodyPr>
          <a:lstStyle>
            <a:lvl1pPr>
              <a:lnSpc>
                <a:spcPct val="110000"/>
              </a:lnSpc>
              <a:defRPr sz="5400" b="1">
                <a:solidFill>
                  <a:schemeClr val="tx1"/>
                </a:solidFill>
              </a:defRPr>
            </a:lvl1pPr>
          </a:lstStyle>
          <a:p>
            <a:pPr rtl="0"/>
            <a:r>
              <a:rPr lang="es-419"/>
              <a:t>Click to edit Master title style</a:t>
            </a:r>
          </a:p>
        </p:txBody>
      </p:sp>
      <p:sp>
        <p:nvSpPr>
          <p:cNvPr id="5" name="Slide Number Placeholder 5">
            <a:extLst>
              <a:ext uri="{FF2B5EF4-FFF2-40B4-BE49-F238E27FC236}">
                <a16:creationId xmlns:a16="http://schemas.microsoft.com/office/drawing/2014/main" id="{63D3B7B4-143E-5D32-1182-BD9CD30975F2}"/>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7" name="Footer Placeholder 4">
            <a:extLst>
              <a:ext uri="{FF2B5EF4-FFF2-40B4-BE49-F238E27FC236}">
                <a16:creationId xmlns:a16="http://schemas.microsoft.com/office/drawing/2014/main" id="{A6DD5F99-5447-2048-2CF1-410FF708EE8C}"/>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8" name="Date Placeholder 3">
            <a:extLst>
              <a:ext uri="{FF2B5EF4-FFF2-40B4-BE49-F238E27FC236}">
                <a16:creationId xmlns:a16="http://schemas.microsoft.com/office/drawing/2014/main" id="{9A4CC0AF-5638-F140-E8C0-115A0486666A}"/>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4360240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1 Dk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507"/>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6188" y="2328863"/>
            <a:ext cx="9858036" cy="1313043"/>
          </a:xfrm>
        </p:spPr>
        <p:txBody>
          <a:bodyPr rtlCol="0" anchor="ctr" anchorCtr="0"/>
          <a:lstStyle>
            <a:lvl1pPr marL="0" indent="0">
              <a:lnSpc>
                <a:spcPct val="110000"/>
              </a:lnSpc>
              <a:spcBef>
                <a:spcPts val="0"/>
              </a:spcBef>
              <a:spcAft>
                <a:spcPts val="1000"/>
              </a:spcAft>
              <a:buNone/>
              <a:defRPr sz="24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9273" y="3896139"/>
            <a:ext cx="9486529"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6188" y="4125787"/>
            <a:ext cx="5743236" cy="374367"/>
          </a:xfrm>
        </p:spPr>
        <p:txBody>
          <a:bodyPr rtlCol="0"/>
          <a:lstStyle>
            <a:lvl1pPr marL="0" indent="0">
              <a:lnSpc>
                <a:spcPct val="110000"/>
              </a:lnSpc>
              <a:spcBef>
                <a:spcPts val="0"/>
              </a:spcBef>
              <a:spcAft>
                <a:spcPts val="1000"/>
              </a:spcAft>
              <a:buNone/>
              <a:defRPr sz="2000">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6188" y="4571767"/>
            <a:ext cx="5743236" cy="374367"/>
          </a:xfrm>
        </p:spPr>
        <p:txBody>
          <a:bodyPr rtlCol="0"/>
          <a:lstStyle>
            <a:lvl1pPr marL="0" indent="0">
              <a:lnSpc>
                <a:spcPct val="110000"/>
              </a:lnSpc>
              <a:spcBef>
                <a:spcPts val="0"/>
              </a:spcBef>
              <a:spcAft>
                <a:spcPts val="1000"/>
              </a:spcAft>
              <a:buNone/>
              <a:defRPr sz="1800" i="1">
                <a:solidFill>
                  <a:schemeClr val="bg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5" name="Slide Number Placeholder 5">
            <a:extLst>
              <a:ext uri="{FF2B5EF4-FFF2-40B4-BE49-F238E27FC236}">
                <a16:creationId xmlns:a16="http://schemas.microsoft.com/office/drawing/2014/main" id="{4067FCBA-9B40-7DFC-A5B2-83272FAFBFD1}"/>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7" name="Footer Placeholder 4">
            <a:extLst>
              <a:ext uri="{FF2B5EF4-FFF2-40B4-BE49-F238E27FC236}">
                <a16:creationId xmlns:a16="http://schemas.microsoft.com/office/drawing/2014/main" id="{9C9BA51E-E9FF-C8D2-5C95-4BECD75B3731}"/>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0" name="Date Placeholder 3">
            <a:extLst>
              <a:ext uri="{FF2B5EF4-FFF2-40B4-BE49-F238E27FC236}">
                <a16:creationId xmlns:a16="http://schemas.microsoft.com/office/drawing/2014/main" id="{51526A97-43E7-D9F7-7CDB-C796572FDA65}"/>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8995644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sclaimer White">
    <p:spTree>
      <p:nvGrpSpPr>
        <p:cNvPr id="1" name=""/>
        <p:cNvGrpSpPr/>
        <p:nvPr/>
      </p:nvGrpSpPr>
      <p:grpSpPr>
        <a:xfrm>
          <a:off x="0" y="0"/>
          <a:ext cx="0" cy="0"/>
          <a:chOff x="0" y="0"/>
          <a:chExt cx="0" cy="0"/>
        </a:xfrm>
      </p:grpSpPr>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11" name="Slide Number Placeholder 5">
            <a:extLst>
              <a:ext uri="{FF2B5EF4-FFF2-40B4-BE49-F238E27FC236}">
                <a16:creationId xmlns:a16="http://schemas.microsoft.com/office/drawing/2014/main" id="{5CA3057B-1FA6-9104-F7CB-03BF6F0F313F}"/>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12" name="Footer Placeholder 4">
            <a:extLst>
              <a:ext uri="{FF2B5EF4-FFF2-40B4-BE49-F238E27FC236}">
                <a16:creationId xmlns:a16="http://schemas.microsoft.com/office/drawing/2014/main" id="{EE5CF6CD-485A-9024-2C48-086FF3AA1480}"/>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3" name="Date Placeholder 3">
            <a:extLst>
              <a:ext uri="{FF2B5EF4-FFF2-40B4-BE49-F238E27FC236}">
                <a16:creationId xmlns:a16="http://schemas.microsoft.com/office/drawing/2014/main" id="{CA629260-860A-66AC-7FBA-B0C92F6FB59B}"/>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38568514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sclaimer Lt Blue">
    <p:bg>
      <p:bgPr>
        <a:solidFill>
          <a:schemeClr val="bg2"/>
        </a:solidFill>
        <a:effectLst/>
      </p:bgPr>
    </p:bg>
    <p:spTree>
      <p:nvGrpSpPr>
        <p:cNvPr id="1" name=""/>
        <p:cNvGrpSpPr/>
        <p:nvPr/>
      </p:nvGrpSpPr>
      <p:grpSpPr>
        <a:xfrm>
          <a:off x="0" y="0"/>
          <a:ext cx="0" cy="0"/>
          <a:chOff x="0" y="0"/>
          <a:chExt cx="0" cy="0"/>
        </a:xfrm>
      </p:grpSpPr>
      <p:pic>
        <p:nvPicPr>
          <p:cNvPr id="2" name="The Standar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60" t="10895" r="18856" b="12424"/>
          <a:stretch/>
        </p:blipFill>
        <p:spPr>
          <a:xfrm>
            <a:off x="487577" y="3252191"/>
            <a:ext cx="1555996" cy="1086289"/>
          </a:xfrm>
          <a:prstGeom prst="rect">
            <a:avLst/>
          </a:prstGeom>
        </p:spPr>
      </p:pic>
      <p:sp>
        <p:nvSpPr>
          <p:cNvPr id="3" name="Text">
            <a:extLst>
              <a:ext uri="{FF2B5EF4-FFF2-40B4-BE49-F238E27FC236}">
                <a16:creationId xmlns:a16="http://schemas.microsoft.com/office/drawing/2014/main" id="{464304D0-6373-EB88-89AA-4A0D3E3295D5}"/>
              </a:ext>
            </a:extLst>
          </p:cNvPr>
          <p:cNvSpPr txBox="1">
            <a:spLocks/>
          </p:cNvSpPr>
          <p:nvPr userDrawn="1"/>
        </p:nvSpPr>
        <p:spPr>
          <a:xfrm>
            <a:off x="615825" y="4619655"/>
            <a:ext cx="11222326" cy="14287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lnSpc>
                <a:spcPct val="110000"/>
              </a:lnSpc>
              <a:spcBef>
                <a:spcPts val="0"/>
              </a:spcBef>
              <a:spcAft>
                <a:spcPts val="1000"/>
              </a:spcAft>
              <a:buFont typeface="Arial" panose="020B0604020202020204" pitchFamily="34" charset="0"/>
              <a:buNone/>
              <a:defRPr/>
            </a:pPr>
            <a:r>
              <a:rPr lang="es-419" sz="1400" dirty="0">
                <a:ea typeface="+mn-ea"/>
              </a:rPr>
              <a:t>The Standard is the marketing name for StanCorp Financial Group, Inc., and its subsidiaries. Standard Retirement Services, Inc., provides financial recordkeeping and plan administrative services. Standard Insurance Company and Standard Retirement Services, Inc. are subsidiaries of StanCorp Financial Group, Inc., and all are Oregon corporations.</a:t>
            </a:r>
          </a:p>
        </p:txBody>
      </p:sp>
      <p:sp>
        <p:nvSpPr>
          <p:cNvPr id="4" name="Logo cover">
            <a:extLst>
              <a:ext uri="{FF2B5EF4-FFF2-40B4-BE49-F238E27FC236}">
                <a16:creationId xmlns:a16="http://schemas.microsoft.com/office/drawing/2014/main" id="{0EBB3C0A-4983-BE19-9671-1F8FEFEF815D}"/>
              </a:ext>
              <a:ext uri="{C183D7F6-B498-43B3-948B-1728B52AA6E4}">
                <adec:decorative xmlns:adec="http://schemas.microsoft.com/office/drawing/2017/decorative" val="1"/>
              </a:ext>
            </a:extLst>
          </p:cNvPr>
          <p:cNvSpPr/>
          <p:nvPr userDrawn="1"/>
        </p:nvSpPr>
        <p:spPr>
          <a:xfrm>
            <a:off x="10822898" y="5936105"/>
            <a:ext cx="1049312" cy="8023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 name="Slide Number Placeholder 5">
            <a:extLst>
              <a:ext uri="{FF2B5EF4-FFF2-40B4-BE49-F238E27FC236}">
                <a16:creationId xmlns:a16="http://schemas.microsoft.com/office/drawing/2014/main" id="{F652E9E7-3D9C-F94C-3610-3FBAFEBE3424}"/>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9" name="Footer Placeholder 4">
            <a:extLst>
              <a:ext uri="{FF2B5EF4-FFF2-40B4-BE49-F238E27FC236}">
                <a16:creationId xmlns:a16="http://schemas.microsoft.com/office/drawing/2014/main" id="{2235FE93-E621-334D-24CE-F911BE9D242A}"/>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0" name="Date Placeholder 3">
            <a:extLst>
              <a:ext uri="{FF2B5EF4-FFF2-40B4-BE49-F238E27FC236}">
                <a16:creationId xmlns:a16="http://schemas.microsoft.com/office/drawing/2014/main" id="{DB599B07-6E5E-6A42-7D3E-C75D750CD2CC}"/>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4708583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w footer">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3CFD9D5F-5210-36E9-B725-EAB5D447AD19}"/>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6" name="Footer Placeholder 4">
            <a:extLst>
              <a:ext uri="{FF2B5EF4-FFF2-40B4-BE49-F238E27FC236}">
                <a16:creationId xmlns:a16="http://schemas.microsoft.com/office/drawing/2014/main" id="{6E5CCD25-88B8-F06E-EAF8-1C4CC1BDF228}"/>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7" name="Date Placeholder 3">
            <a:extLst>
              <a:ext uri="{FF2B5EF4-FFF2-40B4-BE49-F238E27FC236}">
                <a16:creationId xmlns:a16="http://schemas.microsoft.com/office/drawing/2014/main" id="{8A5C0F20-A69D-E368-E600-133210191BD3}"/>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2412634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5" name="Slide Number Placeholder 5">
            <a:extLst>
              <a:ext uri="{FF2B5EF4-FFF2-40B4-BE49-F238E27FC236}">
                <a16:creationId xmlns:a16="http://schemas.microsoft.com/office/drawing/2014/main" id="{D673501E-C4A2-698C-5DBE-E049974409F9}"/>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7" name="Footer Placeholder 4">
            <a:extLst>
              <a:ext uri="{FF2B5EF4-FFF2-40B4-BE49-F238E27FC236}">
                <a16:creationId xmlns:a16="http://schemas.microsoft.com/office/drawing/2014/main" id="{7C157DCE-707A-9D5A-FA92-9D75C16C5CAA}"/>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8" name="Date Placeholder 3">
            <a:extLst>
              <a:ext uri="{FF2B5EF4-FFF2-40B4-BE49-F238E27FC236}">
                <a16:creationId xmlns:a16="http://schemas.microsoft.com/office/drawing/2014/main" id="{29AA02B2-71FD-5986-FD53-CDF798E34D1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2822729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Blue">
    <p:bg>
      <p:bgPr>
        <a:solidFill>
          <a:schemeClr val="tx2"/>
        </a:solidFill>
        <a:effectLst/>
      </p:bgPr>
    </p:bg>
    <p:spTree>
      <p:nvGrpSpPr>
        <p:cNvPr id="1" name=""/>
        <p:cNvGrpSpPr/>
        <p:nvPr/>
      </p:nvGrpSpPr>
      <p:grpSpPr>
        <a:xfrm>
          <a:off x="0" y="0"/>
          <a:ext cx="0" cy="0"/>
          <a:chOff x="0" y="0"/>
          <a:chExt cx="0" cy="0"/>
        </a:xfrm>
      </p:grpSpPr>
      <p:sp>
        <p:nvSpPr>
          <p:cNvPr id="2" name="logo cover">
            <a:extLst>
              <a:ext uri="{FF2B5EF4-FFF2-40B4-BE49-F238E27FC236}">
                <a16:creationId xmlns:a16="http://schemas.microsoft.com/office/drawing/2014/main" id="{828C2F30-6763-19BE-7049-7441ED9C02E3}"/>
              </a:ext>
              <a:ext uri="{C183D7F6-B498-43B3-948B-1728B52AA6E4}">
                <adec:decorative xmlns:adec="http://schemas.microsoft.com/office/drawing/2017/decorative" val="1"/>
              </a:ext>
            </a:extLst>
          </p:cNvPr>
          <p:cNvSpPr/>
          <p:nvPr userDrawn="1"/>
        </p:nvSpPr>
        <p:spPr>
          <a:xfrm>
            <a:off x="10733649" y="5866228"/>
            <a:ext cx="1125416" cy="801858"/>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5" name="Slide Number Placeholder 5">
            <a:extLst>
              <a:ext uri="{FF2B5EF4-FFF2-40B4-BE49-F238E27FC236}">
                <a16:creationId xmlns:a16="http://schemas.microsoft.com/office/drawing/2014/main" id="{AB50E3C1-B68D-C5BE-F4F7-D04D2316AB85}"/>
              </a:ext>
            </a:extLst>
          </p:cNvPr>
          <p:cNvSpPr>
            <a:spLocks noGrp="1"/>
          </p:cNvSpPr>
          <p:nvPr>
            <p:ph type="sldNum" sz="quarter" idx="10"/>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chemeClr val="bg1"/>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7" name="Footer Placeholder 4">
            <a:extLst>
              <a:ext uri="{FF2B5EF4-FFF2-40B4-BE49-F238E27FC236}">
                <a16:creationId xmlns:a16="http://schemas.microsoft.com/office/drawing/2014/main" id="{146E7BD4-A7CC-183A-3C87-2705FA6462A4}"/>
              </a:ext>
            </a:extLst>
          </p:cNvPr>
          <p:cNvSpPr>
            <a:spLocks noGrp="1"/>
          </p:cNvSpPr>
          <p:nvPr>
            <p:ph type="ftr" sz="quarter" idx="11"/>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chemeClr val="bg1"/>
                </a:solidFill>
                <a:latin typeface="Arial" pitchFamily="34" charset="0"/>
                <a:ea typeface="+mn-ea"/>
                <a:cs typeface="Arial" pitchFamily="34" charset="0"/>
              </a:defRPr>
            </a:lvl1pPr>
          </a:lstStyle>
          <a:p>
            <a:pPr rtl="0">
              <a:defRPr/>
            </a:pPr>
            <a:endParaRPr lang="en-US" dirty="0"/>
          </a:p>
        </p:txBody>
      </p:sp>
      <p:sp>
        <p:nvSpPr>
          <p:cNvPr id="8" name="Date Placeholder 3">
            <a:extLst>
              <a:ext uri="{FF2B5EF4-FFF2-40B4-BE49-F238E27FC236}">
                <a16:creationId xmlns:a16="http://schemas.microsoft.com/office/drawing/2014/main" id="{E7509FF3-1A05-D0A0-8709-FAE1004E2A04}"/>
              </a:ext>
            </a:extLst>
          </p:cNvPr>
          <p:cNvSpPr>
            <a:spLocks noGrp="1"/>
          </p:cNvSpPr>
          <p:nvPr>
            <p:ph type="dt" sz="half" idx="12"/>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chemeClr val="bg1"/>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2485166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rtlCol="0"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rtlCol="0"/>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rtlCol="0"/>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18981899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Quote 1 Lt Blue">
    <p:spTree>
      <p:nvGrpSpPr>
        <p:cNvPr id="1" name=""/>
        <p:cNvGrpSpPr/>
        <p:nvPr/>
      </p:nvGrpSpPr>
      <p:grpSpPr>
        <a:xfrm>
          <a:off x="0" y="0"/>
          <a:ext cx="0" cy="0"/>
          <a:chOff x="0" y="0"/>
          <a:chExt cx="0" cy="0"/>
        </a:xfrm>
      </p:grpSpPr>
      <p:sp>
        <p:nvSpPr>
          <p:cNvPr id="3" name="Quote background">
            <a:extLst>
              <a:ext uri="{FF2B5EF4-FFF2-40B4-BE49-F238E27FC236}">
                <a16:creationId xmlns:a16="http://schemas.microsoft.com/office/drawing/2014/main" id="{A36685DC-BCB4-7918-2887-5E3978652ACD}"/>
              </a:ext>
              <a:ext uri="{C183D7F6-B498-43B3-948B-1728B52AA6E4}">
                <adec:decorative xmlns:adec="http://schemas.microsoft.com/office/drawing/2017/decorative" val="1"/>
              </a:ext>
            </a:extLst>
          </p:cNvPr>
          <p:cNvSpPr/>
          <p:nvPr userDrawn="1"/>
        </p:nvSpPr>
        <p:spPr>
          <a:xfrm>
            <a:off x="736752" y="1606861"/>
            <a:ext cx="10889191" cy="3588137"/>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9" name="Quote gfx">
            <a:extLst>
              <a:ext uri="{FF2B5EF4-FFF2-40B4-BE49-F238E27FC236}">
                <a16:creationId xmlns:a16="http://schemas.microsoft.com/office/drawing/2014/main" id="{148F1C1D-58B7-816B-3A75-5ACE4CA56CC8}"/>
              </a:ext>
              <a:ext uri="{C183D7F6-B498-43B3-948B-1728B52AA6E4}">
                <adec:decorative xmlns:adec="http://schemas.microsoft.com/office/drawing/2017/decorative" val="1"/>
              </a:ext>
            </a:extLst>
          </p:cNvPr>
          <p:cNvPicPr>
            <a:picLocks noChangeAspect="1"/>
          </p:cNvPicPr>
          <p:nvPr userDrawn="1"/>
        </p:nvPicPr>
        <p:blipFill>
          <a:blip r:embed="rId2">
            <a:alphaModFix/>
          </a:blip>
          <a:stretch>
            <a:fillRect/>
          </a:stretch>
        </p:blipFill>
        <p:spPr>
          <a:xfrm>
            <a:off x="1228930" y="772676"/>
            <a:ext cx="1613281" cy="1228461"/>
          </a:xfrm>
          <a:prstGeom prst="rect">
            <a:avLst/>
          </a:prstGeom>
          <a:effectLst/>
        </p:spPr>
      </p:pic>
      <p:sp>
        <p:nvSpPr>
          <p:cNvPr id="14" name="Quote copy">
            <a:extLst>
              <a:ext uri="{FF2B5EF4-FFF2-40B4-BE49-F238E27FC236}">
                <a16:creationId xmlns:a16="http://schemas.microsoft.com/office/drawing/2014/main" id="{034913FE-D791-88FD-A1FB-AEE3DC14CBD6}"/>
              </a:ext>
            </a:extLst>
          </p:cNvPr>
          <p:cNvSpPr>
            <a:spLocks noGrp="1"/>
          </p:cNvSpPr>
          <p:nvPr>
            <p:ph type="body" sz="quarter" idx="10" hasCustomPrompt="1"/>
          </p:nvPr>
        </p:nvSpPr>
        <p:spPr>
          <a:xfrm>
            <a:off x="1315415" y="2328863"/>
            <a:ext cx="9858036" cy="1313043"/>
          </a:xfrm>
        </p:spPr>
        <p:txBody>
          <a:bodyPr rtlCol="0" anchor="ctr" anchorCtr="0"/>
          <a:lstStyle>
            <a:lvl1pPr marL="0" indent="0">
              <a:lnSpc>
                <a:spcPct val="110000"/>
              </a:lnSpc>
              <a:spcBef>
                <a:spcPts val="0"/>
              </a:spcBef>
              <a:spcAft>
                <a:spcPts val="1000"/>
              </a:spcAft>
              <a:buNone/>
              <a:defRPr sz="24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Copy here</a:t>
            </a:r>
          </a:p>
        </p:txBody>
      </p:sp>
      <p:cxnSp>
        <p:nvCxnSpPr>
          <p:cNvPr id="8" name="line">
            <a:extLst>
              <a:ext uri="{FF2B5EF4-FFF2-40B4-BE49-F238E27FC236}">
                <a16:creationId xmlns:a16="http://schemas.microsoft.com/office/drawing/2014/main" id="{54C49E86-4243-2381-9EFA-0B8B461BD7BA}"/>
              </a:ext>
              <a:ext uri="{C183D7F6-B498-43B3-948B-1728B52AA6E4}">
                <adec:decorative xmlns:adec="http://schemas.microsoft.com/office/drawing/2017/decorative" val="1"/>
              </a:ext>
            </a:extLst>
          </p:cNvPr>
          <p:cNvCxnSpPr>
            <a:cxnSpLocks/>
          </p:cNvCxnSpPr>
          <p:nvPr userDrawn="1"/>
        </p:nvCxnSpPr>
        <p:spPr>
          <a:xfrm>
            <a:off x="1378500" y="3896139"/>
            <a:ext cx="9486529"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Name">
            <a:extLst>
              <a:ext uri="{FF2B5EF4-FFF2-40B4-BE49-F238E27FC236}">
                <a16:creationId xmlns:a16="http://schemas.microsoft.com/office/drawing/2014/main" id="{C8CA8FD7-D7C5-9075-31B1-FF3BCC8298EF}"/>
              </a:ext>
            </a:extLst>
          </p:cNvPr>
          <p:cNvSpPr>
            <a:spLocks noGrp="1"/>
          </p:cNvSpPr>
          <p:nvPr>
            <p:ph type="body" sz="quarter" idx="11" hasCustomPrompt="1"/>
          </p:nvPr>
        </p:nvSpPr>
        <p:spPr>
          <a:xfrm>
            <a:off x="1315415" y="4125787"/>
            <a:ext cx="5743236" cy="374367"/>
          </a:xfrm>
        </p:spPr>
        <p:txBody>
          <a:bodyPr rtlCol="0"/>
          <a:lstStyle>
            <a:lvl1pPr marL="0" indent="0">
              <a:lnSpc>
                <a:spcPct val="110000"/>
              </a:lnSpc>
              <a:spcBef>
                <a:spcPts val="0"/>
              </a:spcBef>
              <a:spcAft>
                <a:spcPts val="1000"/>
              </a:spcAft>
              <a:buNone/>
              <a:defRPr sz="2000">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Name</a:t>
            </a:r>
          </a:p>
        </p:txBody>
      </p:sp>
      <p:sp>
        <p:nvSpPr>
          <p:cNvPr id="16" name="Title">
            <a:extLst>
              <a:ext uri="{FF2B5EF4-FFF2-40B4-BE49-F238E27FC236}">
                <a16:creationId xmlns:a16="http://schemas.microsoft.com/office/drawing/2014/main" id="{11FA7995-2DDC-5B03-98A5-6A442AFFC7AA}"/>
              </a:ext>
            </a:extLst>
          </p:cNvPr>
          <p:cNvSpPr>
            <a:spLocks noGrp="1"/>
          </p:cNvSpPr>
          <p:nvPr>
            <p:ph type="body" sz="quarter" idx="12" hasCustomPrompt="1"/>
          </p:nvPr>
        </p:nvSpPr>
        <p:spPr>
          <a:xfrm>
            <a:off x="1315415" y="4571767"/>
            <a:ext cx="5743236" cy="374367"/>
          </a:xfrm>
        </p:spPr>
        <p:txBody>
          <a:bodyPr rtlCol="0"/>
          <a:lstStyle>
            <a:lvl1pPr marL="0" indent="0">
              <a:lnSpc>
                <a:spcPct val="110000"/>
              </a:lnSpc>
              <a:spcBef>
                <a:spcPts val="0"/>
              </a:spcBef>
              <a:spcAft>
                <a:spcPts val="1000"/>
              </a:spcAft>
              <a:buNone/>
              <a:defRPr sz="1800" i="1">
                <a:solidFill>
                  <a:schemeClr val="tx1"/>
                </a:solidFill>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rtl="0"/>
            <a:r>
              <a:rPr lang="es-419"/>
              <a:t>Title</a:t>
            </a:r>
          </a:p>
        </p:txBody>
      </p:sp>
      <p:sp>
        <p:nvSpPr>
          <p:cNvPr id="5" name="Slide Number Placeholder 5">
            <a:extLst>
              <a:ext uri="{FF2B5EF4-FFF2-40B4-BE49-F238E27FC236}">
                <a16:creationId xmlns:a16="http://schemas.microsoft.com/office/drawing/2014/main" id="{F15670F3-40F3-AD6B-535F-9EFB33316D2D}"/>
              </a:ext>
            </a:extLst>
          </p:cNvPr>
          <p:cNvSpPr>
            <a:spLocks noGrp="1"/>
          </p:cNvSpPr>
          <p:nvPr>
            <p:ph type="sldNum" sz="quarter" idx="13"/>
          </p:nvPr>
        </p:nvSpPr>
        <p:spPr>
          <a:xfrm>
            <a:off x="152400" y="6377096"/>
            <a:ext cx="457200" cy="257176"/>
          </a:xfrm>
          <a:prstGeom prst="rect">
            <a:avLst/>
          </a:prstGeom>
        </p:spPr>
        <p:txBody>
          <a:bodyPr rtlCol="0" anchor="b"/>
          <a:lstStyle>
            <a:lvl1pPr algn="l" fontAlgn="auto">
              <a:spcBef>
                <a:spcPts val="0"/>
              </a:spcBef>
              <a:spcAft>
                <a:spcPts val="0"/>
              </a:spcAft>
              <a:defRPr sz="1100" smtClean="0">
                <a:solidFill>
                  <a:srgbClr val="505050"/>
                </a:solidFill>
                <a:latin typeface="Arial" pitchFamily="34" charset="0"/>
                <a:ea typeface="+mn-ea"/>
                <a:cs typeface="Arial" pitchFamily="34" charset="0"/>
              </a:defRPr>
            </a:lvl1pPr>
          </a:lstStyle>
          <a:p>
            <a:pPr rtl="0">
              <a:defRPr/>
            </a:pPr>
            <a:fld id="{73EF3F73-D8BE-1D4F-8F0C-03C5EC803F68}" type="slidenum">
              <a:rPr lang="en-US" smtClean="0"/>
              <a:pPr rtl="0">
                <a:defRPr/>
              </a:pPr>
              <a:t>‹#›</a:t>
            </a:fld>
            <a:endParaRPr lang="en-US" dirty="0"/>
          </a:p>
        </p:txBody>
      </p:sp>
      <p:sp>
        <p:nvSpPr>
          <p:cNvPr id="7" name="Footer Placeholder 4">
            <a:extLst>
              <a:ext uri="{FF2B5EF4-FFF2-40B4-BE49-F238E27FC236}">
                <a16:creationId xmlns:a16="http://schemas.microsoft.com/office/drawing/2014/main" id="{06D27D52-FB04-808B-9A2E-9895549FA68B}"/>
              </a:ext>
            </a:extLst>
          </p:cNvPr>
          <p:cNvSpPr>
            <a:spLocks noGrp="1"/>
          </p:cNvSpPr>
          <p:nvPr>
            <p:ph type="ftr" sz="quarter" idx="14"/>
          </p:nvPr>
        </p:nvSpPr>
        <p:spPr>
          <a:xfrm>
            <a:off x="1683801" y="6377097"/>
            <a:ext cx="1597107" cy="257175"/>
          </a:xfrm>
          <a:prstGeom prst="rect">
            <a:avLst/>
          </a:prstGeom>
        </p:spPr>
        <p:txBody>
          <a:bodyPr rtlCol="0" anchor="b"/>
          <a:lstStyle>
            <a:lvl1pPr algn="ctr" fontAlgn="auto">
              <a:spcBef>
                <a:spcPts val="0"/>
              </a:spcBef>
              <a:spcAft>
                <a:spcPts val="0"/>
              </a:spcAft>
              <a:defRPr sz="1100" dirty="0">
                <a:solidFill>
                  <a:srgbClr val="505050"/>
                </a:solidFill>
                <a:latin typeface="Arial" pitchFamily="34" charset="0"/>
                <a:ea typeface="+mn-ea"/>
                <a:cs typeface="Arial" pitchFamily="34" charset="0"/>
              </a:defRPr>
            </a:lvl1pPr>
          </a:lstStyle>
          <a:p>
            <a:pPr rtl="0">
              <a:defRPr/>
            </a:pPr>
            <a:endParaRPr lang="en-US" dirty="0"/>
          </a:p>
        </p:txBody>
      </p:sp>
      <p:sp>
        <p:nvSpPr>
          <p:cNvPr id="10" name="Date Placeholder 3">
            <a:extLst>
              <a:ext uri="{FF2B5EF4-FFF2-40B4-BE49-F238E27FC236}">
                <a16:creationId xmlns:a16="http://schemas.microsoft.com/office/drawing/2014/main" id="{8E2F1684-C84E-48AA-36B4-8404823BECB2}"/>
              </a:ext>
            </a:extLst>
          </p:cNvPr>
          <p:cNvSpPr>
            <a:spLocks noGrp="1"/>
          </p:cNvSpPr>
          <p:nvPr>
            <p:ph type="dt" sz="half" idx="15"/>
          </p:nvPr>
        </p:nvSpPr>
        <p:spPr>
          <a:xfrm>
            <a:off x="704087" y="6377096"/>
            <a:ext cx="885227" cy="257175"/>
          </a:xfrm>
          <a:prstGeom prst="rect">
            <a:avLst/>
          </a:prstGeom>
        </p:spPr>
        <p:txBody>
          <a:bodyPr vert="horz" lIns="91440" tIns="45720" rIns="91440" bIns="45720" rtlCol="0" anchor="b"/>
          <a:lstStyle>
            <a:lvl1pPr algn="ctr" fontAlgn="auto">
              <a:spcBef>
                <a:spcPts val="0"/>
              </a:spcBef>
              <a:spcAft>
                <a:spcPts val="0"/>
              </a:spcAft>
              <a:defRPr sz="1100" smtClean="0">
                <a:solidFill>
                  <a:srgbClr val="505050"/>
                </a:solidFill>
                <a:latin typeface="Arial"/>
                <a:ea typeface="+mn-ea"/>
                <a:cs typeface="Arial"/>
              </a:defRPr>
            </a:lvl1pPr>
          </a:lstStyle>
          <a:p>
            <a:pPr rtl="0">
              <a:defRPr/>
            </a:pPr>
            <a:endParaRPr lang="en-US" dirty="0"/>
          </a:p>
        </p:txBody>
      </p:sp>
    </p:spTree>
    <p:extLst>
      <p:ext uri="{BB962C8B-B14F-4D97-AF65-F5344CB8AC3E}">
        <p14:creationId xmlns:p14="http://schemas.microsoft.com/office/powerpoint/2010/main" val="329982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56CE3084-4C11-8B17-F283-85312A53DC9F}"/>
              </a:ext>
            </a:extLst>
          </p:cNvPr>
          <p:cNvSpPr>
            <a:spLocks noGrp="1"/>
          </p:cNvSpPr>
          <p:nvPr>
            <p:ph type="title"/>
          </p:nvPr>
        </p:nvSpPr>
        <p:spPr>
          <a:xfrm>
            <a:off x="838199" y="365125"/>
            <a:ext cx="10855959" cy="1325563"/>
          </a:xfrm>
          <a:prstGeom prst="rect">
            <a:avLst/>
          </a:prstGeom>
        </p:spPr>
        <p:txBody>
          <a:bodyPr vert="horz" lIns="91440" tIns="45720" rIns="91440" bIns="45720" rtlCol="0" anchor="ctr">
            <a:noAutofit/>
          </a:bodyPr>
          <a:lstStyle/>
          <a:p>
            <a:pPr rtl="0"/>
            <a:r>
              <a:rPr lang="es-419"/>
              <a:t>Click to edit Master title style</a:t>
            </a:r>
          </a:p>
        </p:txBody>
      </p:sp>
      <p:sp>
        <p:nvSpPr>
          <p:cNvPr id="3" name="Text">
            <a:extLst>
              <a:ext uri="{FF2B5EF4-FFF2-40B4-BE49-F238E27FC236}">
                <a16:creationId xmlns:a16="http://schemas.microsoft.com/office/drawing/2014/main" id="{A089BE5B-F69E-AB68-A5AF-AC9B4B2EA7C8}"/>
              </a:ext>
            </a:extLst>
          </p:cNvPr>
          <p:cNvSpPr>
            <a:spLocks noGrp="1"/>
          </p:cNvSpPr>
          <p:nvPr>
            <p:ph type="body" idx="1"/>
          </p:nvPr>
        </p:nvSpPr>
        <p:spPr>
          <a:xfrm>
            <a:off x="838200" y="1825625"/>
            <a:ext cx="10855960" cy="3914775"/>
          </a:xfrm>
          <a:prstGeom prst="rect">
            <a:avLst/>
          </a:prstGeom>
        </p:spPr>
        <p:txBody>
          <a:bodyPr vert="horz" lIns="91440" tIns="45720" rIns="91440" bIns="45720" rtlCol="0">
            <a:noAutofit/>
          </a:bodyPr>
          <a:lstStyle/>
          <a:p>
            <a:pPr lvl="0" rtl="0"/>
            <a:r>
              <a:rPr lang="es-419"/>
              <a:t>Click to edit Master text styles</a:t>
            </a:r>
          </a:p>
          <a:p>
            <a:pPr lvl="1" rtl="0"/>
            <a:r>
              <a:rPr lang="es-419"/>
              <a:t>Second level</a:t>
            </a:r>
          </a:p>
          <a:p>
            <a:pPr lvl="2" rtl="0"/>
            <a:r>
              <a:rPr lang="es-419"/>
              <a:t>Third level</a:t>
            </a:r>
          </a:p>
          <a:p>
            <a:pPr lvl="3" rtl="0"/>
            <a:r>
              <a:rPr lang="es-419"/>
              <a:t>Fourth level</a:t>
            </a:r>
          </a:p>
          <a:p>
            <a:pPr lvl="4" rtl="0"/>
            <a:r>
              <a:rPr lang="es-419"/>
              <a:t>Fifth level</a:t>
            </a:r>
            <a:endParaRPr lang="en-US" dirty="0"/>
          </a:p>
        </p:txBody>
      </p:sp>
      <p:pic>
        <p:nvPicPr>
          <p:cNvPr id="13" name="The Standard logo">
            <a:extLst>
              <a:ext uri="{FF2B5EF4-FFF2-40B4-BE49-F238E27FC236}">
                <a16:creationId xmlns:a16="http://schemas.microsoft.com/office/drawing/2014/main" id="{9C7FA7C5-3A80-75E7-6B70-1941F330926B}"/>
              </a:ext>
              <a:ext uri="{C183D7F6-B498-43B3-948B-1728B52AA6E4}">
                <adec:decorative xmlns:adec="http://schemas.microsoft.com/office/drawing/2017/decorative" val="1"/>
              </a:ext>
            </a:extLst>
          </p:cNvPr>
          <p:cNvPicPr>
            <a:picLocks noChangeAspect="1"/>
          </p:cNvPicPr>
          <p:nvPr userDrawn="1"/>
        </p:nvPicPr>
        <p:blipFill rotWithShape="1">
          <a:blip r:embed="rId22" cstate="screen">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Tree>
    <p:extLst>
      <p:ext uri="{BB962C8B-B14F-4D97-AF65-F5344CB8AC3E}">
        <p14:creationId xmlns:p14="http://schemas.microsoft.com/office/powerpoint/2010/main" val="2394097541"/>
      </p:ext>
    </p:extLst>
  </p:cSld>
  <p:clrMap bg1="lt1" tx1="dk1" bg2="lt2" tx2="dk2" accent1="accent1" accent2="accent2" accent3="accent3" accent4="accent4" accent5="accent5" accent6="accent6" hlink="hlink" folHlink="folHlink"/>
  <p:sldLayoutIdLst>
    <p:sldLayoutId id="2147483658" r:id="rId1"/>
    <p:sldLayoutId id="2147483649" r:id="rId2"/>
    <p:sldLayoutId id="2147483659" r:id="rId3"/>
    <p:sldLayoutId id="2147483654" r:id="rId4"/>
    <p:sldLayoutId id="2147483650" r:id="rId5"/>
    <p:sldLayoutId id="2147483677" r:id="rId6"/>
    <p:sldLayoutId id="2147483660" r:id="rId7"/>
    <p:sldLayoutId id="2147483661" r:id="rId8"/>
    <p:sldLayoutId id="2147483662" r:id="rId9"/>
    <p:sldLayoutId id="2147483663" r:id="rId10"/>
    <p:sldLayoutId id="2147483683" r:id="rId11"/>
    <p:sldLayoutId id="2147483684" r:id="rId12"/>
    <p:sldLayoutId id="2147483687" r:id="rId13"/>
    <p:sldLayoutId id="2147483655" r:id="rId14"/>
    <p:sldLayoutId id="2147483696" r:id="rId15"/>
    <p:sldLayoutId id="2147483695" r:id="rId16"/>
    <p:sldLayoutId id="2147483697" r:id="rId17"/>
    <p:sldLayoutId id="2147483698" r:id="rId18"/>
    <p:sldLayoutId id="2147483699" r:id="rId19"/>
    <p:sldLayoutId id="2147483700" r:id="rId20"/>
  </p:sldLayoutIdLst>
  <p:hf hdr="0" ftr="0" dt="0"/>
  <p:txStyles>
    <p:titleStyle>
      <a:lvl1pPr algn="l" defTabSz="914400" rtl="0" eaLnBrk="1" latinLnBrk="0" hangingPunct="1">
        <a:lnSpc>
          <a:spcPct val="90000"/>
        </a:lnSpc>
        <a:spcBef>
          <a:spcPct val="0"/>
        </a:spcBef>
        <a:buNone/>
        <a:defRPr sz="2800" b="1" kern="1200">
          <a:solidFill>
            <a:schemeClr val="tx1"/>
          </a:solidFill>
          <a:latin typeface="Arial" panose="020B0604020202020204" pitchFamily="34" charset="0"/>
          <a:ea typeface="+mj-ea"/>
          <a:cs typeface="Arial" panose="020B0604020202020204" pitchFamily="34" charset="0"/>
        </a:defRPr>
      </a:lvl1pPr>
    </p:titleStyle>
    <p:bodyStyle>
      <a:lvl1pPr marL="228600" indent="-13716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137160" algn="l" defTabSz="914400" rtl="0" eaLnBrk="1" latinLnBrk="0" hangingPunct="1">
        <a:lnSpc>
          <a:spcPct val="110000"/>
        </a:lnSpc>
        <a:spcBef>
          <a:spcPts val="500"/>
        </a:spcBef>
        <a:buFont typeface="Courier New" panose="02070309020205020404" pitchFamily="49" charset="0"/>
        <a:buChar char="o"/>
        <a:defRPr sz="1400" kern="1200">
          <a:solidFill>
            <a:schemeClr val="tx1"/>
          </a:solidFill>
          <a:latin typeface="Arial" panose="020B0604020202020204" pitchFamily="34" charset="0"/>
          <a:ea typeface="+mn-ea"/>
          <a:cs typeface="Arial" panose="020B0604020202020204" pitchFamily="34" charset="0"/>
        </a:defRPr>
      </a:lvl2pPr>
      <a:lvl3pPr marL="11430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137160" algn="l" defTabSz="914400" rtl="0" eaLnBrk="1" latinLnBrk="0" hangingPunct="1">
        <a:lnSpc>
          <a:spcPct val="110000"/>
        </a:lnSpc>
        <a:spcBef>
          <a:spcPts val="500"/>
        </a:spcBef>
        <a:buFont typeface="Wingdings" pitchFamily="2" charset="2"/>
        <a:buChar char="§"/>
        <a:defRPr sz="1400" kern="1200">
          <a:solidFill>
            <a:schemeClr val="tx1"/>
          </a:solidFill>
          <a:latin typeface="Arial" panose="020B0604020202020204" pitchFamily="34" charset="0"/>
          <a:ea typeface="+mn-ea"/>
          <a:cs typeface="Arial" panose="020B0604020202020204" pitchFamily="34" charset="0"/>
        </a:defRPr>
      </a:lvl4pPr>
      <a:lvl5pPr marL="2057400" indent="-13716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12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7.png"/><Relationship Id="rId5" Type="http://schemas.openxmlformats.org/officeDocument/2006/relationships/image" Target="../media/image1.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https://www.ssa.gov/benefits/retirement/planner/1960.html" TargetMode="External"/><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hyperlink" Target="https://www.ssa.gov/cgi-bin/longevity.cgi" TargetMode="Externa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1.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chart" Target="../charts/char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hyperlink" Target="https://www.irs.gov/retirement-plans/substantially-equal-periodic-payments"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www.standard.com/login"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00C12135-2144-D959-DCBA-891DC8DC93E0}"/>
              </a:ext>
            </a:extLst>
          </p:cNvPr>
          <p:cNvSpPr>
            <a:spLocks noGrp="1"/>
          </p:cNvSpPr>
          <p:nvPr>
            <p:ph type="title"/>
          </p:nvPr>
        </p:nvSpPr>
        <p:spPr>
          <a:xfrm>
            <a:off x="675962" y="2243328"/>
            <a:ext cx="4334949" cy="2328672"/>
          </a:xfrm>
        </p:spPr>
        <p:txBody>
          <a:bodyPr rtlCol="0" anchor="t" anchorCtr="0">
            <a:noAutofit/>
          </a:bodyPr>
          <a:lstStyle/>
          <a:p>
            <a:pPr algn="l" rtl="0">
              <a:spcAft>
                <a:spcPts val="1200"/>
              </a:spcAft>
            </a:pPr>
            <a:r>
              <a:rPr lang="es-US" sz="4400" b="1" noProof="0" dirty="0">
                <a:solidFill>
                  <a:schemeClr val="bg1"/>
                </a:solidFill>
              </a:rPr>
              <a:t>Camino hacia la jubilación</a:t>
            </a:r>
          </a:p>
        </p:txBody>
      </p:sp>
      <p:sp>
        <p:nvSpPr>
          <p:cNvPr id="5" name="Subtitle">
            <a:extLst>
              <a:ext uri="{FF2B5EF4-FFF2-40B4-BE49-F238E27FC236}">
                <a16:creationId xmlns:a16="http://schemas.microsoft.com/office/drawing/2014/main" id="{64C931F2-9F4A-1027-BBA7-EC2D20D0DD03}"/>
              </a:ext>
            </a:extLst>
          </p:cNvPr>
          <p:cNvSpPr txBox="1">
            <a:spLocks/>
          </p:cNvSpPr>
          <p:nvPr/>
        </p:nvSpPr>
        <p:spPr>
          <a:xfrm>
            <a:off x="675963" y="733482"/>
            <a:ext cx="4572000" cy="275382"/>
          </a:xfrm>
          <a:prstGeom prst="rect">
            <a:avLst/>
          </a:prstGeom>
        </p:spPr>
        <p:txBody>
          <a:bodyPr vert="horz" lIns="91440" tIns="45720" rIns="91440" bIns="45720" rtlCol="0">
            <a:noAutofit/>
          </a:bodyPr>
          <a:lstStyle>
            <a:lvl1pPr marL="228600" indent="-228600" algn="l" defTabSz="914400" rtl="0" eaLnBrk="1" latinLnBrk="0" hangingPunct="1">
              <a:lnSpc>
                <a:spcPct val="110000"/>
              </a:lnSpc>
              <a:spcBef>
                <a:spcPts val="10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rtl="0">
              <a:lnSpc>
                <a:spcPct val="100000"/>
              </a:lnSpc>
              <a:buFont typeface="Arial" panose="020B0604020202020204" pitchFamily="34" charset="0"/>
              <a:buNone/>
            </a:pPr>
            <a:r>
              <a:rPr lang="es-US" sz="1600" noProof="0" dirty="0">
                <a:solidFill>
                  <a:schemeClr val="bg1"/>
                </a:solidFill>
              </a:rPr>
              <a:t>Con el pensamiento de jubilarse</a:t>
            </a:r>
          </a:p>
        </p:txBody>
      </p:sp>
      <p:pic>
        <p:nvPicPr>
          <p:cNvPr id="6" name="Picture">
            <a:extLst>
              <a:ext uri="{FF2B5EF4-FFF2-40B4-BE49-F238E27FC236}">
                <a16:creationId xmlns:a16="http://schemas.microsoft.com/office/drawing/2014/main" id="{B185ECB8-D891-B3BF-140B-07F10BCE073A}"/>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5806440" y="733482"/>
            <a:ext cx="5622316" cy="5616392"/>
          </a:xfrm>
          <a:prstGeom prst="roundRect">
            <a:avLst>
              <a:gd name="adj" fmla="val 3499"/>
            </a:avLst>
          </a:prstGeom>
        </p:spPr>
      </p:pic>
      <p:pic>
        <p:nvPicPr>
          <p:cNvPr id="2" name="The Standard logo" descr="The Standard Registered Logo">
            <a:extLst>
              <a:ext uri="{FF2B5EF4-FFF2-40B4-BE49-F238E27FC236}">
                <a16:creationId xmlns:a16="http://schemas.microsoft.com/office/drawing/2014/main" id="{5058FF04-DEB0-C283-AF28-A14576EB355C}"/>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497773" y="5384790"/>
            <a:ext cx="1684988" cy="1176342"/>
          </a:xfrm>
          <a:prstGeom prst="rect">
            <a:avLst/>
          </a:prstGeom>
        </p:spPr>
      </p:pic>
    </p:spTree>
    <p:extLst>
      <p:ext uri="{BB962C8B-B14F-4D97-AF65-F5344CB8AC3E}">
        <p14:creationId xmlns:p14="http://schemas.microsoft.com/office/powerpoint/2010/main" val="389115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179009C-D7D7-4A82-4478-13E8B6E97025}"/>
              </a:ext>
            </a:extLst>
          </p:cNvPr>
          <p:cNvSpPr>
            <a:spLocks noGrp="1"/>
          </p:cNvSpPr>
          <p:nvPr>
            <p:ph type="title"/>
          </p:nvPr>
        </p:nvSpPr>
        <p:spPr>
          <a:xfrm>
            <a:off x="679939" y="2523534"/>
            <a:ext cx="2760337" cy="1344227"/>
          </a:xfrm>
        </p:spPr>
        <p:txBody>
          <a:bodyPr rtlCol="0"/>
          <a:lstStyle/>
          <a:p>
            <a:pPr rtl="0"/>
            <a:r>
              <a:rPr lang="es-US" b="1" noProof="0" dirty="0"/>
              <a:t>Presentadores</a:t>
            </a:r>
          </a:p>
        </p:txBody>
      </p:sp>
      <p:sp>
        <p:nvSpPr>
          <p:cNvPr id="3" name="Content Placeholder 2">
            <a:extLst>
              <a:ext uri="{FF2B5EF4-FFF2-40B4-BE49-F238E27FC236}">
                <a16:creationId xmlns:a16="http://schemas.microsoft.com/office/drawing/2014/main" id="{20C08723-1920-4028-4073-99FACEAD05F2}"/>
              </a:ext>
            </a:extLst>
          </p:cNvPr>
          <p:cNvSpPr>
            <a:spLocks noGrp="1"/>
          </p:cNvSpPr>
          <p:nvPr>
            <p:ph idx="1"/>
          </p:nvPr>
        </p:nvSpPr>
        <p:spPr/>
        <p:txBody>
          <a:bodyPr rtlCol="0"/>
          <a:lstStyle/>
          <a:p>
            <a:pPr marL="91440" indent="0" rtl="0">
              <a:lnSpc>
                <a:spcPct val="150000"/>
              </a:lnSpc>
              <a:spcBef>
                <a:spcPts val="0"/>
              </a:spcBef>
              <a:buNone/>
            </a:pPr>
            <a:r>
              <a:rPr lang="es-US" noProof="0" dirty="0">
                <a:latin typeface="Arial" panose="020B0604020202020204" pitchFamily="34" charset="0"/>
                <a:cs typeface="Arial" panose="020B0604020202020204" pitchFamily="34" charset="0"/>
              </a:rPr>
              <a:t>Primer apellido</a:t>
            </a:r>
          </a:p>
          <a:p>
            <a:pPr marL="91440" indent="0" rtl="0">
              <a:lnSpc>
                <a:spcPct val="150000"/>
              </a:lnSpc>
              <a:spcBef>
                <a:spcPts val="0"/>
              </a:spcBef>
              <a:buNone/>
            </a:pPr>
            <a:r>
              <a:rPr lang="es-US" sz="2000" noProof="0" dirty="0"/>
              <a:t>Puesto, The Standard</a:t>
            </a:r>
          </a:p>
          <a:p>
            <a:pPr marL="91440" indent="0" rtl="0">
              <a:lnSpc>
                <a:spcPct val="150000"/>
              </a:lnSpc>
              <a:spcBef>
                <a:spcPts val="0"/>
              </a:spcBef>
              <a:buNone/>
            </a:pPr>
            <a:endParaRPr lang="es-US" noProof="0" dirty="0">
              <a:latin typeface="Arial" panose="020B0604020202020204" pitchFamily="34" charset="0"/>
              <a:cs typeface="Arial" panose="020B0604020202020204" pitchFamily="34" charset="0"/>
            </a:endParaRPr>
          </a:p>
          <a:p>
            <a:pPr marL="91440" indent="0" rtl="0">
              <a:lnSpc>
                <a:spcPct val="150000"/>
              </a:lnSpc>
              <a:spcBef>
                <a:spcPts val="0"/>
              </a:spcBef>
              <a:buNone/>
            </a:pPr>
            <a:r>
              <a:rPr lang="es-US" noProof="0" dirty="0"/>
              <a:t>Primer apellido</a:t>
            </a:r>
          </a:p>
          <a:p>
            <a:pPr marL="91440" indent="0" rtl="0">
              <a:lnSpc>
                <a:spcPct val="150000"/>
              </a:lnSpc>
              <a:spcBef>
                <a:spcPts val="0"/>
              </a:spcBef>
              <a:buNone/>
            </a:pPr>
            <a:r>
              <a:rPr lang="es-US" sz="2000" noProof="0" dirty="0">
                <a:latin typeface="Arial" panose="020B0604020202020204" pitchFamily="34" charset="0"/>
                <a:cs typeface="Arial" panose="020B0604020202020204" pitchFamily="34" charset="0"/>
              </a:rPr>
              <a:t>Pue</a:t>
            </a:r>
            <a:r>
              <a:rPr lang="es-US" sz="2000" noProof="0" dirty="0"/>
              <a:t>sto, The Standard</a:t>
            </a:r>
            <a:endParaRPr lang="es-US" sz="2000" noProof="0" dirty="0">
              <a:latin typeface="Arial" panose="020B0604020202020204" pitchFamily="34" charset="0"/>
              <a:cs typeface="Arial" panose="020B0604020202020204" pitchFamily="34" charset="0"/>
            </a:endParaRPr>
          </a:p>
        </p:txBody>
      </p:sp>
      <p:pic>
        <p:nvPicPr>
          <p:cNvPr id="2" name="The Standard logo" descr="The Standard Registered Logo">
            <a:extLst>
              <a:ext uri="{FF2B5EF4-FFF2-40B4-BE49-F238E27FC236}">
                <a16:creationId xmlns:a16="http://schemas.microsoft.com/office/drawing/2014/main" id="{D6BACF3B-7406-53AC-378B-4D84A781CA62}"/>
              </a:ext>
              <a:ext uri="{C183D7F6-B498-43B3-948B-1728B52AA6E4}">
                <adec:decorative xmlns:adec="http://schemas.microsoft.com/office/drawing/2017/decorative" val="0"/>
              </a:ext>
            </a:extLst>
          </p:cNvPr>
          <p:cNvPicPr>
            <a:picLocks noChangeAspect="1"/>
          </p:cNvPicPr>
          <p:nvPr/>
        </p:nvPicPr>
        <p:blipFill rotWithShape="1">
          <a:blip r:embed="rId3"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4" name="Slide Number Placeholder 3">
            <a:extLst>
              <a:ext uri="{FF2B5EF4-FFF2-40B4-BE49-F238E27FC236}">
                <a16:creationId xmlns:a16="http://schemas.microsoft.com/office/drawing/2014/main" id="{B3161121-DBEF-C0E0-0FF5-DD3ACAB7BDD9}"/>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r>
              <a:rPr lang="en-US" noProof="0" dirty="0"/>
              <a:t>1</a:t>
            </a:r>
          </a:p>
        </p:txBody>
      </p:sp>
    </p:spTree>
    <p:extLst>
      <p:ext uri="{BB962C8B-B14F-4D97-AF65-F5344CB8AC3E}">
        <p14:creationId xmlns:p14="http://schemas.microsoft.com/office/powerpoint/2010/main" val="2707534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rtlCol="0"/>
          <a:lstStyle/>
          <a:p>
            <a:pPr rtl="0">
              <a:lnSpc>
                <a:spcPct val="100000"/>
              </a:lnSpc>
            </a:pPr>
            <a:r>
              <a:rPr lang="es-US" noProof="0" dirty="0"/>
              <a:t>¿Cuánto dinero gastará en la jubilación?</a:t>
            </a:r>
          </a:p>
        </p:txBody>
      </p:sp>
      <p:sp>
        <p:nvSpPr>
          <p:cNvPr id="13" name="TextBox 12">
            <a:extLst>
              <a:ext uri="{FF2B5EF4-FFF2-40B4-BE49-F238E27FC236}">
                <a16:creationId xmlns:a16="http://schemas.microsoft.com/office/drawing/2014/main" id="{824F224B-4201-58B8-AA33-015C8A2F1AB0}"/>
              </a:ext>
            </a:extLst>
          </p:cNvPr>
          <p:cNvSpPr txBox="1"/>
          <p:nvPr/>
        </p:nvSpPr>
        <p:spPr>
          <a:xfrm>
            <a:off x="587933" y="1547027"/>
            <a:ext cx="4572000" cy="1569660"/>
          </a:xfrm>
          <a:prstGeom prst="rect">
            <a:avLst/>
          </a:prstGeom>
          <a:noFill/>
        </p:spPr>
        <p:txBody>
          <a:bodyPr wrap="square" rtlCol="0">
            <a:spAutoFit/>
          </a:bodyPr>
          <a:lstStyle/>
          <a:p>
            <a:pPr rtl="0"/>
            <a:r>
              <a:rPr lang="es-US" sz="5400" b="1" noProof="0" dirty="0">
                <a:solidFill>
                  <a:schemeClr val="tx2"/>
                </a:solidFill>
                <a:latin typeface="Arial" panose="020B0604020202020204" pitchFamily="34" charset="0"/>
                <a:ea typeface="HelveticaNeueLT Std" charset="0"/>
                <a:cs typeface="Arial" panose="020B0604020202020204" pitchFamily="34" charset="0"/>
              </a:rPr>
              <a:t>75% - 85%</a:t>
            </a:r>
          </a:p>
          <a:p>
            <a:pPr rtl="0"/>
            <a:r>
              <a:rPr lang="es-US" sz="2100" noProof="0" dirty="0">
                <a:solidFill>
                  <a:srgbClr val="004EA8"/>
                </a:solidFill>
                <a:latin typeface="Arial" panose="020B0604020202020204" pitchFamily="34" charset="0"/>
                <a:ea typeface="HelveticaNeueLT Std Lt" charset="0"/>
                <a:cs typeface="Arial" panose="020B0604020202020204" pitchFamily="34" charset="0"/>
              </a:rPr>
              <a:t>DE SUS INGRESOS ACTUALES</a:t>
            </a:r>
            <a:endParaRPr lang="es-US" sz="2100" noProof="0" dirty="0">
              <a:solidFill>
                <a:srgbClr val="004EA8"/>
              </a:solidFill>
              <a:latin typeface="Arial" panose="020B0604020202020204" pitchFamily="34" charset="0"/>
              <a:ea typeface="HelveticaNeueLT Std" charset="0"/>
              <a:cs typeface="Arial" panose="020B0604020202020204" pitchFamily="34" charset="0"/>
            </a:endParaRPr>
          </a:p>
          <a:p>
            <a:pPr rtl="0"/>
            <a:endParaRPr lang="es-US" noProof="0" dirty="0"/>
          </a:p>
        </p:txBody>
      </p:sp>
      <p:sp>
        <p:nvSpPr>
          <p:cNvPr id="14" name="TextBox 13">
            <a:extLst>
              <a:ext uri="{FF2B5EF4-FFF2-40B4-BE49-F238E27FC236}">
                <a16:creationId xmlns:a16="http://schemas.microsoft.com/office/drawing/2014/main" id="{528D1742-C784-6B18-2C2A-23865FC77654}"/>
              </a:ext>
            </a:extLst>
          </p:cNvPr>
          <p:cNvSpPr txBox="1"/>
          <p:nvPr/>
        </p:nvSpPr>
        <p:spPr>
          <a:xfrm>
            <a:off x="587933" y="3166402"/>
            <a:ext cx="6162491" cy="646331"/>
          </a:xfrm>
          <a:prstGeom prst="rect">
            <a:avLst/>
          </a:prstGeom>
          <a:noFill/>
        </p:spPr>
        <p:txBody>
          <a:bodyPr wrap="square" rtlCol="0">
            <a:spAutoFit/>
          </a:bodyPr>
          <a:lstStyle/>
          <a:p>
            <a:pPr rtl="0"/>
            <a:r>
              <a:rPr lang="es-US" b="1" noProof="0" dirty="0">
                <a:solidFill>
                  <a:srgbClr val="004EA8"/>
                </a:solidFill>
                <a:latin typeface="Helvetica Neue" panose="02000503000000020004" pitchFamily="2" charset="0"/>
                <a:ea typeface="Helvetica Neue" panose="02000503000000020004" pitchFamily="2" charset="0"/>
                <a:cs typeface="Helvetica Neue" panose="02000503000000020004" pitchFamily="2" charset="0"/>
              </a:rPr>
              <a:t>EJEMPLO PARA UN INGRESO ANUAL DE $60,000</a:t>
            </a:r>
          </a:p>
          <a:p>
            <a:pPr rtl="0"/>
            <a:endParaRPr lang="es-US" b="1" noProof="0" dirty="0">
              <a:latin typeface="Helvetica Neue" panose="02000503000000020004" pitchFamily="2" charset="0"/>
              <a:ea typeface="Helvetica Neue" panose="02000503000000020004" pitchFamily="2" charset="0"/>
              <a:cs typeface="Helvetica Neue" panose="02000503000000020004" pitchFamily="2" charset="0"/>
            </a:endParaRPr>
          </a:p>
        </p:txBody>
      </p:sp>
      <p:cxnSp>
        <p:nvCxnSpPr>
          <p:cNvPr id="28" name="Straight Connector 27">
            <a:extLst>
              <a:ext uri="{FF2B5EF4-FFF2-40B4-BE49-F238E27FC236}">
                <a16:creationId xmlns:a16="http://schemas.microsoft.com/office/drawing/2014/main" id="{F084BBEB-34E2-F268-D777-88E610CB6E51}"/>
              </a:ext>
              <a:ext uri="{C183D7F6-B498-43B3-948B-1728B52AA6E4}">
                <adec:decorative xmlns:adec="http://schemas.microsoft.com/office/drawing/2017/decorative" val="1"/>
              </a:ext>
            </a:extLst>
          </p:cNvPr>
          <p:cNvCxnSpPr/>
          <p:nvPr/>
        </p:nvCxnSpPr>
        <p:spPr>
          <a:xfrm>
            <a:off x="676317" y="3601875"/>
            <a:ext cx="696426" cy="0"/>
          </a:xfrm>
          <a:prstGeom prst="line">
            <a:avLst/>
          </a:prstGeom>
          <a:ln w="12700">
            <a:solidFill>
              <a:srgbClr val="004EA8"/>
            </a:solidFill>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1F4C4281-18F9-EE7E-BDA5-E506ED5C7710}"/>
              </a:ext>
              <a:ext uri="{C183D7F6-B498-43B3-948B-1728B52AA6E4}">
                <adec:decorative xmlns:adec="http://schemas.microsoft.com/office/drawing/2017/decorative" val="1"/>
              </a:ext>
            </a:extLst>
          </p:cNvPr>
          <p:cNvSpPr/>
          <p:nvPr/>
        </p:nvSpPr>
        <p:spPr>
          <a:xfrm>
            <a:off x="676317" y="4119377"/>
            <a:ext cx="4107718" cy="623248"/>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5" name="Rectangle 34">
            <a:extLst>
              <a:ext uri="{FF2B5EF4-FFF2-40B4-BE49-F238E27FC236}">
                <a16:creationId xmlns:a16="http://schemas.microsoft.com/office/drawing/2014/main" id="{7D7D7C9D-9B61-6BE7-5A6B-DEA3DB8380F6}"/>
              </a:ext>
              <a:ext uri="{C183D7F6-B498-43B3-948B-1728B52AA6E4}">
                <adec:decorative xmlns:adec="http://schemas.microsoft.com/office/drawing/2017/decorative" val="1"/>
              </a:ext>
            </a:extLst>
          </p:cNvPr>
          <p:cNvSpPr/>
          <p:nvPr/>
        </p:nvSpPr>
        <p:spPr>
          <a:xfrm>
            <a:off x="4784034" y="4119377"/>
            <a:ext cx="1020417" cy="62324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36" name="Rectangle 35">
            <a:extLst>
              <a:ext uri="{FF2B5EF4-FFF2-40B4-BE49-F238E27FC236}">
                <a16:creationId xmlns:a16="http://schemas.microsoft.com/office/drawing/2014/main" id="{30F5EBE1-998E-F1E2-7641-B006F3FC32FD}"/>
              </a:ext>
              <a:ext uri="{C183D7F6-B498-43B3-948B-1728B52AA6E4}">
                <adec:decorative xmlns:adec="http://schemas.microsoft.com/office/drawing/2017/decorative" val="1"/>
              </a:ext>
            </a:extLst>
          </p:cNvPr>
          <p:cNvSpPr/>
          <p:nvPr/>
        </p:nvSpPr>
        <p:spPr>
          <a:xfrm>
            <a:off x="5804451" y="4119377"/>
            <a:ext cx="384314" cy="62324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7" name="Picture 6" descr="Un gráfico que ilustra la tasa de reemplazo de ingresos de jubilación recomendada, que muestra entre el 75% y el 85% de los ingresos actuales. Utilizando un ejemplo de un ingreso anual de $60 000, se divide una barra horizontal, con una sección codificada por colores que indica un rango de gasto esperado de $45 000 a $50 000 por año durante la jubilación. La barra comienza en 0% y termina en 100%, con un 75% a 85% resaltado para representar entre $45,000 y $50,000 de gastos anuales durante la jubilación.">
            <a:extLst>
              <a:ext uri="{FF2B5EF4-FFF2-40B4-BE49-F238E27FC236}">
                <a16:creationId xmlns:a16="http://schemas.microsoft.com/office/drawing/2014/main" id="{3FB78190-F440-0CE6-CF3C-FFA22B0E57FF}"/>
              </a:ext>
            </a:extLst>
          </p:cNvPr>
          <p:cNvPicPr>
            <a:picLocks noChangeAspect="1"/>
          </p:cNvPicPr>
          <p:nvPr/>
        </p:nvPicPr>
        <p:blipFill>
          <a:blip r:embed="rId3"/>
          <a:stretch>
            <a:fillRect/>
          </a:stretch>
        </p:blipFill>
        <p:spPr>
          <a:xfrm>
            <a:off x="559384" y="4117615"/>
            <a:ext cx="6877463" cy="1019704"/>
          </a:xfrm>
          <a:prstGeom prst="rect">
            <a:avLst/>
          </a:prstGeom>
        </p:spPr>
      </p:pic>
      <p:sp>
        <p:nvSpPr>
          <p:cNvPr id="29" name="TextBox 28">
            <a:extLst>
              <a:ext uri="{FF2B5EF4-FFF2-40B4-BE49-F238E27FC236}">
                <a16:creationId xmlns:a16="http://schemas.microsoft.com/office/drawing/2014/main" id="{EBEB4AFB-3947-75CE-3901-A7FFDED8471F}"/>
              </a:ext>
            </a:extLst>
          </p:cNvPr>
          <p:cNvSpPr txBox="1"/>
          <p:nvPr/>
        </p:nvSpPr>
        <p:spPr>
          <a:xfrm>
            <a:off x="587933" y="5076146"/>
            <a:ext cx="6806081" cy="369332"/>
          </a:xfrm>
          <a:prstGeom prst="rect">
            <a:avLst/>
          </a:prstGeom>
          <a:noFill/>
        </p:spPr>
        <p:txBody>
          <a:bodyPr wrap="square" rtlCol="0">
            <a:spAutoFit/>
          </a:bodyPr>
          <a:lstStyle/>
          <a:p>
            <a:pPr rtl="0"/>
            <a:r>
              <a:rPr lang="es-US" noProof="0" dirty="0">
                <a:solidFill>
                  <a:srgbClr val="004EA8"/>
                </a:solidFill>
                <a:latin typeface="Arial" panose="020B0604020202020204" pitchFamily="34" charset="0"/>
                <a:ea typeface="HelveticaNeueLT Std" charset="0"/>
                <a:cs typeface="Arial" panose="020B0604020202020204" pitchFamily="34" charset="0"/>
              </a:rPr>
              <a:t>Espere gastar de </a:t>
            </a:r>
            <a:r>
              <a:rPr lang="es-US" b="1" noProof="0" dirty="0">
                <a:solidFill>
                  <a:srgbClr val="004EA8"/>
                </a:solidFill>
                <a:latin typeface="Arial" panose="020B0604020202020204" pitchFamily="34" charset="0"/>
                <a:ea typeface="HelveticaNeueLT Std" charset="0"/>
                <a:cs typeface="Arial" panose="020B0604020202020204" pitchFamily="34" charset="0"/>
              </a:rPr>
              <a:t>$45,000 </a:t>
            </a:r>
            <a:r>
              <a:rPr lang="es-US" noProof="0" dirty="0">
                <a:solidFill>
                  <a:srgbClr val="004EA8"/>
                </a:solidFill>
                <a:latin typeface="Arial" panose="020B0604020202020204" pitchFamily="34" charset="0"/>
                <a:ea typeface="HelveticaNeueLT Std" charset="0"/>
                <a:cs typeface="Arial" panose="020B0604020202020204" pitchFamily="34" charset="0"/>
              </a:rPr>
              <a:t>a </a:t>
            </a:r>
            <a:r>
              <a:rPr lang="es-US" b="1" noProof="0" dirty="0">
                <a:solidFill>
                  <a:srgbClr val="004EA8"/>
                </a:solidFill>
                <a:latin typeface="Arial" panose="020B0604020202020204" pitchFamily="34" charset="0"/>
                <a:ea typeface="HelveticaNeueLT Std" charset="0"/>
                <a:cs typeface="Arial" panose="020B0604020202020204" pitchFamily="34" charset="0"/>
              </a:rPr>
              <a:t>$50,000 </a:t>
            </a:r>
            <a:r>
              <a:rPr lang="es-US" noProof="0" dirty="0">
                <a:solidFill>
                  <a:srgbClr val="004EA8"/>
                </a:solidFill>
                <a:latin typeface="Arial" panose="020B0604020202020204" pitchFamily="34" charset="0"/>
                <a:ea typeface="HelveticaNeueLT Std" charset="0"/>
                <a:cs typeface="Arial" panose="020B0604020202020204" pitchFamily="34" charset="0"/>
              </a:rPr>
              <a:t>por cada año de jubilación.</a:t>
            </a:r>
          </a:p>
        </p:txBody>
      </p:sp>
      <p:pic>
        <p:nvPicPr>
          <p:cNvPr id="42" name="Picture">
            <a:extLst>
              <a:ext uri="{FF2B5EF4-FFF2-40B4-BE49-F238E27FC236}">
                <a16:creationId xmlns:a16="http://schemas.microsoft.com/office/drawing/2014/main" id="{3024C6DB-409B-9C86-F365-FA2540585D77}"/>
              </a:ext>
              <a:ext uri="{C183D7F6-B498-43B3-948B-1728B52AA6E4}">
                <adec:decorative xmlns:adec="http://schemas.microsoft.com/office/drawing/2017/decorative" val="1"/>
              </a:ext>
            </a:extLst>
          </p:cNvPr>
          <p:cNvPicPr preferRelativeResize="0">
            <a:picLocks/>
          </p:cNvPicPr>
          <p:nvPr/>
        </p:nvPicPr>
        <p:blipFill>
          <a:blip r:embed="rId4" cstate="screen">
            <a:extLst>
              <a:ext uri="{28A0092B-C50C-407E-A947-70E740481C1C}">
                <a14:useLocalDpi xmlns:a14="http://schemas.microsoft.com/office/drawing/2010/main"/>
              </a:ext>
            </a:extLst>
          </a:blip>
          <a:srcRect/>
          <a:stretch/>
        </p:blipFill>
        <p:spPr>
          <a:xfrm>
            <a:off x="7974959" y="1606872"/>
            <a:ext cx="3859194" cy="3447303"/>
          </a:xfrm>
          <a:prstGeom prst="roundRect">
            <a:avLst>
              <a:gd name="adj" fmla="val 3499"/>
            </a:avLst>
          </a:prstGeom>
        </p:spPr>
      </p:pic>
      <p:pic>
        <p:nvPicPr>
          <p:cNvPr id="6" name="The Standard logo" descr="The Standard Registered Logo">
            <a:extLst>
              <a:ext uri="{FF2B5EF4-FFF2-40B4-BE49-F238E27FC236}">
                <a16:creationId xmlns:a16="http://schemas.microsoft.com/office/drawing/2014/main" id="{0236805A-3CEF-1D80-5BFF-1C0DA9834B55}"/>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pic>
        <p:nvPicPr>
          <p:cNvPr id="9" name="Picture 8">
            <a:extLst>
              <a:ext uri="{FF2B5EF4-FFF2-40B4-BE49-F238E27FC236}">
                <a16:creationId xmlns:a16="http://schemas.microsoft.com/office/drawing/2014/main" id="{22D2E1D5-83E2-AC49-6D39-22DBF1F9A94C}"/>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4712829" y="3594732"/>
            <a:ext cx="1537869" cy="587438"/>
          </a:xfrm>
          <a:prstGeom prst="rect">
            <a:avLst/>
          </a:prstGeom>
        </p:spPr>
      </p:pic>
      <p:sp>
        <p:nvSpPr>
          <p:cNvPr id="3" name="Slide Number Placeholder 2">
            <a:extLst>
              <a:ext uri="{FF2B5EF4-FFF2-40B4-BE49-F238E27FC236}">
                <a16:creationId xmlns:a16="http://schemas.microsoft.com/office/drawing/2014/main" id="{28D1145E-9AD4-2886-BF7D-C6A0ECBE6631}"/>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2</a:t>
            </a:fld>
            <a:endParaRPr lang="en-US" dirty="0"/>
          </a:p>
        </p:txBody>
      </p:sp>
    </p:spTree>
    <p:extLst>
      <p:ext uri="{BB962C8B-B14F-4D97-AF65-F5344CB8AC3E}">
        <p14:creationId xmlns:p14="http://schemas.microsoft.com/office/powerpoint/2010/main" val="10540728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Quote background">
            <a:extLst>
              <a:ext uri="{FF2B5EF4-FFF2-40B4-BE49-F238E27FC236}">
                <a16:creationId xmlns:a16="http://schemas.microsoft.com/office/drawing/2014/main" id="{D4B0420E-FB5E-9BBF-3B22-134BDA36D2A0}"/>
              </a:ext>
              <a:ext uri="{C183D7F6-B498-43B3-948B-1728B52AA6E4}">
                <adec:decorative xmlns:adec="http://schemas.microsoft.com/office/drawing/2017/decorative" val="1"/>
              </a:ext>
            </a:extLst>
          </p:cNvPr>
          <p:cNvSpPr/>
          <p:nvPr/>
        </p:nvSpPr>
        <p:spPr>
          <a:xfrm>
            <a:off x="8004313" y="1343129"/>
            <a:ext cx="3708067" cy="4342054"/>
          </a:xfrm>
          <a:prstGeom prst="roundRect">
            <a:avLst>
              <a:gd name="adj" fmla="val 4744"/>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rtlCol="0"/>
          <a:lstStyle/>
          <a:p>
            <a:pPr rtl="0">
              <a:lnSpc>
                <a:spcPct val="100000"/>
              </a:lnSpc>
            </a:pPr>
            <a:r>
              <a:rPr lang="es-US" noProof="0" dirty="0"/>
              <a:t>¿Qué cantidad de ingresos puede esperar?</a:t>
            </a:r>
          </a:p>
        </p:txBody>
      </p:sp>
      <p:sp>
        <p:nvSpPr>
          <p:cNvPr id="13" name="TextBox 12">
            <a:extLst>
              <a:ext uri="{FF2B5EF4-FFF2-40B4-BE49-F238E27FC236}">
                <a16:creationId xmlns:a16="http://schemas.microsoft.com/office/drawing/2014/main" id="{824F224B-4201-58B8-AA33-015C8A2F1AB0}"/>
              </a:ext>
            </a:extLst>
          </p:cNvPr>
          <p:cNvSpPr txBox="1"/>
          <p:nvPr/>
        </p:nvSpPr>
        <p:spPr>
          <a:xfrm>
            <a:off x="350062" y="1326870"/>
            <a:ext cx="6673590" cy="1200329"/>
          </a:xfrm>
          <a:prstGeom prst="rect">
            <a:avLst/>
          </a:prstGeom>
          <a:noFill/>
        </p:spPr>
        <p:txBody>
          <a:bodyPr wrap="square" rtlCol="0">
            <a:spAutoFit/>
          </a:bodyPr>
          <a:lstStyle/>
          <a:p>
            <a:pPr rtl="0"/>
            <a:r>
              <a:rPr lang="es-US" sz="5400" b="1" noProof="0" dirty="0">
                <a:solidFill>
                  <a:schemeClr val="tx2"/>
                </a:solidFill>
                <a:latin typeface="Arial" panose="020B0604020202020204" pitchFamily="34" charset="0"/>
                <a:ea typeface="HelveticaNeueLT Std" charset="0"/>
                <a:cs typeface="Arial" panose="020B0604020202020204" pitchFamily="34" charset="0"/>
              </a:rPr>
              <a:t>4%</a:t>
            </a:r>
            <a:r>
              <a:rPr lang="es-US" sz="2400" b="1" noProof="0" dirty="0">
                <a:solidFill>
                  <a:schemeClr val="tx2"/>
                </a:solidFill>
                <a:latin typeface="Arial" panose="020B0604020202020204" pitchFamily="34" charset="0"/>
                <a:ea typeface="HelveticaNeueLT Std" charset="0"/>
                <a:cs typeface="Arial" panose="020B0604020202020204" pitchFamily="34" charset="0"/>
              </a:rPr>
              <a:t> </a:t>
            </a:r>
            <a:r>
              <a:rPr lang="es-US" sz="2100" noProof="0" dirty="0">
                <a:solidFill>
                  <a:srgbClr val="004EA8"/>
                </a:solidFill>
                <a:latin typeface="Arial" panose="020B0604020202020204" pitchFamily="34" charset="0"/>
                <a:ea typeface="HelveticaNeueLT Std Lt" charset="0"/>
                <a:cs typeface="Arial" panose="020B0604020202020204" pitchFamily="34" charset="0"/>
              </a:rPr>
              <a:t>DE SUS AHORROS CADA AÑO</a:t>
            </a:r>
            <a:endParaRPr lang="es-US" sz="2100" noProof="0" dirty="0">
              <a:solidFill>
                <a:srgbClr val="004EA8"/>
              </a:solidFill>
              <a:latin typeface="Arial" panose="020B0604020202020204" pitchFamily="34" charset="0"/>
              <a:ea typeface="HelveticaNeueLT Std" charset="0"/>
              <a:cs typeface="Arial" panose="020B0604020202020204" pitchFamily="34" charset="0"/>
            </a:endParaRPr>
          </a:p>
          <a:p>
            <a:pPr rtl="0"/>
            <a:endParaRPr lang="es-US" noProof="0" dirty="0"/>
          </a:p>
        </p:txBody>
      </p:sp>
      <p:sp>
        <p:nvSpPr>
          <p:cNvPr id="9" name="TextBox 8">
            <a:extLst>
              <a:ext uri="{FF2B5EF4-FFF2-40B4-BE49-F238E27FC236}">
                <a16:creationId xmlns:a16="http://schemas.microsoft.com/office/drawing/2014/main" id="{688443E0-CD8F-102C-2B81-D9023C39E5BB}"/>
              </a:ext>
            </a:extLst>
          </p:cNvPr>
          <p:cNvSpPr txBox="1"/>
          <p:nvPr/>
        </p:nvSpPr>
        <p:spPr>
          <a:xfrm>
            <a:off x="350062" y="2529834"/>
            <a:ext cx="2030958" cy="1329146"/>
          </a:xfrm>
          <a:prstGeom prst="rect">
            <a:avLst/>
          </a:prstGeom>
          <a:noFill/>
        </p:spPr>
        <p:txBody>
          <a:bodyPr wrap="square" rtlCol="0">
            <a:spAutoFit/>
          </a:bodyPr>
          <a:lstStyle/>
          <a:p>
            <a:pPr rtl="0">
              <a:lnSpc>
                <a:spcPct val="114000"/>
              </a:lnSpc>
            </a:pPr>
            <a:r>
              <a:rPr lang="es-US" b="1" noProof="0" dirty="0">
                <a:solidFill>
                  <a:schemeClr val="tx2"/>
                </a:solidFill>
                <a:latin typeface="Helvetica Neue" panose="02000503000000020004" pitchFamily="2" charset="0"/>
                <a:ea typeface="Helvetica Neue" panose="02000503000000020004" pitchFamily="2" charset="0"/>
                <a:cs typeface="Helvetica Neue" panose="02000503000000020004" pitchFamily="2" charset="0"/>
              </a:rPr>
              <a:t>EJEMPLO DE UN OBJETIVO DE $1 MILLÓN EN AHORROS PARA LA JUBILACIÓN</a:t>
            </a:r>
          </a:p>
        </p:txBody>
      </p:sp>
      <p:sp>
        <p:nvSpPr>
          <p:cNvPr id="15" name="TextBox 14">
            <a:extLst>
              <a:ext uri="{FF2B5EF4-FFF2-40B4-BE49-F238E27FC236}">
                <a16:creationId xmlns:a16="http://schemas.microsoft.com/office/drawing/2014/main" id="{FB5B9ACD-FE49-705D-70FC-CEB47FD53DE7}"/>
              </a:ext>
              <a:ext uri="{C183D7F6-B498-43B3-948B-1728B52AA6E4}">
                <adec:decorative xmlns:adec="http://schemas.microsoft.com/office/drawing/2017/decorative" val="0"/>
              </a:ext>
            </a:extLst>
          </p:cNvPr>
          <p:cNvSpPr txBox="1"/>
          <p:nvPr/>
        </p:nvSpPr>
        <p:spPr>
          <a:xfrm>
            <a:off x="3146978" y="3758858"/>
            <a:ext cx="2078671" cy="1292662"/>
          </a:xfrm>
          <a:prstGeom prst="rect">
            <a:avLst/>
          </a:prstGeom>
          <a:noFill/>
        </p:spPr>
        <p:txBody>
          <a:bodyPr wrap="square" rtlCol="0">
            <a:spAutoFit/>
          </a:bodyPr>
          <a:lstStyle/>
          <a:p>
            <a:pPr algn="ctr" rtl="0"/>
            <a:r>
              <a:rPr lang="es-US" sz="1600" b="1" noProof="0" dirty="0">
                <a:latin typeface="Helvetica Neue" panose="02000503000000020004" pitchFamily="2" charset="0"/>
                <a:ea typeface="Helvetica Neue" panose="02000503000000020004" pitchFamily="2" charset="0"/>
                <a:cs typeface="Helvetica Neue" panose="02000503000000020004" pitchFamily="2" charset="0"/>
              </a:rPr>
              <a:t>RETIRAR </a:t>
            </a:r>
            <a:br>
              <a:rPr lang="es-US" sz="1600" b="1" noProof="0" dirty="0">
                <a:latin typeface="Helvetica Neue" panose="02000503000000020004" pitchFamily="2" charset="0"/>
                <a:ea typeface="Helvetica Neue" panose="02000503000000020004" pitchFamily="2" charset="0"/>
                <a:cs typeface="Helvetica Neue" panose="02000503000000020004" pitchFamily="2" charset="0"/>
              </a:rPr>
            </a:br>
            <a:r>
              <a:rPr lang="es-US" sz="2400" b="1" noProof="0" dirty="0">
                <a:latin typeface="Helvetica Neue" panose="02000503000000020004" pitchFamily="2" charset="0"/>
                <a:ea typeface="Helvetica Neue" panose="02000503000000020004" pitchFamily="2" charset="0"/>
                <a:cs typeface="Helvetica Neue" panose="02000503000000020004" pitchFamily="2" charset="0"/>
              </a:rPr>
              <a:t>$40,000 </a:t>
            </a:r>
            <a:br>
              <a:rPr lang="es-US" sz="2400" b="1" noProof="0" dirty="0">
                <a:latin typeface="Helvetica Neue" panose="02000503000000020004" pitchFamily="2" charset="0"/>
                <a:ea typeface="Helvetica Neue" panose="02000503000000020004" pitchFamily="2" charset="0"/>
                <a:cs typeface="Helvetica Neue" panose="02000503000000020004" pitchFamily="2" charset="0"/>
              </a:rPr>
            </a:br>
            <a:r>
              <a:rPr lang="es-US" sz="2400" b="1" noProof="0" dirty="0">
                <a:latin typeface="Helvetica Neue" panose="02000503000000020004" pitchFamily="2" charset="0"/>
                <a:ea typeface="Helvetica Neue" panose="02000503000000020004" pitchFamily="2" charset="0"/>
                <a:cs typeface="Helvetica Neue" panose="02000503000000020004" pitchFamily="2" charset="0"/>
              </a:rPr>
              <a:t>POR AÑO</a:t>
            </a:r>
          </a:p>
          <a:p>
            <a:pPr rtl="0"/>
            <a:endParaRPr lang="es-US" sz="1400" b="1" noProof="0" dirty="0">
              <a:solidFill>
                <a:srgbClr val="F89728"/>
              </a:solidFill>
              <a:latin typeface="Helvetica Neue" panose="02000503000000020004" pitchFamily="2" charset="0"/>
              <a:ea typeface="Helvetica Neue" panose="02000503000000020004" pitchFamily="2" charset="0"/>
              <a:cs typeface="Helvetica Neue" panose="02000503000000020004" pitchFamily="2" charset="0"/>
            </a:endParaRPr>
          </a:p>
        </p:txBody>
      </p:sp>
      <p:graphicFrame>
        <p:nvGraphicFramePr>
          <p:cNvPr id="19" name="Chart 18" descr="Un diagrama financiero que ilustra el concepto de retirar el 4% anual de los ahorros para la jubilación. La imagen incluye un gráfico circular azul que representa visualmente el monto del retiro de una meta de ahorro para la jubilación de $1 millón. La sección que indica el retiro anual está resaltada y etiquetada como &quot;Retirar $40,000/YR&quot;. El texto en la parte superior izquierda dice &quot;4% de sus ahorros cada año&quot;, enfatizando la estrategia basada en porcentajes.">
            <a:extLst>
              <a:ext uri="{FF2B5EF4-FFF2-40B4-BE49-F238E27FC236}">
                <a16:creationId xmlns:a16="http://schemas.microsoft.com/office/drawing/2014/main" id="{644923E0-5914-49DE-13BB-4B454CB49524}"/>
              </a:ext>
            </a:extLst>
          </p:cNvPr>
          <p:cNvGraphicFramePr/>
          <p:nvPr>
            <p:extLst>
              <p:ext uri="{D42A27DB-BD31-4B8C-83A1-F6EECF244321}">
                <p14:modId xmlns:p14="http://schemas.microsoft.com/office/powerpoint/2010/main" val="1686155847"/>
              </p:ext>
            </p:extLst>
          </p:nvPr>
        </p:nvGraphicFramePr>
        <p:xfrm>
          <a:off x="1626566" y="2552653"/>
          <a:ext cx="5122243" cy="3414829"/>
        </p:xfrm>
        <a:graphic>
          <a:graphicData uri="http://schemas.openxmlformats.org/drawingml/2006/chart">
            <c:chart xmlns:c="http://schemas.openxmlformats.org/drawingml/2006/chart" xmlns:r="http://schemas.openxmlformats.org/officeDocument/2006/relationships" r:id="rId3"/>
          </a:graphicData>
        </a:graphic>
      </p:graphicFrame>
      <p:sp>
        <p:nvSpPr>
          <p:cNvPr id="3" name="TextBox 2">
            <a:extLst>
              <a:ext uri="{FF2B5EF4-FFF2-40B4-BE49-F238E27FC236}">
                <a16:creationId xmlns:a16="http://schemas.microsoft.com/office/drawing/2014/main" id="{6C123AA8-A4C0-8B6B-EB78-E7F28E662FBA}"/>
              </a:ext>
            </a:extLst>
          </p:cNvPr>
          <p:cNvSpPr txBox="1"/>
          <p:nvPr/>
        </p:nvSpPr>
        <p:spPr>
          <a:xfrm>
            <a:off x="8153774" y="1606128"/>
            <a:ext cx="3558606" cy="369332"/>
          </a:xfrm>
          <a:prstGeom prst="rect">
            <a:avLst/>
          </a:prstGeom>
          <a:noFill/>
        </p:spPr>
        <p:txBody>
          <a:bodyPr wrap="square" rtlCol="0">
            <a:spAutoFit/>
          </a:bodyPr>
          <a:lstStyle/>
          <a:p>
            <a:pPr rtl="0"/>
            <a:r>
              <a:rPr lang="es-US" b="1" noProof="0" dirty="0">
                <a:solidFill>
                  <a:srgbClr val="004EA8"/>
                </a:solidFill>
                <a:effectLst/>
                <a:latin typeface="Arial" panose="020B0604020202020204" pitchFamily="34" charset="0"/>
                <a:cs typeface="Arial" panose="020B0604020202020204" pitchFamily="34" charset="0"/>
              </a:rPr>
              <a:t>¿A qué edad debo jubilarme?</a:t>
            </a:r>
            <a:endParaRPr lang="es-US" noProof="0" dirty="0">
              <a:solidFill>
                <a:srgbClr val="004EA8"/>
              </a:solidFill>
              <a:effectLst/>
              <a:latin typeface="Arial" panose="020B0604020202020204" pitchFamily="34" charset="0"/>
              <a:cs typeface="Arial" panose="020B0604020202020204" pitchFamily="34" charset="0"/>
            </a:endParaRPr>
          </a:p>
        </p:txBody>
      </p:sp>
      <p:sp>
        <p:nvSpPr>
          <p:cNvPr id="4" name="TextBox 3">
            <a:extLst>
              <a:ext uri="{FF2B5EF4-FFF2-40B4-BE49-F238E27FC236}">
                <a16:creationId xmlns:a16="http://schemas.microsoft.com/office/drawing/2014/main" id="{C0F9C5FB-F8A9-97EB-F41A-879BCCEC4FC9}"/>
              </a:ext>
            </a:extLst>
          </p:cNvPr>
          <p:cNvSpPr txBox="1"/>
          <p:nvPr/>
        </p:nvSpPr>
        <p:spPr>
          <a:xfrm>
            <a:off x="8201824" y="1939234"/>
            <a:ext cx="3276814" cy="1815882"/>
          </a:xfrm>
          <a:prstGeom prst="rect">
            <a:avLst/>
          </a:prstGeom>
          <a:noFill/>
        </p:spPr>
        <p:txBody>
          <a:bodyPr wrap="square" rtlCol="0">
            <a:spAutoFit/>
          </a:bodyPr>
          <a:lstStyle/>
          <a:p>
            <a:pPr rtl="0"/>
            <a:r>
              <a:rPr lang="es-US" sz="1600" noProof="0" dirty="0">
                <a:effectLst/>
                <a:latin typeface="Arial" panose="020B0604020202020204" pitchFamily="34" charset="0"/>
                <a:cs typeface="Arial" panose="020B0604020202020204" pitchFamily="34" charset="0"/>
              </a:rPr>
              <a:t>Tenga como objetivo jubilarse cuando tenga suficientes ahorros y subsidios para cubrir sus necesidades de gasto en la jubilación. Su edad objetivo de jubilación es cuando pueda alcanzar ese objetivo de ahorro.</a:t>
            </a:r>
          </a:p>
        </p:txBody>
      </p:sp>
      <p:pic>
        <p:nvPicPr>
          <p:cNvPr id="12" name="Picture 11">
            <a:extLst>
              <a:ext uri="{FF2B5EF4-FFF2-40B4-BE49-F238E27FC236}">
                <a16:creationId xmlns:a16="http://schemas.microsoft.com/office/drawing/2014/main" id="{FC0EBB8A-5F43-88A3-344E-3725306BE8E6}"/>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18218" y="3863871"/>
            <a:ext cx="1638300" cy="1651000"/>
          </a:xfrm>
          <a:prstGeom prst="rect">
            <a:avLst/>
          </a:prstGeom>
        </p:spPr>
      </p:pic>
      <p:cxnSp>
        <p:nvCxnSpPr>
          <p:cNvPr id="18" name="Straight Connector 17">
            <a:extLst>
              <a:ext uri="{FF2B5EF4-FFF2-40B4-BE49-F238E27FC236}">
                <a16:creationId xmlns:a16="http://schemas.microsoft.com/office/drawing/2014/main" id="{59823D46-1709-5043-1A04-4F96F76CB636}"/>
              </a:ext>
              <a:ext uri="{C183D7F6-B498-43B3-948B-1728B52AA6E4}">
                <adec:decorative xmlns:adec="http://schemas.microsoft.com/office/drawing/2017/decorative" val="1"/>
              </a:ext>
            </a:extLst>
          </p:cNvPr>
          <p:cNvCxnSpPr/>
          <p:nvPr/>
        </p:nvCxnSpPr>
        <p:spPr>
          <a:xfrm>
            <a:off x="394207" y="4593553"/>
            <a:ext cx="696426" cy="0"/>
          </a:xfrm>
          <a:prstGeom prst="line">
            <a:avLst/>
          </a:prstGeom>
          <a:ln w="12700">
            <a:solidFill>
              <a:srgbClr val="004EA8"/>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48A470A-02A6-79E5-81F4-7E205E7CD109}"/>
              </a:ext>
              <a:ext uri="{C183D7F6-B498-43B3-948B-1728B52AA6E4}">
                <adec:decorative xmlns:adec="http://schemas.microsoft.com/office/drawing/2017/decorative" val="1"/>
              </a:ext>
            </a:extLst>
          </p:cNvPr>
          <p:cNvCxnSpPr>
            <a:cxnSpLocks/>
          </p:cNvCxnSpPr>
          <p:nvPr/>
        </p:nvCxnSpPr>
        <p:spPr>
          <a:xfrm flipV="1">
            <a:off x="4119032" y="3067951"/>
            <a:ext cx="173475" cy="67011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The Standard logo" descr="The Standard Registered Logo">
            <a:extLst>
              <a:ext uri="{FF2B5EF4-FFF2-40B4-BE49-F238E27FC236}">
                <a16:creationId xmlns:a16="http://schemas.microsoft.com/office/drawing/2014/main" id="{47163B8B-6B0B-18A5-49EE-CF78E0277A56}"/>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F3DB6AA1-2B40-EEDD-5598-F7E287063440}"/>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3</a:t>
            </a:fld>
            <a:endParaRPr lang="en-US" dirty="0"/>
          </a:p>
        </p:txBody>
      </p:sp>
    </p:spTree>
    <p:extLst>
      <p:ext uri="{BB962C8B-B14F-4D97-AF65-F5344CB8AC3E}">
        <p14:creationId xmlns:p14="http://schemas.microsoft.com/office/powerpoint/2010/main" val="33892044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Headline">
            <a:extLst>
              <a:ext uri="{FF2B5EF4-FFF2-40B4-BE49-F238E27FC236}">
                <a16:creationId xmlns:a16="http://schemas.microsoft.com/office/drawing/2014/main" id="{6E698059-CAEF-82BC-1D71-F9B31B53C287}"/>
              </a:ext>
            </a:extLst>
          </p:cNvPr>
          <p:cNvSpPr>
            <a:spLocks noGrp="1"/>
          </p:cNvSpPr>
          <p:nvPr>
            <p:ph type="title"/>
          </p:nvPr>
        </p:nvSpPr>
        <p:spPr>
          <a:xfrm>
            <a:off x="4505033" y="461820"/>
            <a:ext cx="7339331" cy="507998"/>
          </a:xfrm>
        </p:spPr>
        <p:txBody>
          <a:bodyPr rtlCol="0" anchor="t" anchorCtr="0">
            <a:noAutofit/>
          </a:bodyPr>
          <a:lstStyle/>
          <a:p>
            <a:pPr rtl="0">
              <a:lnSpc>
                <a:spcPct val="100000"/>
              </a:lnSpc>
            </a:pPr>
            <a:r>
              <a:rPr lang="es-US" sz="2800" b="1" noProof="0" dirty="0"/>
              <a:t>Si necesita ponerse al día con los ahorros</a:t>
            </a:r>
          </a:p>
        </p:txBody>
      </p:sp>
      <p:pic>
        <p:nvPicPr>
          <p:cNvPr id="8" name="Icon big">
            <a:extLst>
              <a:ext uri="{FF2B5EF4-FFF2-40B4-BE49-F238E27FC236}">
                <a16:creationId xmlns:a16="http://schemas.microsoft.com/office/drawing/2014/main" id="{5AFE7DCB-E002-718A-004B-82E228686960}"/>
              </a:ext>
              <a:ext uri="{C183D7F6-B498-43B3-948B-1728B52AA6E4}">
                <adec:decorative xmlns:adec="http://schemas.microsoft.com/office/drawing/2017/decorative" val="1"/>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310896" y="330072"/>
            <a:ext cx="3744573" cy="5872549"/>
          </a:xfrm>
          <a:prstGeom prst="roundRect">
            <a:avLst>
              <a:gd name="adj" fmla="val 3195"/>
            </a:avLst>
          </a:prstGeom>
        </p:spPr>
      </p:pic>
      <p:sp>
        <p:nvSpPr>
          <p:cNvPr id="2" name="Text">
            <a:extLst>
              <a:ext uri="{FF2B5EF4-FFF2-40B4-BE49-F238E27FC236}">
                <a16:creationId xmlns:a16="http://schemas.microsoft.com/office/drawing/2014/main" id="{07B39414-337B-B858-89EC-D1496909D9C7}"/>
              </a:ext>
            </a:extLst>
          </p:cNvPr>
          <p:cNvSpPr txBox="1"/>
          <p:nvPr/>
        </p:nvSpPr>
        <p:spPr>
          <a:xfrm>
            <a:off x="4505035" y="1079001"/>
            <a:ext cx="7022592" cy="1160616"/>
          </a:xfrm>
          <a:prstGeom prst="rect">
            <a:avLst/>
          </a:prstGeom>
          <a:noFill/>
        </p:spPr>
        <p:txBody>
          <a:bodyPr wrap="square" rtlCol="0">
            <a:noAutofit/>
          </a:bodyPr>
          <a:lstStyle/>
          <a:p>
            <a:pPr marL="137160" indent="-137160" rtl="0">
              <a:spcBef>
                <a:spcPts val="0"/>
              </a:spcBef>
              <a:spcAft>
                <a:spcPts val="1000"/>
              </a:spcAft>
              <a:buFont typeface="Arial" panose="020B0604020202020204" pitchFamily="34" charset="0"/>
              <a:buChar char="•"/>
            </a:pPr>
            <a:r>
              <a:rPr lang="es-US" sz="2000" noProof="0" dirty="0">
                <a:latin typeface="Arial" panose="020B0604020202020204" pitchFamily="34" charset="0"/>
                <a:cs typeface="Arial" panose="020B0604020202020204" pitchFamily="34" charset="0"/>
              </a:rPr>
              <a:t>Reduzca los gastos</a:t>
            </a:r>
          </a:p>
          <a:p>
            <a:pPr marL="137160" indent="-137160" rtl="0">
              <a:spcBef>
                <a:spcPts val="0"/>
              </a:spcBef>
              <a:spcAft>
                <a:spcPts val="1000"/>
              </a:spcAft>
              <a:buFont typeface="Arial" panose="020B0604020202020204" pitchFamily="34" charset="0"/>
              <a:buChar char="•"/>
            </a:pPr>
            <a:r>
              <a:rPr lang="es-US" sz="2000" noProof="0" dirty="0">
                <a:latin typeface="Arial" panose="020B0604020202020204" pitchFamily="34" charset="0"/>
                <a:cs typeface="Arial" panose="020B0604020202020204" pitchFamily="34" charset="0"/>
              </a:rPr>
              <a:t>Aumente el porcentaje de aportación, mayor saldo después</a:t>
            </a:r>
          </a:p>
        </p:txBody>
      </p:sp>
      <p:sp>
        <p:nvSpPr>
          <p:cNvPr id="7" name="TextBox 6">
            <a:extLst>
              <a:ext uri="{FF2B5EF4-FFF2-40B4-BE49-F238E27FC236}">
                <a16:creationId xmlns:a16="http://schemas.microsoft.com/office/drawing/2014/main" id="{75F8E513-B128-9CD1-733F-1E3467B50B10}"/>
              </a:ext>
            </a:extLst>
          </p:cNvPr>
          <p:cNvSpPr txBox="1"/>
          <p:nvPr/>
        </p:nvSpPr>
        <p:spPr>
          <a:xfrm>
            <a:off x="4588423" y="2239617"/>
            <a:ext cx="6162491" cy="369332"/>
          </a:xfrm>
          <a:prstGeom prst="rect">
            <a:avLst/>
          </a:prstGeom>
          <a:noFill/>
        </p:spPr>
        <p:txBody>
          <a:bodyPr wrap="square" rtlCol="0">
            <a:spAutoFit/>
          </a:bodyPr>
          <a:lstStyle/>
          <a:p>
            <a:pPr rtl="0"/>
            <a:r>
              <a:rPr lang="es-US" b="1" noProof="0" dirty="0">
                <a:solidFill>
                  <a:srgbClr val="004EA8"/>
                </a:solidFill>
                <a:latin typeface="Arial" panose="020B0604020202020204" pitchFamily="34" charset="0"/>
                <a:ea typeface="Helvetica Neue" panose="02000503000000020004" pitchFamily="2" charset="0"/>
                <a:cs typeface="Arial" panose="020B0604020202020204" pitchFamily="34" charset="0"/>
              </a:rPr>
              <a:t>CRECIMIENTO EXTRA CON EL PASO DEL TIEMPO</a:t>
            </a:r>
          </a:p>
        </p:txBody>
      </p:sp>
      <p:graphicFrame>
        <p:nvGraphicFramePr>
          <p:cNvPr id="4" name="Table">
            <a:extLst>
              <a:ext uri="{FF2B5EF4-FFF2-40B4-BE49-F238E27FC236}">
                <a16:creationId xmlns:a16="http://schemas.microsoft.com/office/drawing/2014/main" id="{B8F12B02-FD25-7F47-7FE0-89E22519FBC6}"/>
              </a:ext>
            </a:extLst>
          </p:cNvPr>
          <p:cNvGraphicFramePr>
            <a:graphicFrameLocks noGrp="1"/>
          </p:cNvGraphicFramePr>
          <p:nvPr>
            <p:extLst>
              <p:ext uri="{D42A27DB-BD31-4B8C-83A1-F6EECF244321}">
                <p14:modId xmlns:p14="http://schemas.microsoft.com/office/powerpoint/2010/main" val="2156698838"/>
              </p:ext>
            </p:extLst>
          </p:nvPr>
        </p:nvGraphicFramePr>
        <p:xfrm>
          <a:off x="4660870" y="2690191"/>
          <a:ext cx="6866758" cy="2193241"/>
        </p:xfrm>
        <a:graphic>
          <a:graphicData uri="http://schemas.openxmlformats.org/drawingml/2006/table">
            <a:tbl>
              <a:tblPr firstRow="1" bandRow="1">
                <a:tableStyleId>{5C22544A-7EE6-4342-B048-85BDC9FD1C3A}</a:tableStyleId>
              </a:tblPr>
              <a:tblGrid>
                <a:gridCol w="2057982">
                  <a:extLst>
                    <a:ext uri="{9D8B030D-6E8A-4147-A177-3AD203B41FA5}">
                      <a16:colId xmlns:a16="http://schemas.microsoft.com/office/drawing/2014/main" val="1287953576"/>
                    </a:ext>
                  </a:extLst>
                </a:gridCol>
                <a:gridCol w="1202194">
                  <a:extLst>
                    <a:ext uri="{9D8B030D-6E8A-4147-A177-3AD203B41FA5}">
                      <a16:colId xmlns:a16="http://schemas.microsoft.com/office/drawing/2014/main" val="1443654816"/>
                    </a:ext>
                  </a:extLst>
                </a:gridCol>
                <a:gridCol w="1202194">
                  <a:extLst>
                    <a:ext uri="{9D8B030D-6E8A-4147-A177-3AD203B41FA5}">
                      <a16:colId xmlns:a16="http://schemas.microsoft.com/office/drawing/2014/main" val="2466374850"/>
                    </a:ext>
                  </a:extLst>
                </a:gridCol>
                <a:gridCol w="1202194">
                  <a:extLst>
                    <a:ext uri="{9D8B030D-6E8A-4147-A177-3AD203B41FA5}">
                      <a16:colId xmlns:a16="http://schemas.microsoft.com/office/drawing/2014/main" val="12523846"/>
                    </a:ext>
                  </a:extLst>
                </a:gridCol>
                <a:gridCol w="1202194">
                  <a:extLst>
                    <a:ext uri="{9D8B030D-6E8A-4147-A177-3AD203B41FA5}">
                      <a16:colId xmlns:a16="http://schemas.microsoft.com/office/drawing/2014/main" val="4258064107"/>
                    </a:ext>
                  </a:extLst>
                </a:gridCol>
              </a:tblGrid>
              <a:tr h="724373">
                <a:tc>
                  <a:txBody>
                    <a:bodyPr/>
                    <a:lstStyle/>
                    <a:p>
                      <a:pPr algn="l" rtl="0"/>
                      <a:r>
                        <a:rPr lang="es-419" sz="1800" dirty="0">
                          <a:solidFill>
                            <a:schemeClr val="tx1"/>
                          </a:solidFill>
                          <a:latin typeface="Arial" panose="020B0604020202020204" pitchFamily="34" charset="0"/>
                          <a:cs typeface="Arial" panose="020B0604020202020204" pitchFamily="34" charset="0"/>
                        </a:rPr>
                        <a:t>Aumento de </a:t>
                      </a:r>
                      <a:br>
                        <a:rPr lang="es-419" sz="1800" dirty="0">
                          <a:solidFill>
                            <a:schemeClr val="tx1"/>
                          </a:solidFill>
                          <a:latin typeface="Arial" panose="020B0604020202020204" pitchFamily="34" charset="0"/>
                          <a:cs typeface="Arial" panose="020B0604020202020204" pitchFamily="34" charset="0"/>
                        </a:rPr>
                      </a:br>
                      <a:r>
                        <a:rPr lang="es-419" sz="1800" dirty="0">
                          <a:solidFill>
                            <a:schemeClr val="tx1"/>
                          </a:solidFill>
                          <a:latin typeface="Arial" panose="020B0604020202020204" pitchFamily="34" charset="0"/>
                          <a:cs typeface="Arial" panose="020B0604020202020204" pitchFamily="34" charset="0"/>
                        </a:rPr>
                        <a:t>la aportación</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800" dirty="0">
                          <a:solidFill>
                            <a:schemeClr val="tx1"/>
                          </a:solidFill>
                          <a:latin typeface="Arial" panose="020B0604020202020204" pitchFamily="34" charset="0"/>
                          <a:cs typeface="Arial" panose="020B0604020202020204" pitchFamily="34" charset="0"/>
                        </a:rPr>
                        <a:t>10 años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800" dirty="0">
                          <a:solidFill>
                            <a:schemeClr val="tx1"/>
                          </a:solidFill>
                          <a:latin typeface="Arial" panose="020B0604020202020204" pitchFamily="34" charset="0"/>
                          <a:cs typeface="Arial" panose="020B0604020202020204" pitchFamily="34" charset="0"/>
                        </a:rPr>
                        <a:t>20 años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800" dirty="0">
                          <a:solidFill>
                            <a:schemeClr val="tx1"/>
                          </a:solidFill>
                          <a:latin typeface="Arial" panose="020B0604020202020204" pitchFamily="34" charset="0"/>
                          <a:cs typeface="Arial" panose="020B0604020202020204" pitchFamily="34" charset="0"/>
                        </a:rPr>
                        <a:t>30 años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800" dirty="0">
                          <a:solidFill>
                            <a:schemeClr val="tx1"/>
                          </a:solidFill>
                          <a:latin typeface="Arial" panose="020B0604020202020204" pitchFamily="34" charset="0"/>
                          <a:cs typeface="Arial" panose="020B0604020202020204" pitchFamily="34" charset="0"/>
                        </a:rPr>
                        <a:t>40 años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734434">
                <a:tc>
                  <a:txBody>
                    <a:bodyPr/>
                    <a:lstStyle/>
                    <a:p>
                      <a:pPr algn="l" rtl="0"/>
                      <a:r>
                        <a:rPr lang="es-419" sz="1800" b="1" dirty="0">
                          <a:latin typeface="Arial" panose="020B0604020202020204" pitchFamily="34" charset="0"/>
                          <a:cs typeface="Arial" panose="020B0604020202020204" pitchFamily="34" charset="0"/>
                        </a:rPr>
                        <a:t>1%</a:t>
                      </a:r>
                      <a:br>
                        <a:rPr lang="en-US" sz="1600" dirty="0">
                          <a:latin typeface="Arial" panose="020B0604020202020204" pitchFamily="34" charset="0"/>
                          <a:cs typeface="Arial" panose="020B0604020202020204" pitchFamily="34" charset="0"/>
                        </a:rPr>
                      </a:br>
                      <a:r>
                        <a:rPr lang="es-419" sz="1600" dirty="0">
                          <a:latin typeface="Arial" panose="020B0604020202020204" pitchFamily="34" charset="0"/>
                          <a:cs typeface="Arial" panose="020B0604020202020204" pitchFamily="34" charset="0"/>
                        </a:rPr>
                        <a:t>($29.17 mensual)</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dirty="0">
                          <a:latin typeface="Arial" panose="020B0604020202020204" pitchFamily="34" charset="0"/>
                          <a:cs typeface="Arial" panose="020B0604020202020204" pitchFamily="34" charset="0"/>
                        </a:rPr>
                        <a:t>$5,049</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$15,195</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$35,587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$76,566</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r h="7344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800" b="1" dirty="0">
                          <a:latin typeface="Arial" panose="020B0604020202020204" pitchFamily="34" charset="0"/>
                          <a:cs typeface="Arial" panose="020B0604020202020204" pitchFamily="34" charset="0"/>
                        </a:rPr>
                        <a:t>5%</a:t>
                      </a:r>
                      <a:br>
                        <a:rPr lang="en-US" sz="1600" dirty="0">
                          <a:latin typeface="Arial" panose="020B0604020202020204" pitchFamily="34" charset="0"/>
                          <a:cs typeface="Arial" panose="020B0604020202020204" pitchFamily="34" charset="0"/>
                        </a:rPr>
                      </a:br>
                      <a:r>
                        <a:rPr lang="es-419" sz="1600" dirty="0">
                          <a:latin typeface="Arial" panose="020B0604020202020204" pitchFamily="34" charset="0"/>
                          <a:cs typeface="Arial" panose="020B0604020202020204" pitchFamily="34" charset="0"/>
                        </a:rPr>
                        <a:t>($145.83 mensual)</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$25,241</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$75,967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$177,908</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$382,777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3856132304"/>
                  </a:ext>
                </a:extLst>
              </a:tr>
            </a:tbl>
          </a:graphicData>
        </a:graphic>
      </p:graphicFrame>
      <p:sp>
        <p:nvSpPr>
          <p:cNvPr id="9" name="TextBox 8">
            <a:extLst>
              <a:ext uri="{FF2B5EF4-FFF2-40B4-BE49-F238E27FC236}">
                <a16:creationId xmlns:a16="http://schemas.microsoft.com/office/drawing/2014/main" id="{0939DA98-D7FD-A4BA-8F81-5C25DF681361}"/>
              </a:ext>
            </a:extLst>
          </p:cNvPr>
          <p:cNvSpPr txBox="1"/>
          <p:nvPr/>
        </p:nvSpPr>
        <p:spPr>
          <a:xfrm>
            <a:off x="4588423" y="5032031"/>
            <a:ext cx="6866758" cy="603948"/>
          </a:xfrm>
          <a:prstGeom prst="rect">
            <a:avLst/>
          </a:prstGeom>
          <a:noFill/>
        </p:spPr>
        <p:txBody>
          <a:bodyPr wrap="square" rtlCol="0">
            <a:spAutoFit/>
          </a:bodyPr>
          <a:lstStyle/>
          <a:p>
            <a:pPr rtl="0">
              <a:lnSpc>
                <a:spcPct val="114000"/>
              </a:lnSpc>
            </a:pPr>
            <a:r>
              <a:rPr lang="es-US" sz="1000" noProof="0" dirty="0">
                <a:latin typeface="Arial" panose="020B0604020202020204" pitchFamily="34" charset="0"/>
                <a:ea typeface="HelveticaNeueLT Std" charset="0"/>
                <a:cs typeface="Arial" panose="020B0604020202020204" pitchFamily="34" charset="0"/>
              </a:rPr>
              <a:t>Este ejemplo es hipotético y tiene únicamente fines ilustrativos, y no representa el rendimiento de ninguna inversión específica. Las inversiones están sujetas al riesgo bursátil y su valor puede fluctuar. Todas las aportaciones se basan en un salario anual de $35,000 y asumen una tasa de rentabilidad anual del 7% calculado mensualmente.</a:t>
            </a:r>
          </a:p>
        </p:txBody>
      </p:sp>
      <p:pic>
        <p:nvPicPr>
          <p:cNvPr id="3" name="The Standard logo" descr="The Standard Registered Logo">
            <a:extLst>
              <a:ext uri="{FF2B5EF4-FFF2-40B4-BE49-F238E27FC236}">
                <a16:creationId xmlns:a16="http://schemas.microsoft.com/office/drawing/2014/main" id="{F7E818A8-B18C-06A7-C6DE-BFBC69B68CC1}"/>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E49AD62C-B7D5-D2AC-2A60-C63A80EFAFBB}"/>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4</a:t>
            </a:fld>
            <a:endParaRPr lang="en-US" dirty="0"/>
          </a:p>
        </p:txBody>
      </p:sp>
    </p:spTree>
    <p:extLst>
      <p:ext uri="{BB962C8B-B14F-4D97-AF65-F5344CB8AC3E}">
        <p14:creationId xmlns:p14="http://schemas.microsoft.com/office/powerpoint/2010/main" val="3784257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A5E98-1123-DF9C-2770-911C2EA58AB1}"/>
              </a:ext>
            </a:extLst>
          </p:cNvPr>
          <p:cNvSpPr>
            <a:spLocks noGrp="1"/>
          </p:cNvSpPr>
          <p:nvPr>
            <p:ph type="title"/>
          </p:nvPr>
        </p:nvSpPr>
        <p:spPr/>
        <p:txBody>
          <a:bodyPr rtlCol="0"/>
          <a:lstStyle/>
          <a:p>
            <a:pPr rtl="0">
              <a:lnSpc>
                <a:spcPct val="100000"/>
              </a:lnSpc>
            </a:pPr>
            <a:r>
              <a:rPr lang="es-US" noProof="0" dirty="0"/>
              <a:t>Cuándo cobrar el Seguro Social</a:t>
            </a:r>
          </a:p>
        </p:txBody>
      </p:sp>
      <p:sp>
        <p:nvSpPr>
          <p:cNvPr id="7" name="TextBox 6">
            <a:extLst>
              <a:ext uri="{FF2B5EF4-FFF2-40B4-BE49-F238E27FC236}">
                <a16:creationId xmlns:a16="http://schemas.microsoft.com/office/drawing/2014/main" id="{CA16181C-C204-8E32-4BE7-E7017AFB27A3}"/>
              </a:ext>
            </a:extLst>
          </p:cNvPr>
          <p:cNvSpPr txBox="1"/>
          <p:nvPr/>
        </p:nvSpPr>
        <p:spPr>
          <a:xfrm>
            <a:off x="350062" y="1342010"/>
            <a:ext cx="7078221" cy="369332"/>
          </a:xfrm>
          <a:prstGeom prst="rect">
            <a:avLst/>
          </a:prstGeom>
          <a:noFill/>
        </p:spPr>
        <p:txBody>
          <a:bodyPr wrap="square" rtlCol="0">
            <a:spAutoFit/>
          </a:bodyPr>
          <a:lstStyle/>
          <a:p>
            <a:pPr rtl="0"/>
            <a:r>
              <a:rPr lang="es-US" b="1" noProof="0" dirty="0">
                <a:solidFill>
                  <a:srgbClr val="004EA8"/>
                </a:solidFill>
                <a:latin typeface="Arial" panose="020B0604020202020204" pitchFamily="34" charset="0"/>
                <a:ea typeface="Helvetica Neue" panose="02000503000000020004" pitchFamily="2" charset="0"/>
                <a:cs typeface="Arial" panose="020B0604020202020204" pitchFamily="34" charset="0"/>
              </a:rPr>
              <a:t>EDAD DE JUBILACIÓN Y SUBSIDIOS DEL SEGURO SOCIAL</a:t>
            </a:r>
          </a:p>
        </p:txBody>
      </p:sp>
      <p:graphicFrame>
        <p:nvGraphicFramePr>
          <p:cNvPr id="6" name="Table">
            <a:extLst>
              <a:ext uri="{FF2B5EF4-FFF2-40B4-BE49-F238E27FC236}">
                <a16:creationId xmlns:a16="http://schemas.microsoft.com/office/drawing/2014/main" id="{82FBDF1A-C5F8-C243-2F01-1D6292F5D42A}"/>
              </a:ext>
            </a:extLst>
          </p:cNvPr>
          <p:cNvGraphicFramePr>
            <a:graphicFrameLocks noGrp="1"/>
          </p:cNvGraphicFramePr>
          <p:nvPr>
            <p:extLst>
              <p:ext uri="{D42A27DB-BD31-4B8C-83A1-F6EECF244321}">
                <p14:modId xmlns:p14="http://schemas.microsoft.com/office/powerpoint/2010/main" val="2189621439"/>
              </p:ext>
            </p:extLst>
          </p:nvPr>
        </p:nvGraphicFramePr>
        <p:xfrm>
          <a:off x="451066" y="1845699"/>
          <a:ext cx="7078221" cy="4199411"/>
        </p:xfrm>
        <a:graphic>
          <a:graphicData uri="http://schemas.openxmlformats.org/drawingml/2006/table">
            <a:tbl>
              <a:tblPr firstRow="1" bandRow="1">
                <a:tableStyleId>{5C22544A-7EE6-4342-B048-85BDC9FD1C3A}</a:tableStyleId>
              </a:tblPr>
              <a:tblGrid>
                <a:gridCol w="2864031">
                  <a:extLst>
                    <a:ext uri="{9D8B030D-6E8A-4147-A177-3AD203B41FA5}">
                      <a16:colId xmlns:a16="http://schemas.microsoft.com/office/drawing/2014/main" val="1287953576"/>
                    </a:ext>
                  </a:extLst>
                </a:gridCol>
                <a:gridCol w="1033670">
                  <a:extLst>
                    <a:ext uri="{9D8B030D-6E8A-4147-A177-3AD203B41FA5}">
                      <a16:colId xmlns:a16="http://schemas.microsoft.com/office/drawing/2014/main" val="1443654816"/>
                    </a:ext>
                  </a:extLst>
                </a:gridCol>
                <a:gridCol w="3180520">
                  <a:extLst>
                    <a:ext uri="{9D8B030D-6E8A-4147-A177-3AD203B41FA5}">
                      <a16:colId xmlns:a16="http://schemas.microsoft.com/office/drawing/2014/main" val="2466374850"/>
                    </a:ext>
                  </a:extLst>
                </a:gridCol>
              </a:tblGrid>
              <a:tr h="592859">
                <a:tc>
                  <a:txBody>
                    <a:bodyPr/>
                    <a:lstStyle/>
                    <a:p>
                      <a:pPr algn="l" rtl="0"/>
                      <a:r>
                        <a:rPr lang="es-419" sz="1800" dirty="0">
                          <a:solidFill>
                            <a:schemeClr val="tx1"/>
                          </a:solidFill>
                          <a:latin typeface="Arial" panose="020B0604020202020204" pitchFamily="34" charset="0"/>
                          <a:cs typeface="Arial" panose="020B0604020202020204" pitchFamily="34" charset="0"/>
                        </a:rPr>
                        <a:t>Inicio de jubilación</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800" dirty="0">
                          <a:solidFill>
                            <a:schemeClr val="tx1"/>
                          </a:solidFill>
                          <a:latin typeface="Arial" panose="020B0604020202020204" pitchFamily="34" charset="0"/>
                          <a:cs typeface="Arial" panose="020B0604020202020204" pitchFamily="34" charset="0"/>
                        </a:rPr>
                        <a:t>Edad</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800" dirty="0">
                          <a:solidFill>
                            <a:schemeClr val="tx1"/>
                          </a:solidFill>
                          <a:latin typeface="Arial" panose="020B0604020202020204" pitchFamily="34" charset="0"/>
                          <a:cs typeface="Arial" panose="020B0604020202020204" pitchFamily="34" charset="0"/>
                        </a:rPr>
                        <a:t>Subsidios previstos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59342247"/>
                  </a:ext>
                </a:extLst>
              </a:tr>
              <a:tr h="601092">
                <a:tc>
                  <a:txBody>
                    <a:bodyPr/>
                    <a:lstStyle/>
                    <a:p>
                      <a:pPr algn="l" rtl="0"/>
                      <a:r>
                        <a:rPr lang="es-419" sz="1600" b="0" dirty="0">
                          <a:latin typeface="Arial" panose="020B0604020202020204" pitchFamily="34" charset="0"/>
                          <a:cs typeface="Arial" panose="020B0604020202020204" pitchFamily="34" charset="0"/>
                        </a:rPr>
                        <a:t>Jubilación temprana</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dirty="0">
                          <a:latin typeface="Arial" panose="020B0604020202020204" pitchFamily="34" charset="0"/>
                          <a:cs typeface="Arial" panose="020B0604020202020204" pitchFamily="34" charset="0"/>
                        </a:rPr>
                        <a:t>62</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70% de los subsidios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925847605"/>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b="0" dirty="0">
                          <a:latin typeface="Arial" panose="020B0604020202020204" pitchFamily="34" charset="0"/>
                          <a:cs typeface="Arial" panose="020B0604020202020204" pitchFamily="34" charset="0"/>
                        </a:rPr>
                        <a:t>Jubilación temprana</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63</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75% de los subsidios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3856132304"/>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b="0" dirty="0">
                          <a:latin typeface="Arial" panose="020B0604020202020204" pitchFamily="34" charset="0"/>
                          <a:cs typeface="Arial" panose="020B0604020202020204" pitchFamily="34" charset="0"/>
                        </a:rPr>
                        <a:t>Jubilación temprana</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64</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80% de los subsidios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314219569"/>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b="0" dirty="0">
                          <a:latin typeface="Arial" panose="020B0604020202020204" pitchFamily="34" charset="0"/>
                          <a:cs typeface="Arial" panose="020B0604020202020204" pitchFamily="34" charset="0"/>
                        </a:rPr>
                        <a:t>Jubilación temprana</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65</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86.75% de los subsidios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2244032544"/>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b="0" dirty="0">
                          <a:latin typeface="Arial" panose="020B0604020202020204" pitchFamily="34" charset="0"/>
                          <a:cs typeface="Arial" panose="020B0604020202020204" pitchFamily="34" charset="0"/>
                        </a:rPr>
                        <a:t>Jubilación temprana</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66</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rtl="0"/>
                      <a:r>
                        <a:rPr lang="es-419" sz="1600" dirty="0">
                          <a:latin typeface="Arial" panose="020B0604020202020204" pitchFamily="34" charset="0"/>
                          <a:cs typeface="Arial" panose="020B0604020202020204" pitchFamily="34" charset="0"/>
                        </a:rPr>
                        <a:t>93.3% de los subsidios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548322441"/>
                  </a:ext>
                </a:extLst>
              </a:tr>
              <a:tr h="60109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419" sz="1600" b="0" dirty="0">
                          <a:latin typeface="Arial" panose="020B0604020202020204" pitchFamily="34" charset="0"/>
                          <a:cs typeface="Arial" panose="020B0604020202020204" pitchFamily="34" charset="0"/>
                        </a:rPr>
                        <a:t>Jubilación plena</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67*</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tc>
                  <a:txBody>
                    <a:bodyPr/>
                    <a:lstStyle/>
                    <a:p>
                      <a:pPr algn="l" rtl="0"/>
                      <a:r>
                        <a:rPr lang="es-419" sz="1600" dirty="0">
                          <a:latin typeface="Arial" panose="020B0604020202020204" pitchFamily="34" charset="0"/>
                          <a:cs typeface="Arial" panose="020B0604020202020204" pitchFamily="34" charset="0"/>
                        </a:rPr>
                        <a:t>100% de los subsidios</a:t>
                      </a:r>
                    </a:p>
                  </a:txBody>
                  <a:tcPr anchor="ctr">
                    <a:lnL w="6350" cap="flat" cmpd="sng" algn="ctr">
                      <a:solidFill>
                        <a:srgbClr val="505050"/>
                      </a:solidFill>
                      <a:prstDash val="solid"/>
                      <a:round/>
                      <a:headEnd type="none" w="med" len="med"/>
                      <a:tailEnd type="none" w="med" len="med"/>
                    </a:lnL>
                    <a:lnR w="6350" cap="flat" cmpd="sng" algn="ctr">
                      <a:solidFill>
                        <a:srgbClr val="505050"/>
                      </a:solidFill>
                      <a:prstDash val="solid"/>
                      <a:round/>
                      <a:headEnd type="none" w="med" len="med"/>
                      <a:tailEnd type="none" w="med" len="med"/>
                    </a:lnR>
                    <a:lnT w="6350" cap="flat" cmpd="sng" algn="ctr">
                      <a:solidFill>
                        <a:srgbClr val="505050"/>
                      </a:solidFill>
                      <a:prstDash val="solid"/>
                      <a:round/>
                      <a:headEnd type="none" w="med" len="med"/>
                      <a:tailEnd type="none" w="med" len="med"/>
                    </a:lnT>
                    <a:lnB w="6350" cap="flat" cmpd="sng" algn="ctr">
                      <a:solidFill>
                        <a:srgbClr val="505050"/>
                      </a:solidFill>
                      <a:prstDash val="solid"/>
                      <a:round/>
                      <a:headEnd type="none" w="med" len="med"/>
                      <a:tailEnd type="none" w="med" len="med"/>
                    </a:lnB>
                    <a:lnTlToBr w="12700" cmpd="sng">
                      <a:noFill/>
                      <a:prstDash val="solid"/>
                    </a:lnTlToBr>
                    <a:lnBlToTr w="12700" cmpd="sng">
                      <a:noFill/>
                      <a:prstDash val="solid"/>
                    </a:lnBlToTr>
                    <a:solidFill>
                      <a:srgbClr val="F0F4FF"/>
                    </a:solidFill>
                  </a:tcPr>
                </a:tc>
                <a:extLst>
                  <a:ext uri="{0D108BD9-81ED-4DB2-BD59-A6C34878D82A}">
                    <a16:rowId xmlns:a16="http://schemas.microsoft.com/office/drawing/2014/main" val="1619556694"/>
                  </a:ext>
                </a:extLst>
              </a:tr>
            </a:tbl>
          </a:graphicData>
        </a:graphic>
      </p:graphicFrame>
      <p:sp>
        <p:nvSpPr>
          <p:cNvPr id="4" name="TextBox 3">
            <a:extLst>
              <a:ext uri="{FF2B5EF4-FFF2-40B4-BE49-F238E27FC236}">
                <a16:creationId xmlns:a16="http://schemas.microsoft.com/office/drawing/2014/main" id="{C0F9C5FB-F8A9-97EB-F41A-879BCCEC4FC9}"/>
              </a:ext>
            </a:extLst>
          </p:cNvPr>
          <p:cNvSpPr txBox="1"/>
          <p:nvPr/>
        </p:nvSpPr>
        <p:spPr>
          <a:xfrm>
            <a:off x="7737131" y="3582897"/>
            <a:ext cx="3448011" cy="2462213"/>
          </a:xfrm>
          <a:prstGeom prst="rect">
            <a:avLst/>
          </a:prstGeom>
          <a:noFill/>
        </p:spPr>
        <p:txBody>
          <a:bodyPr wrap="square" rtlCol="0">
            <a:spAutoFit/>
          </a:bodyPr>
          <a:lstStyle/>
          <a:p>
            <a:pPr rtl="0"/>
            <a:r>
              <a:rPr lang="es-US" sz="1400" noProof="0" dirty="0">
                <a:effectLst/>
                <a:latin typeface="Arial" panose="020B0604020202020204" pitchFamily="34" charset="0"/>
                <a:cs typeface="Arial" panose="020B0604020202020204" pitchFamily="34" charset="0"/>
              </a:rPr>
              <a:t>*La edad de jubilación plena depende del año en que nació. </a:t>
            </a:r>
            <a:r>
              <a:rPr lang="es-US" sz="1400" noProof="0" dirty="0">
                <a:effectLst/>
                <a:latin typeface="Helvetica Neue LT Std" panose="020B0604020202020204" pitchFamily="34" charset="0"/>
              </a:rPr>
              <a:t>Visite </a:t>
            </a:r>
            <a:r>
              <a:rPr lang="es-US" sz="1400" u="sng" noProof="0" dirty="0">
                <a:solidFill>
                  <a:srgbClr val="0044D6"/>
                </a:solidFill>
                <a:effectLst/>
                <a:latin typeface="Helvetica Neue LT Std" panose="020B0604020202020204" pitchFamily="34" charset="0"/>
                <a:hlinkClick r:id="rId3" tooltip="https://www.ssa.gov/benefits/retirement/planner/1960.html"/>
              </a:rPr>
              <a:t>https://www.ssa.gov/benefits/retirement/planner/1960.html</a:t>
            </a:r>
            <a:r>
              <a:rPr lang="es-US" sz="1400" noProof="0" dirty="0">
                <a:solidFill>
                  <a:srgbClr val="505050"/>
                </a:solidFill>
                <a:effectLst/>
                <a:latin typeface="Helvetica Neue LT Std" panose="020B0604020202020204" pitchFamily="34" charset="0"/>
              </a:rPr>
              <a:t> </a:t>
            </a:r>
            <a:r>
              <a:rPr lang="es-US" sz="1400" noProof="0" dirty="0">
                <a:effectLst/>
                <a:latin typeface="Helvetica Neue LT Std" panose="020B0604020202020204" pitchFamily="34" charset="0"/>
              </a:rPr>
              <a:t>para saber lo que se considera como edad de jubilación plena para usted.</a:t>
            </a:r>
            <a:endParaRPr lang="es-US" sz="1400" noProof="0" dirty="0">
              <a:effectLst/>
              <a:latin typeface="Arial" panose="020B0604020202020204" pitchFamily="34" charset="0"/>
              <a:cs typeface="Arial" panose="020B0604020202020204" pitchFamily="34" charset="0"/>
            </a:endParaRPr>
          </a:p>
          <a:p>
            <a:pPr rtl="0"/>
            <a:endParaRPr lang="es-US" sz="1400" noProof="0" dirty="0">
              <a:latin typeface="Arial" panose="020B0604020202020204" pitchFamily="34" charset="0"/>
              <a:cs typeface="Arial" panose="020B0604020202020204" pitchFamily="34" charset="0"/>
            </a:endParaRPr>
          </a:p>
          <a:p>
            <a:pPr rtl="0"/>
            <a:r>
              <a:rPr lang="es-US" sz="1400" noProof="0" dirty="0">
                <a:effectLst/>
                <a:latin typeface="Arial" panose="020B0604020202020204" pitchFamily="34" charset="0"/>
                <a:cs typeface="Arial" panose="020B0604020202020204" pitchFamily="34" charset="0"/>
              </a:rPr>
              <a:t>Esta tabla es una guía general. </a:t>
            </a:r>
            <a:br>
              <a:rPr lang="es-US" sz="1400" noProof="0" dirty="0">
                <a:effectLst/>
                <a:latin typeface="Arial" panose="020B0604020202020204" pitchFamily="34" charset="0"/>
                <a:cs typeface="Arial" panose="020B0604020202020204" pitchFamily="34" charset="0"/>
              </a:rPr>
            </a:br>
            <a:r>
              <a:rPr lang="es-US" sz="1400" noProof="0" dirty="0">
                <a:effectLst/>
                <a:latin typeface="Arial" panose="020B0604020202020204" pitchFamily="34" charset="0"/>
                <a:cs typeface="Arial" panose="020B0604020202020204" pitchFamily="34" charset="0"/>
              </a:rPr>
              <a:t>La Administración del Seguro Social puede proporcionarle un dato más preciso.</a:t>
            </a:r>
          </a:p>
        </p:txBody>
      </p:sp>
      <p:pic>
        <p:nvPicPr>
          <p:cNvPr id="14" name="Picture 13">
            <a:extLst>
              <a:ext uri="{FF2B5EF4-FFF2-40B4-BE49-F238E27FC236}">
                <a16:creationId xmlns:a16="http://schemas.microsoft.com/office/drawing/2014/main" id="{E139C54E-B87A-12B8-7A81-15A04DA5A11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63201" y="1845699"/>
            <a:ext cx="1666917" cy="1666917"/>
          </a:xfrm>
          <a:prstGeom prst="rect">
            <a:avLst/>
          </a:prstGeom>
        </p:spPr>
      </p:pic>
      <p:pic>
        <p:nvPicPr>
          <p:cNvPr id="3" name="The Standard logo" descr="The Standard Registered Logo">
            <a:extLst>
              <a:ext uri="{FF2B5EF4-FFF2-40B4-BE49-F238E27FC236}">
                <a16:creationId xmlns:a16="http://schemas.microsoft.com/office/drawing/2014/main" id="{1EFB79AD-7CA7-10F4-83D0-BE1B7CD42DBB}"/>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E16BAFF9-27E8-1433-BDA3-20C74FD12174}"/>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5</a:t>
            </a:fld>
            <a:endParaRPr lang="en-US" dirty="0"/>
          </a:p>
        </p:txBody>
      </p:sp>
    </p:spTree>
    <p:extLst>
      <p:ext uri="{BB962C8B-B14F-4D97-AF65-F5344CB8AC3E}">
        <p14:creationId xmlns:p14="http://schemas.microsoft.com/office/powerpoint/2010/main" val="2167561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a:extLst>
              <a:ext uri="{FF2B5EF4-FFF2-40B4-BE49-F238E27FC236}">
                <a16:creationId xmlns:a16="http://schemas.microsoft.com/office/drawing/2014/main" id="{EC5F98DA-D801-0C1D-D109-4DE76610B411}"/>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l="-344"/>
          <a:stretch/>
        </p:blipFill>
        <p:spPr>
          <a:xfrm>
            <a:off x="7974959" y="1113859"/>
            <a:ext cx="3859194" cy="3447303"/>
          </a:xfrm>
          <a:prstGeom prst="roundRect">
            <a:avLst>
              <a:gd name="adj" fmla="val 3499"/>
            </a:avLst>
          </a:prstGeom>
        </p:spPr>
      </p:pic>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lnSpc>
                <a:spcPct val="100000"/>
              </a:lnSpc>
            </a:pPr>
            <a:r>
              <a:rPr lang="es-US" sz="2800" b="1" noProof="0" dirty="0"/>
              <a:t>Considerar la duración máxima de vida</a:t>
            </a:r>
          </a:p>
        </p:txBody>
      </p:sp>
      <p:sp>
        <p:nvSpPr>
          <p:cNvPr id="18" name="TextBox 17">
            <a:extLst>
              <a:ext uri="{FF2B5EF4-FFF2-40B4-BE49-F238E27FC236}">
                <a16:creationId xmlns:a16="http://schemas.microsoft.com/office/drawing/2014/main" id="{0F112AFC-82BF-A813-A617-0D63A43576F9}"/>
              </a:ext>
            </a:extLst>
          </p:cNvPr>
          <p:cNvSpPr txBox="1"/>
          <p:nvPr/>
        </p:nvSpPr>
        <p:spPr>
          <a:xfrm>
            <a:off x="360464" y="1129707"/>
            <a:ext cx="6162491" cy="369332"/>
          </a:xfrm>
          <a:prstGeom prst="rect">
            <a:avLst/>
          </a:prstGeom>
          <a:noFill/>
        </p:spPr>
        <p:txBody>
          <a:bodyPr wrap="square" rtlCol="0">
            <a:spAutoFit/>
          </a:bodyPr>
          <a:lstStyle/>
          <a:p>
            <a:pPr rtl="0"/>
            <a:r>
              <a:rPr lang="es-US" b="1" noProof="0" dirty="0">
                <a:solidFill>
                  <a:srgbClr val="004EA8"/>
                </a:solidFill>
                <a:latin typeface="Arial" panose="020B0604020202020204" pitchFamily="34" charset="0"/>
                <a:ea typeface="Helvetica Neue" panose="02000503000000020004" pitchFamily="2" charset="0"/>
                <a:cs typeface="Arial" panose="020B0604020202020204" pitchFamily="34" charset="0"/>
              </a:rPr>
              <a:t>ESPERANZA DE VIDA PROMEDIO</a:t>
            </a:r>
          </a:p>
        </p:txBody>
      </p:sp>
      <p:pic>
        <p:nvPicPr>
          <p:cNvPr id="50" name="Picture 49" descr="Un gráfico de barras ilustra la esperanza de vida promedio de personas de 65 años, comparando mujeres y hombres. A la izquierda, una barra violeta representa a mujeres con una esperanza de vida de 86,9 años. A la derecha, una barra azul representa a hombres con una esperanza de vida de 84 años.">
            <a:extLst>
              <a:ext uri="{FF2B5EF4-FFF2-40B4-BE49-F238E27FC236}">
                <a16:creationId xmlns:a16="http://schemas.microsoft.com/office/drawing/2014/main" id="{8FB6D975-5185-DE62-C674-4B96F333D56F}"/>
              </a:ext>
            </a:extLst>
          </p:cNvPr>
          <p:cNvPicPr>
            <a:picLocks noChangeAspect="1"/>
          </p:cNvPicPr>
          <p:nvPr/>
        </p:nvPicPr>
        <p:blipFill>
          <a:blip r:embed="rId4"/>
          <a:stretch>
            <a:fillRect/>
          </a:stretch>
        </p:blipFill>
        <p:spPr>
          <a:xfrm>
            <a:off x="210522" y="1799935"/>
            <a:ext cx="6962235" cy="4596782"/>
          </a:xfrm>
          <a:prstGeom prst="rect">
            <a:avLst/>
          </a:prstGeom>
        </p:spPr>
      </p:pic>
      <p:sp>
        <p:nvSpPr>
          <p:cNvPr id="5" name="TextBox 19">
            <a:extLst>
              <a:ext uri="{FF2B5EF4-FFF2-40B4-BE49-F238E27FC236}">
                <a16:creationId xmlns:a16="http://schemas.microsoft.com/office/drawing/2014/main" id="{BF747A22-FBB5-78CB-10EB-655BE4DDE312}"/>
              </a:ext>
            </a:extLst>
          </p:cNvPr>
          <p:cNvSpPr txBox="1"/>
          <p:nvPr/>
        </p:nvSpPr>
        <p:spPr>
          <a:xfrm>
            <a:off x="414311" y="1898971"/>
            <a:ext cx="1919991" cy="1107996"/>
          </a:xfrm>
          <a:prstGeom prst="rect">
            <a:avLst/>
          </a:prstGeom>
          <a:solidFill>
            <a:schemeClr val="bg1"/>
          </a:solidFill>
        </p:spPr>
        <p:txBody>
          <a:bodyPr wrap="square" rtlCol="0">
            <a:spAutoFit/>
          </a:bodyPr>
          <a:lstStyle/>
          <a:p>
            <a:pPr rtl="0"/>
            <a:r>
              <a:rPr lang="es-US" sz="3000" b="1" noProof="0" dirty="0">
                <a:solidFill>
                  <a:schemeClr val="accent3"/>
                </a:solidFill>
                <a:latin typeface="Arial" panose="020B0604020202020204" pitchFamily="34" charset="0"/>
                <a:ea typeface="HelveticaNeueLT Std Lt" charset="0"/>
                <a:cs typeface="Arial" panose="020B0604020202020204" pitchFamily="34" charset="0"/>
              </a:rPr>
              <a:t>MUJER</a:t>
            </a:r>
            <a:r>
              <a:rPr lang="es-US" sz="1600" noProof="0" dirty="0">
                <a:solidFill>
                  <a:schemeClr val="accent3"/>
                </a:solidFill>
                <a:latin typeface="Arial" panose="020B0604020202020204" pitchFamily="34" charset="0"/>
                <a:ea typeface="HelveticaNeueLT Std Lt" charset="0"/>
                <a:cs typeface="Arial" panose="020B0604020202020204" pitchFamily="34" charset="0"/>
              </a:rPr>
              <a:t> </a:t>
            </a:r>
          </a:p>
          <a:p>
            <a:pPr rtl="0"/>
            <a:r>
              <a:rPr lang="es-US" noProof="0" dirty="0">
                <a:solidFill>
                  <a:schemeClr val="accent3"/>
                </a:solidFill>
                <a:latin typeface="Arial" panose="020B0604020202020204" pitchFamily="34" charset="0"/>
                <a:ea typeface="HelveticaNeueLT Std Lt" charset="0"/>
                <a:cs typeface="Arial" panose="020B0604020202020204" pitchFamily="34" charset="0"/>
              </a:rPr>
              <a:t>DE 65 AÑOS </a:t>
            </a:r>
            <a:br>
              <a:rPr lang="es-US" noProof="0" dirty="0">
                <a:solidFill>
                  <a:schemeClr val="accent3"/>
                </a:solidFill>
                <a:latin typeface="Arial" panose="020B0604020202020204" pitchFamily="34" charset="0"/>
                <a:ea typeface="HelveticaNeueLT Std Lt" charset="0"/>
                <a:cs typeface="Arial" panose="020B0604020202020204" pitchFamily="34" charset="0"/>
              </a:rPr>
            </a:br>
            <a:r>
              <a:rPr lang="es-US" noProof="0" dirty="0">
                <a:solidFill>
                  <a:schemeClr val="accent3"/>
                </a:solidFill>
                <a:latin typeface="Arial" panose="020B0604020202020204" pitchFamily="34" charset="0"/>
                <a:ea typeface="HelveticaNeueLT Std Lt" charset="0"/>
                <a:cs typeface="Arial" panose="020B0604020202020204" pitchFamily="34" charset="0"/>
              </a:rPr>
              <a:t>DE EDAD</a:t>
            </a:r>
          </a:p>
        </p:txBody>
      </p:sp>
      <p:sp>
        <p:nvSpPr>
          <p:cNvPr id="8" name="TextBox 19">
            <a:extLst>
              <a:ext uri="{FF2B5EF4-FFF2-40B4-BE49-F238E27FC236}">
                <a16:creationId xmlns:a16="http://schemas.microsoft.com/office/drawing/2014/main" id="{078CEA76-02CB-0E53-C4A4-2B6A2F734696}"/>
              </a:ext>
            </a:extLst>
          </p:cNvPr>
          <p:cNvSpPr txBox="1"/>
          <p:nvPr/>
        </p:nvSpPr>
        <p:spPr>
          <a:xfrm>
            <a:off x="2363363" y="2023899"/>
            <a:ext cx="1112502" cy="953659"/>
          </a:xfrm>
          <a:prstGeom prst="rect">
            <a:avLst/>
          </a:prstGeom>
          <a:solidFill>
            <a:schemeClr val="accent3"/>
          </a:solidFill>
        </p:spPr>
        <p:txBody>
          <a:bodyPr wrap="square" rtlCol="0">
            <a:spAutoFit/>
          </a:bodyPr>
          <a:lstStyle/>
          <a:p>
            <a:pPr algn="ctr" rtl="0"/>
            <a:r>
              <a:rPr lang="es-US" sz="3200" b="1" noProof="0" dirty="0">
                <a:solidFill>
                  <a:schemeClr val="bg1"/>
                </a:solidFill>
                <a:latin typeface="Arial" panose="020B0604020202020204" pitchFamily="34" charset="0"/>
                <a:ea typeface="HelveticaNeueLT Std Lt" charset="0"/>
                <a:cs typeface="Arial" panose="020B0604020202020204" pitchFamily="34" charset="0"/>
              </a:rPr>
              <a:t>86.9</a:t>
            </a:r>
          </a:p>
          <a:p>
            <a:pPr algn="ctr" rtl="0">
              <a:lnSpc>
                <a:spcPct val="120000"/>
              </a:lnSpc>
            </a:pPr>
            <a:r>
              <a:rPr lang="es-US" sz="2200" b="1" noProof="0" dirty="0">
                <a:solidFill>
                  <a:schemeClr val="bg1"/>
                </a:solidFill>
                <a:latin typeface="Arial" panose="020B0604020202020204" pitchFamily="34" charset="0"/>
                <a:ea typeface="HelveticaNeueLT Std Lt" charset="0"/>
                <a:cs typeface="Arial" panose="020B0604020202020204" pitchFamily="34" charset="0"/>
              </a:rPr>
              <a:t>AÑOS</a:t>
            </a:r>
          </a:p>
        </p:txBody>
      </p:sp>
      <p:sp>
        <p:nvSpPr>
          <p:cNvPr id="10" name="TextBox 19">
            <a:extLst>
              <a:ext uri="{FF2B5EF4-FFF2-40B4-BE49-F238E27FC236}">
                <a16:creationId xmlns:a16="http://schemas.microsoft.com/office/drawing/2014/main" id="{6F208E6E-B40D-0D7C-DD83-5E24349D0C7D}"/>
              </a:ext>
              <a:ext uri="{C183D7F6-B498-43B3-948B-1728B52AA6E4}">
                <adec:decorative xmlns:adec="http://schemas.microsoft.com/office/drawing/2017/decorative" val="0"/>
              </a:ext>
            </a:extLst>
          </p:cNvPr>
          <p:cNvSpPr txBox="1"/>
          <p:nvPr/>
        </p:nvSpPr>
        <p:spPr>
          <a:xfrm>
            <a:off x="3857296" y="2246036"/>
            <a:ext cx="1919991" cy="1107996"/>
          </a:xfrm>
          <a:prstGeom prst="rect">
            <a:avLst/>
          </a:prstGeom>
          <a:solidFill>
            <a:schemeClr val="bg1"/>
          </a:solidFill>
        </p:spPr>
        <p:txBody>
          <a:bodyPr wrap="square" rtlCol="0">
            <a:spAutoFit/>
          </a:bodyPr>
          <a:lstStyle/>
          <a:p>
            <a:pPr rtl="0"/>
            <a:r>
              <a:rPr lang="es-US" sz="3000" b="1" noProof="0" dirty="0">
                <a:solidFill>
                  <a:schemeClr val="tx2"/>
                </a:solidFill>
                <a:latin typeface="Arial" panose="020B0604020202020204" pitchFamily="34" charset="0"/>
                <a:ea typeface="HelveticaNeueLT Std Lt" charset="0"/>
                <a:cs typeface="Arial" panose="020B0604020202020204" pitchFamily="34" charset="0"/>
              </a:rPr>
              <a:t>HOMBRE</a:t>
            </a:r>
            <a:r>
              <a:rPr lang="es-US" sz="1600" noProof="0" dirty="0">
                <a:solidFill>
                  <a:schemeClr val="tx2"/>
                </a:solidFill>
                <a:latin typeface="Arial" panose="020B0604020202020204" pitchFamily="34" charset="0"/>
                <a:ea typeface="HelveticaNeueLT Std Lt" charset="0"/>
                <a:cs typeface="Arial" panose="020B0604020202020204" pitchFamily="34" charset="0"/>
              </a:rPr>
              <a:t> </a:t>
            </a:r>
          </a:p>
          <a:p>
            <a:pPr rtl="0"/>
            <a:r>
              <a:rPr lang="es-US" noProof="0" dirty="0">
                <a:solidFill>
                  <a:schemeClr val="tx2"/>
                </a:solidFill>
                <a:latin typeface="Arial" panose="020B0604020202020204" pitchFamily="34" charset="0"/>
                <a:ea typeface="HelveticaNeueLT Std Lt" charset="0"/>
                <a:cs typeface="Arial" panose="020B0604020202020204" pitchFamily="34" charset="0"/>
              </a:rPr>
              <a:t>DE 65 AÑOS </a:t>
            </a:r>
            <a:br>
              <a:rPr lang="es-US" noProof="0" dirty="0">
                <a:solidFill>
                  <a:schemeClr val="tx2"/>
                </a:solidFill>
                <a:latin typeface="Arial" panose="020B0604020202020204" pitchFamily="34" charset="0"/>
                <a:ea typeface="HelveticaNeueLT Std Lt" charset="0"/>
                <a:cs typeface="Arial" panose="020B0604020202020204" pitchFamily="34" charset="0"/>
              </a:rPr>
            </a:br>
            <a:r>
              <a:rPr lang="es-US" noProof="0" dirty="0">
                <a:solidFill>
                  <a:schemeClr val="tx2"/>
                </a:solidFill>
                <a:latin typeface="Arial" panose="020B0604020202020204" pitchFamily="34" charset="0"/>
                <a:ea typeface="HelveticaNeueLT Std Lt" charset="0"/>
                <a:cs typeface="Arial" panose="020B0604020202020204" pitchFamily="34" charset="0"/>
              </a:rPr>
              <a:t>DE EDAD</a:t>
            </a:r>
          </a:p>
        </p:txBody>
      </p:sp>
      <p:sp>
        <p:nvSpPr>
          <p:cNvPr id="9" name="TextBox 19">
            <a:extLst>
              <a:ext uri="{FF2B5EF4-FFF2-40B4-BE49-F238E27FC236}">
                <a16:creationId xmlns:a16="http://schemas.microsoft.com/office/drawing/2014/main" id="{E999859E-312E-5BDD-8B0F-8DC6EA255BDE}"/>
              </a:ext>
            </a:extLst>
          </p:cNvPr>
          <p:cNvSpPr txBox="1"/>
          <p:nvPr/>
        </p:nvSpPr>
        <p:spPr>
          <a:xfrm>
            <a:off x="5877988" y="2360680"/>
            <a:ext cx="1097578" cy="953659"/>
          </a:xfrm>
          <a:prstGeom prst="rect">
            <a:avLst/>
          </a:prstGeom>
          <a:solidFill>
            <a:schemeClr val="tx2"/>
          </a:solidFill>
        </p:spPr>
        <p:txBody>
          <a:bodyPr wrap="square" rtlCol="0">
            <a:spAutoFit/>
          </a:bodyPr>
          <a:lstStyle/>
          <a:p>
            <a:pPr algn="ctr" rtl="0"/>
            <a:r>
              <a:rPr lang="es-US" sz="3200" b="1" noProof="0" dirty="0">
                <a:solidFill>
                  <a:schemeClr val="bg1"/>
                </a:solidFill>
                <a:latin typeface="Arial" panose="020B0604020202020204" pitchFamily="34" charset="0"/>
                <a:ea typeface="HelveticaNeueLT Std Lt" charset="0"/>
                <a:cs typeface="Arial" panose="020B0604020202020204" pitchFamily="34" charset="0"/>
              </a:rPr>
              <a:t>84</a:t>
            </a:r>
          </a:p>
          <a:p>
            <a:pPr algn="ctr" rtl="0">
              <a:lnSpc>
                <a:spcPct val="120000"/>
              </a:lnSpc>
            </a:pPr>
            <a:r>
              <a:rPr lang="es-US" sz="2200" b="1" noProof="0" dirty="0">
                <a:solidFill>
                  <a:schemeClr val="bg1"/>
                </a:solidFill>
                <a:latin typeface="Arial" panose="020B0604020202020204" pitchFamily="34" charset="0"/>
                <a:ea typeface="HelveticaNeueLT Std Lt" charset="0"/>
                <a:cs typeface="Arial" panose="020B0604020202020204" pitchFamily="34" charset="0"/>
              </a:rPr>
              <a:t>AÑOS</a:t>
            </a:r>
          </a:p>
        </p:txBody>
      </p:sp>
      <p:cxnSp>
        <p:nvCxnSpPr>
          <p:cNvPr id="13" name="Straight Connector 12">
            <a:extLst>
              <a:ext uri="{FF2B5EF4-FFF2-40B4-BE49-F238E27FC236}">
                <a16:creationId xmlns:a16="http://schemas.microsoft.com/office/drawing/2014/main" id="{C5BBDAF6-7F5C-2B81-B291-E408231ED471}"/>
              </a:ext>
              <a:ext uri="{C183D7F6-B498-43B3-948B-1728B52AA6E4}">
                <adec:decorative xmlns:adec="http://schemas.microsoft.com/office/drawing/2017/decorative" val="1"/>
              </a:ext>
            </a:extLst>
          </p:cNvPr>
          <p:cNvCxnSpPr>
            <a:cxnSpLocks/>
          </p:cNvCxnSpPr>
          <p:nvPr/>
        </p:nvCxnSpPr>
        <p:spPr>
          <a:xfrm>
            <a:off x="1320767" y="6396717"/>
            <a:ext cx="5968021"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D16A4C2F-AF7E-284C-B4A8-FC3B91AC5871}"/>
              </a:ext>
            </a:extLst>
          </p:cNvPr>
          <p:cNvSpPr txBox="1"/>
          <p:nvPr/>
        </p:nvSpPr>
        <p:spPr>
          <a:xfrm>
            <a:off x="1213970" y="6505684"/>
            <a:ext cx="6237501" cy="276999"/>
          </a:xfrm>
          <a:prstGeom prst="rect">
            <a:avLst/>
          </a:prstGeom>
          <a:noFill/>
        </p:spPr>
        <p:txBody>
          <a:bodyPr wrap="square" rtlCol="0">
            <a:spAutoFit/>
          </a:bodyPr>
          <a:lstStyle/>
          <a:p>
            <a:pPr rtl="0"/>
            <a:r>
              <a:rPr lang="es-US" sz="1200" noProof="0" dirty="0">
                <a:solidFill>
                  <a:srgbClr val="505050"/>
                </a:solidFill>
                <a:effectLst/>
                <a:latin typeface="Helvetica Neue LT Std" panose="020B0604020202020204" pitchFamily="34" charset="0"/>
              </a:rPr>
              <a:t>Fuente: </a:t>
            </a:r>
            <a:r>
              <a:rPr lang="es-US" sz="1200" noProof="0" dirty="0">
                <a:solidFill>
                  <a:srgbClr val="505050"/>
                </a:solidFill>
                <a:effectLst/>
                <a:latin typeface="Helvetica Neue LT Std" panose="020B0604020202020204" pitchFamily="34" charset="0"/>
                <a:hlinkClick r:id="rId5" tooltip="https://www.ssa.gov/cgi-bin/longevity.cgi"/>
              </a:rPr>
              <a:t>https://www.ssa.gov/cgi-bin/longevity.cgi</a:t>
            </a:r>
            <a:endParaRPr lang="es-US" sz="1200" noProof="0" dirty="0">
              <a:solidFill>
                <a:srgbClr val="505050"/>
              </a:solidFill>
              <a:effectLst/>
              <a:latin typeface="Helvetica Neue LT Std" panose="020B0604020202020204" pitchFamily="34" charset="0"/>
            </a:endParaRPr>
          </a:p>
        </p:txBody>
      </p:sp>
      <p:pic>
        <p:nvPicPr>
          <p:cNvPr id="3" name="The Standard logo" descr="The Standard Registered Logo">
            <a:extLst>
              <a:ext uri="{FF2B5EF4-FFF2-40B4-BE49-F238E27FC236}">
                <a16:creationId xmlns:a16="http://schemas.microsoft.com/office/drawing/2014/main" id="{EE60030A-1CA4-BF03-8E52-702FAE49659A}"/>
              </a:ext>
              <a:ext uri="{C183D7F6-B498-43B3-948B-1728B52AA6E4}">
                <adec:decorative xmlns:adec="http://schemas.microsoft.com/office/drawing/2017/decorative" val="0"/>
              </a:ext>
            </a:extLst>
          </p:cNvPr>
          <p:cNvPicPr>
            <a:picLocks noChangeAspect="1"/>
          </p:cNvPicPr>
          <p:nvPr/>
        </p:nvPicPr>
        <p:blipFill rotWithShape="1">
          <a:blip r:embed="rId6"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4" name="Slide Number Placeholder 3">
            <a:extLst>
              <a:ext uri="{FF2B5EF4-FFF2-40B4-BE49-F238E27FC236}">
                <a16:creationId xmlns:a16="http://schemas.microsoft.com/office/drawing/2014/main" id="{34AEDB08-0A3F-6244-ACB5-7729B2387907}"/>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6</a:t>
            </a:fld>
            <a:endParaRPr lang="en-US" dirty="0"/>
          </a:p>
        </p:txBody>
      </p:sp>
    </p:spTree>
    <p:extLst>
      <p:ext uri="{BB962C8B-B14F-4D97-AF65-F5344CB8AC3E}">
        <p14:creationId xmlns:p14="http://schemas.microsoft.com/office/powerpoint/2010/main" val="37027961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lnSpc>
                <a:spcPct val="100000"/>
              </a:lnSpc>
            </a:pPr>
            <a:r>
              <a:rPr lang="es-US" sz="2800" b="1" noProof="0" dirty="0"/>
              <a:t>No se olvide de la inflación</a:t>
            </a:r>
          </a:p>
        </p:txBody>
      </p:sp>
      <p:sp>
        <p:nvSpPr>
          <p:cNvPr id="2" name="TextBox 1">
            <a:extLst>
              <a:ext uri="{FF2B5EF4-FFF2-40B4-BE49-F238E27FC236}">
                <a16:creationId xmlns:a16="http://schemas.microsoft.com/office/drawing/2014/main" id="{4C3BC374-30CF-4B78-180A-1BFCB0523545}"/>
              </a:ext>
            </a:extLst>
          </p:cNvPr>
          <p:cNvSpPr txBox="1"/>
          <p:nvPr/>
        </p:nvSpPr>
        <p:spPr>
          <a:xfrm>
            <a:off x="350063" y="1297429"/>
            <a:ext cx="5291980" cy="1384995"/>
          </a:xfrm>
          <a:prstGeom prst="rect">
            <a:avLst/>
          </a:prstGeom>
          <a:noFill/>
        </p:spPr>
        <p:txBody>
          <a:bodyPr wrap="square" rtlCol="0">
            <a:spAutoFit/>
          </a:bodyPr>
          <a:lstStyle/>
          <a:p>
            <a:pPr rtl="0"/>
            <a:r>
              <a:rPr lang="es-US" sz="2800" b="1" noProof="0" dirty="0">
                <a:solidFill>
                  <a:schemeClr val="tx2"/>
                </a:solidFill>
                <a:latin typeface="Arial" panose="020B0604020202020204" pitchFamily="34" charset="0"/>
                <a:ea typeface="HelveticaNeueLT Std" charset="0"/>
                <a:cs typeface="Arial" panose="020B0604020202020204" pitchFamily="34" charset="0"/>
              </a:rPr>
              <a:t>Entre 1999 y 2024, la inflación se situó en un promedio de un poco más del 2.56%*</a:t>
            </a:r>
          </a:p>
        </p:txBody>
      </p:sp>
      <p:sp>
        <p:nvSpPr>
          <p:cNvPr id="3" name="TextBox 2">
            <a:extLst>
              <a:ext uri="{FF2B5EF4-FFF2-40B4-BE49-F238E27FC236}">
                <a16:creationId xmlns:a16="http://schemas.microsoft.com/office/drawing/2014/main" id="{DA7469D6-1BBD-9C78-69CA-F48AFEEDFAA5}"/>
              </a:ext>
            </a:extLst>
          </p:cNvPr>
          <p:cNvSpPr txBox="1"/>
          <p:nvPr/>
        </p:nvSpPr>
        <p:spPr>
          <a:xfrm>
            <a:off x="333766" y="2800594"/>
            <a:ext cx="4644235" cy="1384995"/>
          </a:xfrm>
          <a:prstGeom prst="rect">
            <a:avLst/>
          </a:prstGeom>
          <a:noFill/>
        </p:spPr>
        <p:txBody>
          <a:bodyPr wrap="square" rtlCol="0">
            <a:spAutoFit/>
          </a:bodyPr>
          <a:lstStyle/>
          <a:p>
            <a:pPr rtl="0"/>
            <a:r>
              <a:rPr lang="es-US" sz="2800" noProof="0" dirty="0">
                <a:latin typeface="Arial" panose="020B0604020202020204" pitchFamily="34" charset="0"/>
                <a:ea typeface="HelveticaNeueLT Std Lt" charset="0"/>
                <a:cs typeface="Arial" panose="020B0604020202020204" pitchFamily="34" charset="0"/>
              </a:rPr>
              <a:t>Con esa tarifa, a lo largo de 25 años, los precios casi se duplicarían.</a:t>
            </a:r>
          </a:p>
        </p:txBody>
      </p:sp>
      <p:pic>
        <p:nvPicPr>
          <p:cNvPr id="34" name="Picture 33" descr="Una representación gráfica que ilustra el impacto de una tasa de inflación anual promedio del 2,5% en el costo de vida entre 2003 y 2023. A la izquierda, el texto indica que esta tasa de inflación haría que los precios casi se duplicaran en 25 años. A la derecha, dos barras verticales comparan el costo de vida actual con el costo futuro proyectado. El costo actual está marcado con un solo signo de dólar &quot;$&quot; en una barra azul denominada &quot;Costo de vida ahora&quot;. A su derecha, una barra violeta más alta marcada '$$' ilustra el aumento '2 veces en 25 años', lo que representa el doble del costo de vida debido a la inflación.">
            <a:extLst>
              <a:ext uri="{FF2B5EF4-FFF2-40B4-BE49-F238E27FC236}">
                <a16:creationId xmlns:a16="http://schemas.microsoft.com/office/drawing/2014/main" id="{8F1BBCF9-A713-ECB5-1B50-6B20A3EFF23D}"/>
              </a:ext>
            </a:extLst>
          </p:cNvPr>
          <p:cNvPicPr>
            <a:picLocks noChangeAspect="1"/>
          </p:cNvPicPr>
          <p:nvPr/>
        </p:nvPicPr>
        <p:blipFill>
          <a:blip r:embed="rId3"/>
          <a:stretch>
            <a:fillRect/>
          </a:stretch>
        </p:blipFill>
        <p:spPr>
          <a:xfrm>
            <a:off x="3835952" y="2313885"/>
            <a:ext cx="5907536" cy="3877392"/>
          </a:xfrm>
          <a:prstGeom prst="rect">
            <a:avLst/>
          </a:prstGeom>
        </p:spPr>
      </p:pic>
      <p:sp>
        <p:nvSpPr>
          <p:cNvPr id="9" name="TextBox 19">
            <a:extLst>
              <a:ext uri="{FF2B5EF4-FFF2-40B4-BE49-F238E27FC236}">
                <a16:creationId xmlns:a16="http://schemas.microsoft.com/office/drawing/2014/main" id="{2EB85E06-0AFA-FFFD-9DCB-19A362BC4385}"/>
              </a:ext>
              <a:ext uri="{C183D7F6-B498-43B3-948B-1728B52AA6E4}">
                <adec:decorative xmlns:adec="http://schemas.microsoft.com/office/drawing/2017/decorative" val="0"/>
              </a:ext>
            </a:extLst>
          </p:cNvPr>
          <p:cNvSpPr txBox="1"/>
          <p:nvPr/>
        </p:nvSpPr>
        <p:spPr>
          <a:xfrm>
            <a:off x="6153881" y="2537512"/>
            <a:ext cx="2250116" cy="1434239"/>
          </a:xfrm>
          <a:prstGeom prst="rect">
            <a:avLst/>
          </a:prstGeom>
          <a:solidFill>
            <a:schemeClr val="bg1"/>
          </a:solidFill>
        </p:spPr>
        <p:txBody>
          <a:bodyPr wrap="square" rtlCol="0">
            <a:spAutoFit/>
          </a:bodyPr>
          <a:lstStyle/>
          <a:p>
            <a:pPr rtl="0"/>
            <a:r>
              <a:rPr lang="es-US" sz="2000" noProof="0" dirty="0">
                <a:solidFill>
                  <a:schemeClr val="accent3"/>
                </a:solidFill>
                <a:latin typeface="Arial" panose="020B0604020202020204" pitchFamily="34" charset="0"/>
                <a:ea typeface="HelveticaNeueLT Std Lt" charset="0"/>
                <a:cs typeface="Arial" panose="020B0604020202020204" pitchFamily="34" charset="0"/>
              </a:rPr>
              <a:t>COSTO DE VIDA</a:t>
            </a:r>
          </a:p>
          <a:p>
            <a:pPr rtl="0">
              <a:lnSpc>
                <a:spcPct val="155000"/>
              </a:lnSpc>
            </a:pPr>
            <a:r>
              <a:rPr lang="es-US" sz="2700" b="1" noProof="0" dirty="0">
                <a:solidFill>
                  <a:schemeClr val="accent3"/>
                </a:solidFill>
                <a:latin typeface="Arial" panose="020B0604020202020204" pitchFamily="34" charset="0"/>
                <a:ea typeface="HelveticaNeueLT Std Lt" charset="0"/>
                <a:cs typeface="Arial" panose="020B0604020202020204" pitchFamily="34" charset="0"/>
              </a:rPr>
              <a:t>DUPLICADO</a:t>
            </a:r>
          </a:p>
          <a:p>
            <a:pPr rtl="0"/>
            <a:r>
              <a:rPr lang="es-US" sz="2400" b="1" noProof="0" dirty="0">
                <a:solidFill>
                  <a:schemeClr val="accent3"/>
                </a:solidFill>
                <a:latin typeface="Arial" panose="020B0604020202020204" pitchFamily="34" charset="0"/>
                <a:ea typeface="HelveticaNeueLT Std Lt" charset="0"/>
                <a:cs typeface="Arial" panose="020B0604020202020204" pitchFamily="34" charset="0"/>
              </a:rPr>
              <a:t>EN 25 AÑOS</a:t>
            </a:r>
          </a:p>
        </p:txBody>
      </p:sp>
      <p:sp>
        <p:nvSpPr>
          <p:cNvPr id="6" name="TextBox 19">
            <a:extLst>
              <a:ext uri="{FF2B5EF4-FFF2-40B4-BE49-F238E27FC236}">
                <a16:creationId xmlns:a16="http://schemas.microsoft.com/office/drawing/2014/main" id="{BCF7D1AD-97DB-81DD-D1C1-254F08413F77}"/>
              </a:ext>
            </a:extLst>
          </p:cNvPr>
          <p:cNvSpPr txBox="1"/>
          <p:nvPr/>
        </p:nvSpPr>
        <p:spPr>
          <a:xfrm>
            <a:off x="8472692" y="2563612"/>
            <a:ext cx="1060414" cy="584775"/>
          </a:xfrm>
          <a:prstGeom prst="rect">
            <a:avLst/>
          </a:prstGeom>
          <a:solidFill>
            <a:schemeClr val="accent3"/>
          </a:solidFill>
        </p:spPr>
        <p:txBody>
          <a:bodyPr wrap="square" rtlCol="0">
            <a:spAutoFit/>
          </a:bodyPr>
          <a:lstStyle/>
          <a:p>
            <a:pPr algn="ctr" rtl="0"/>
            <a:r>
              <a:rPr lang="es-US" sz="3200" b="1" noProof="0" dirty="0">
                <a:solidFill>
                  <a:schemeClr val="bg1"/>
                </a:solidFill>
                <a:latin typeface="Arial" panose="020B0604020202020204" pitchFamily="34" charset="0"/>
                <a:ea typeface="HelveticaNeueLT Std Lt" charset="0"/>
                <a:cs typeface="Arial" panose="020B0604020202020204" pitchFamily="34" charset="0"/>
              </a:rPr>
              <a:t>$$</a:t>
            </a:r>
            <a:endParaRPr lang="es-US" sz="2200" b="1" noProof="0" dirty="0">
              <a:solidFill>
                <a:schemeClr val="bg1"/>
              </a:solidFill>
              <a:latin typeface="Arial" panose="020B0604020202020204" pitchFamily="34" charset="0"/>
              <a:ea typeface="HelveticaNeueLT Std Lt" charset="0"/>
              <a:cs typeface="Arial" panose="020B0604020202020204" pitchFamily="34" charset="0"/>
            </a:endParaRPr>
          </a:p>
        </p:txBody>
      </p:sp>
      <p:sp>
        <p:nvSpPr>
          <p:cNvPr id="8" name="TextBox 19">
            <a:extLst>
              <a:ext uri="{FF2B5EF4-FFF2-40B4-BE49-F238E27FC236}">
                <a16:creationId xmlns:a16="http://schemas.microsoft.com/office/drawing/2014/main" id="{08B577FB-35FC-D87E-D852-C443DF728C64}"/>
              </a:ext>
            </a:extLst>
          </p:cNvPr>
          <p:cNvSpPr txBox="1"/>
          <p:nvPr/>
        </p:nvSpPr>
        <p:spPr>
          <a:xfrm>
            <a:off x="3995520" y="4454871"/>
            <a:ext cx="2172933" cy="936731"/>
          </a:xfrm>
          <a:prstGeom prst="rect">
            <a:avLst/>
          </a:prstGeom>
          <a:solidFill>
            <a:schemeClr val="bg1"/>
          </a:solidFill>
        </p:spPr>
        <p:txBody>
          <a:bodyPr wrap="square" rtlCol="0">
            <a:spAutoFit/>
          </a:bodyPr>
          <a:lstStyle/>
          <a:p>
            <a:pPr rtl="0"/>
            <a:r>
              <a:rPr lang="es-US" sz="2000" noProof="0" dirty="0">
                <a:solidFill>
                  <a:schemeClr val="tx2"/>
                </a:solidFill>
                <a:latin typeface="Arial" panose="020B0604020202020204" pitchFamily="34" charset="0"/>
                <a:ea typeface="HelveticaNeueLT Std Lt" charset="0"/>
                <a:cs typeface="Arial" panose="020B0604020202020204" pitchFamily="34" charset="0"/>
              </a:rPr>
              <a:t>COSTO DE VIDA</a:t>
            </a:r>
          </a:p>
          <a:p>
            <a:pPr rtl="0">
              <a:lnSpc>
                <a:spcPct val="120000"/>
              </a:lnSpc>
            </a:pPr>
            <a:r>
              <a:rPr lang="es-US" sz="3200" b="1" noProof="0" dirty="0">
                <a:solidFill>
                  <a:schemeClr val="tx2"/>
                </a:solidFill>
                <a:latin typeface="Arial" panose="020B0604020202020204" pitchFamily="34" charset="0"/>
                <a:ea typeface="HelveticaNeueLT Std Lt" charset="0"/>
                <a:cs typeface="Arial" panose="020B0604020202020204" pitchFamily="34" charset="0"/>
              </a:rPr>
              <a:t>AHORA</a:t>
            </a:r>
            <a:endParaRPr lang="es-US" sz="3200" noProof="0" dirty="0">
              <a:solidFill>
                <a:schemeClr val="tx2"/>
              </a:solidFill>
              <a:latin typeface="Arial" panose="020B0604020202020204" pitchFamily="34" charset="0"/>
              <a:ea typeface="HelveticaNeueLT Std Lt" charset="0"/>
              <a:cs typeface="Arial" panose="020B0604020202020204" pitchFamily="34" charset="0"/>
            </a:endParaRPr>
          </a:p>
        </p:txBody>
      </p:sp>
      <p:sp>
        <p:nvSpPr>
          <p:cNvPr id="7" name="TextBox 19">
            <a:extLst>
              <a:ext uri="{FF2B5EF4-FFF2-40B4-BE49-F238E27FC236}">
                <a16:creationId xmlns:a16="http://schemas.microsoft.com/office/drawing/2014/main" id="{9957E8EE-383B-66B6-25DB-3A8C7D640C93}"/>
              </a:ext>
            </a:extLst>
          </p:cNvPr>
          <p:cNvSpPr txBox="1"/>
          <p:nvPr/>
        </p:nvSpPr>
        <p:spPr>
          <a:xfrm>
            <a:off x="6304484" y="4462366"/>
            <a:ext cx="1060414" cy="584775"/>
          </a:xfrm>
          <a:prstGeom prst="rect">
            <a:avLst/>
          </a:prstGeom>
          <a:solidFill>
            <a:schemeClr val="tx2"/>
          </a:solidFill>
        </p:spPr>
        <p:txBody>
          <a:bodyPr wrap="square" rtlCol="0">
            <a:spAutoFit/>
          </a:bodyPr>
          <a:lstStyle/>
          <a:p>
            <a:pPr algn="ctr" rtl="0"/>
            <a:r>
              <a:rPr lang="es-US" sz="3200" b="1" noProof="0" dirty="0">
                <a:solidFill>
                  <a:schemeClr val="bg1"/>
                </a:solidFill>
                <a:latin typeface="Arial" panose="020B0604020202020204" pitchFamily="34" charset="0"/>
                <a:ea typeface="HelveticaNeueLT Std Lt" charset="0"/>
                <a:cs typeface="Arial" panose="020B0604020202020204" pitchFamily="34" charset="0"/>
              </a:rPr>
              <a:t>$</a:t>
            </a:r>
            <a:endParaRPr lang="es-US" sz="2200" b="1" noProof="0" dirty="0">
              <a:solidFill>
                <a:schemeClr val="bg1"/>
              </a:solidFill>
              <a:latin typeface="Arial" panose="020B0604020202020204" pitchFamily="34" charset="0"/>
              <a:ea typeface="HelveticaNeueLT Std Lt" charset="0"/>
              <a:cs typeface="Arial" panose="020B0604020202020204" pitchFamily="34" charset="0"/>
            </a:endParaRPr>
          </a:p>
        </p:txBody>
      </p:sp>
      <p:cxnSp>
        <p:nvCxnSpPr>
          <p:cNvPr id="24" name="Straight Connector 23">
            <a:extLst>
              <a:ext uri="{FF2B5EF4-FFF2-40B4-BE49-F238E27FC236}">
                <a16:creationId xmlns:a16="http://schemas.microsoft.com/office/drawing/2014/main" id="{87049BE6-1EA7-493A-AF52-3BD8D29DA71E}"/>
              </a:ext>
              <a:ext uri="{C183D7F6-B498-43B3-948B-1728B52AA6E4}">
                <adec:decorative xmlns:adec="http://schemas.microsoft.com/office/drawing/2017/decorative" val="1"/>
              </a:ext>
            </a:extLst>
          </p:cNvPr>
          <p:cNvCxnSpPr>
            <a:cxnSpLocks/>
          </p:cNvCxnSpPr>
          <p:nvPr/>
        </p:nvCxnSpPr>
        <p:spPr>
          <a:xfrm>
            <a:off x="444600" y="6191277"/>
            <a:ext cx="9839087"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AA538CD0-BC74-23FB-F6EF-9A3017B7B509}"/>
              </a:ext>
            </a:extLst>
          </p:cNvPr>
          <p:cNvSpPr txBox="1"/>
          <p:nvPr/>
        </p:nvSpPr>
        <p:spPr>
          <a:xfrm>
            <a:off x="333766" y="6238596"/>
            <a:ext cx="9199340" cy="276999"/>
          </a:xfrm>
          <a:prstGeom prst="rect">
            <a:avLst/>
          </a:prstGeom>
          <a:noFill/>
        </p:spPr>
        <p:txBody>
          <a:bodyPr wrap="square" rtlCol="0">
            <a:spAutoFit/>
          </a:bodyPr>
          <a:lstStyle/>
          <a:p>
            <a:pPr rtl="0"/>
            <a:r>
              <a:rPr lang="es-US" sz="1200" noProof="0" dirty="0"/>
              <a:t> *Junta de la Oficina de Estadísticas Laborales de los Estados Unidos. Basados en el Índice de precios al consumidor</a:t>
            </a:r>
          </a:p>
        </p:txBody>
      </p:sp>
      <p:pic>
        <p:nvPicPr>
          <p:cNvPr id="4" name="The Standard logo" descr="The Standard Registered Logo">
            <a:extLst>
              <a:ext uri="{FF2B5EF4-FFF2-40B4-BE49-F238E27FC236}">
                <a16:creationId xmlns:a16="http://schemas.microsoft.com/office/drawing/2014/main" id="{4B099BB1-21F4-D087-BCC7-A67168BBB1EC}"/>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460D1FAB-3C13-D320-D93B-B03A63FCFC05}"/>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7</a:t>
            </a:fld>
            <a:endParaRPr lang="en-US" dirty="0"/>
          </a:p>
        </p:txBody>
      </p:sp>
    </p:spTree>
    <p:extLst>
      <p:ext uri="{BB962C8B-B14F-4D97-AF65-F5344CB8AC3E}">
        <p14:creationId xmlns:p14="http://schemas.microsoft.com/office/powerpoint/2010/main" val="32157598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Headline">
            <a:extLst>
              <a:ext uri="{FF2B5EF4-FFF2-40B4-BE49-F238E27FC236}">
                <a16:creationId xmlns:a16="http://schemas.microsoft.com/office/drawing/2014/main" id="{F6AE96C8-0856-34E1-EE17-60D6AE67A6AE}"/>
              </a:ext>
            </a:extLst>
          </p:cNvPr>
          <p:cNvSpPr>
            <a:spLocks noGrp="1"/>
          </p:cNvSpPr>
          <p:nvPr>
            <p:ph type="title"/>
          </p:nvPr>
        </p:nvSpPr>
        <p:spPr>
          <a:xfrm>
            <a:off x="362179" y="609914"/>
            <a:ext cx="10506456" cy="548741"/>
          </a:xfrm>
        </p:spPr>
        <p:txBody>
          <a:bodyPr rtlCol="0" anchor="t" anchorCtr="0">
            <a:noAutofit/>
          </a:bodyPr>
          <a:lstStyle/>
          <a:p>
            <a:pPr rtl="0">
              <a:lnSpc>
                <a:spcPct val="100000"/>
              </a:lnSpc>
            </a:pPr>
            <a:r>
              <a:rPr lang="es-US" sz="2800" b="1" noProof="0" dirty="0"/>
              <a:t>Considerar los gastos médicos</a:t>
            </a:r>
          </a:p>
        </p:txBody>
      </p:sp>
      <p:sp>
        <p:nvSpPr>
          <p:cNvPr id="16" name="TextBox 15">
            <a:extLst>
              <a:ext uri="{FF2B5EF4-FFF2-40B4-BE49-F238E27FC236}">
                <a16:creationId xmlns:a16="http://schemas.microsoft.com/office/drawing/2014/main" id="{DDFEBF7A-6695-E67A-0311-2623D50BF1AF}"/>
              </a:ext>
            </a:extLst>
          </p:cNvPr>
          <p:cNvSpPr txBox="1"/>
          <p:nvPr/>
        </p:nvSpPr>
        <p:spPr>
          <a:xfrm>
            <a:off x="317831" y="1336865"/>
            <a:ext cx="4283272" cy="1292662"/>
          </a:xfrm>
          <a:prstGeom prst="rect">
            <a:avLst/>
          </a:prstGeom>
          <a:noFill/>
        </p:spPr>
        <p:txBody>
          <a:bodyPr wrap="square" rtlCol="0">
            <a:spAutoFit/>
          </a:bodyPr>
          <a:lstStyle/>
          <a:p>
            <a:pPr rtl="0"/>
            <a:r>
              <a:rPr lang="es-US" sz="2600" b="1" noProof="0" dirty="0">
                <a:solidFill>
                  <a:schemeClr val="tx2"/>
                </a:solidFill>
                <a:latin typeface="Arial" panose="020B0604020202020204" pitchFamily="34" charset="0"/>
                <a:ea typeface="HelveticaNeueLT Std" charset="0"/>
                <a:cs typeface="Arial" panose="020B0604020202020204" pitchFamily="34" charset="0"/>
              </a:rPr>
              <a:t>Aumento del 5% de los gastos de atención médica por año</a:t>
            </a:r>
          </a:p>
        </p:txBody>
      </p:sp>
      <p:cxnSp>
        <p:nvCxnSpPr>
          <p:cNvPr id="19" name="Straight Connector 18">
            <a:extLst>
              <a:ext uri="{FF2B5EF4-FFF2-40B4-BE49-F238E27FC236}">
                <a16:creationId xmlns:a16="http://schemas.microsoft.com/office/drawing/2014/main" id="{AC2AB0D9-B769-62C1-BAF3-175C722C203B}"/>
              </a:ext>
              <a:ext uri="{C183D7F6-B498-43B3-948B-1728B52AA6E4}">
                <adec:decorative xmlns:adec="http://schemas.microsoft.com/office/drawing/2017/decorative" val="1"/>
              </a:ext>
            </a:extLst>
          </p:cNvPr>
          <p:cNvCxnSpPr>
            <a:cxnSpLocks/>
          </p:cNvCxnSpPr>
          <p:nvPr/>
        </p:nvCxnSpPr>
        <p:spPr>
          <a:xfrm>
            <a:off x="516835" y="5580502"/>
            <a:ext cx="10243783"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EE6407BE-00D7-D01E-1EC6-169BE9E9AD4C}"/>
              </a:ext>
            </a:extLst>
          </p:cNvPr>
          <p:cNvSpPr txBox="1"/>
          <p:nvPr/>
        </p:nvSpPr>
        <p:spPr>
          <a:xfrm>
            <a:off x="4789816" y="1408139"/>
            <a:ext cx="5658683" cy="523220"/>
          </a:xfrm>
          <a:prstGeom prst="rect">
            <a:avLst/>
          </a:prstGeom>
          <a:noFill/>
        </p:spPr>
        <p:txBody>
          <a:bodyPr wrap="square" rtlCol="0">
            <a:spAutoFit/>
          </a:bodyPr>
          <a:lstStyle/>
          <a:p>
            <a:pPr algn="ctr" rtl="0"/>
            <a:r>
              <a:rPr lang="es-US" sz="2800" noProof="0" dirty="0">
                <a:solidFill>
                  <a:schemeClr val="tx2"/>
                </a:solidFill>
                <a:latin typeface="HelveticaNeueLT Std Lt" charset="0"/>
                <a:ea typeface="HelveticaNeueLT Std Lt" charset="0"/>
                <a:cs typeface="HelveticaNeueLT Std Lt" charset="0"/>
              </a:rPr>
              <a:t>GASTOS DE ATENCIÓN MÉDICA</a:t>
            </a:r>
          </a:p>
        </p:txBody>
      </p:sp>
      <p:sp>
        <p:nvSpPr>
          <p:cNvPr id="21" name="TextBox 20">
            <a:extLst>
              <a:ext uri="{FF2B5EF4-FFF2-40B4-BE49-F238E27FC236}">
                <a16:creationId xmlns:a16="http://schemas.microsoft.com/office/drawing/2014/main" id="{8C04E0A0-9886-C40A-3D6F-427D9D573EF4}"/>
              </a:ext>
            </a:extLst>
          </p:cNvPr>
          <p:cNvSpPr txBox="1"/>
          <p:nvPr/>
        </p:nvSpPr>
        <p:spPr>
          <a:xfrm>
            <a:off x="4714841" y="1930246"/>
            <a:ext cx="5808632" cy="707886"/>
          </a:xfrm>
          <a:prstGeom prst="rect">
            <a:avLst/>
          </a:prstGeom>
          <a:noFill/>
        </p:spPr>
        <p:txBody>
          <a:bodyPr wrap="square" rtlCol="0">
            <a:spAutoFit/>
          </a:bodyPr>
          <a:lstStyle/>
          <a:p>
            <a:pPr algn="ctr" rtl="0"/>
            <a:r>
              <a:rPr lang="es-US" sz="2000" b="1" noProof="0" dirty="0">
                <a:solidFill>
                  <a:schemeClr val="tx2"/>
                </a:solidFill>
                <a:latin typeface="HelveticaNeueLT Std" charset="0"/>
                <a:ea typeface="HelveticaNeueLT Std" charset="0"/>
                <a:cs typeface="HelveticaNeueLT Std" charset="0"/>
              </a:rPr>
              <a:t>PARA ALGUIEN DE 65 AÑOS DE EDAD </a:t>
            </a:r>
            <a:br>
              <a:rPr lang="es-US" sz="2000" b="1" noProof="0" dirty="0">
                <a:solidFill>
                  <a:schemeClr val="tx2"/>
                </a:solidFill>
                <a:latin typeface="HelveticaNeueLT Std" charset="0"/>
                <a:ea typeface="HelveticaNeueLT Std" charset="0"/>
                <a:cs typeface="HelveticaNeueLT Std" charset="0"/>
              </a:rPr>
            </a:br>
            <a:r>
              <a:rPr lang="es-US" sz="2000" b="1" noProof="0" dirty="0">
                <a:solidFill>
                  <a:schemeClr val="tx2"/>
                </a:solidFill>
                <a:latin typeface="HelveticaNeueLT Std" charset="0"/>
                <a:ea typeface="HelveticaNeueLT Std" charset="0"/>
                <a:cs typeface="HelveticaNeueLT Std" charset="0"/>
              </a:rPr>
              <a:t>CON BUENA SALUD</a:t>
            </a:r>
          </a:p>
        </p:txBody>
      </p:sp>
      <p:pic>
        <p:nvPicPr>
          <p:cNvPr id="6" name="Picture 5">
            <a:extLst>
              <a:ext uri="{FF2B5EF4-FFF2-40B4-BE49-F238E27FC236}">
                <a16:creationId xmlns:a16="http://schemas.microsoft.com/office/drawing/2014/main" id="{65A98B94-F12A-9820-6357-76BB7A56E46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143943" y="2401663"/>
            <a:ext cx="7259852" cy="4012315"/>
          </a:xfrm>
          <a:prstGeom prst="rect">
            <a:avLst/>
          </a:prstGeom>
        </p:spPr>
      </p:pic>
      <p:sp>
        <p:nvSpPr>
          <p:cNvPr id="22" name="Rectangle 1">
            <a:extLst>
              <a:ext uri="{FF2B5EF4-FFF2-40B4-BE49-F238E27FC236}">
                <a16:creationId xmlns:a16="http://schemas.microsoft.com/office/drawing/2014/main" id="{1DA4DA42-6B51-B024-944E-E18AD89DF0BA}"/>
              </a:ext>
              <a:ext uri="{C183D7F6-B498-43B3-948B-1728B52AA6E4}">
                <adec:decorative xmlns:adec="http://schemas.microsoft.com/office/drawing/2017/decorative" val="1"/>
              </a:ext>
            </a:extLst>
          </p:cNvPr>
          <p:cNvSpPr/>
          <p:nvPr/>
        </p:nvSpPr>
        <p:spPr>
          <a:xfrm>
            <a:off x="4864790" y="2759746"/>
            <a:ext cx="5808632" cy="2820756"/>
          </a:xfrm>
          <a:custGeom>
            <a:avLst/>
            <a:gdLst>
              <a:gd name="connsiteX0" fmla="*/ 0 w 7581368"/>
              <a:gd name="connsiteY0" fmla="*/ 0 h 2323451"/>
              <a:gd name="connsiteX1" fmla="*/ 7581368 w 7581368"/>
              <a:gd name="connsiteY1" fmla="*/ 0 h 2323451"/>
              <a:gd name="connsiteX2" fmla="*/ 7581368 w 7581368"/>
              <a:gd name="connsiteY2" fmla="*/ 2323451 h 2323451"/>
              <a:gd name="connsiteX3" fmla="*/ 0 w 7581368"/>
              <a:gd name="connsiteY3" fmla="*/ 2323451 h 2323451"/>
              <a:gd name="connsiteX4" fmla="*/ 0 w 7581368"/>
              <a:gd name="connsiteY4" fmla="*/ 0 h 2323451"/>
              <a:gd name="connsiteX0" fmla="*/ 0 w 7581368"/>
              <a:gd name="connsiteY0" fmla="*/ 898358 h 2323451"/>
              <a:gd name="connsiteX1" fmla="*/ 7581368 w 7581368"/>
              <a:gd name="connsiteY1" fmla="*/ 0 h 2323451"/>
              <a:gd name="connsiteX2" fmla="*/ 7581368 w 7581368"/>
              <a:gd name="connsiteY2" fmla="*/ 2323451 h 2323451"/>
              <a:gd name="connsiteX3" fmla="*/ 0 w 7581368"/>
              <a:gd name="connsiteY3" fmla="*/ 2323451 h 2323451"/>
              <a:gd name="connsiteX4" fmla="*/ 0 w 7581368"/>
              <a:gd name="connsiteY4" fmla="*/ 898358 h 2323451"/>
              <a:gd name="connsiteX0" fmla="*/ 0 w 7581368"/>
              <a:gd name="connsiteY0" fmla="*/ 1395663 h 2820756"/>
              <a:gd name="connsiteX1" fmla="*/ 7581368 w 7581368"/>
              <a:gd name="connsiteY1" fmla="*/ 0 h 2820756"/>
              <a:gd name="connsiteX2" fmla="*/ 7581368 w 7581368"/>
              <a:gd name="connsiteY2" fmla="*/ 2820756 h 2820756"/>
              <a:gd name="connsiteX3" fmla="*/ 0 w 7581368"/>
              <a:gd name="connsiteY3" fmla="*/ 2820756 h 2820756"/>
              <a:gd name="connsiteX4" fmla="*/ 0 w 7581368"/>
              <a:gd name="connsiteY4" fmla="*/ 1395663 h 28207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81368" h="2820756">
                <a:moveTo>
                  <a:pt x="0" y="1395663"/>
                </a:moveTo>
                <a:lnTo>
                  <a:pt x="7581368" y="0"/>
                </a:lnTo>
                <a:lnTo>
                  <a:pt x="7581368" y="2820756"/>
                </a:lnTo>
                <a:lnTo>
                  <a:pt x="0" y="2820756"/>
                </a:lnTo>
                <a:lnTo>
                  <a:pt x="0" y="1395663"/>
                </a:ln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8" name="Oval 67">
            <a:extLst>
              <a:ext uri="{FF2B5EF4-FFF2-40B4-BE49-F238E27FC236}">
                <a16:creationId xmlns:a16="http://schemas.microsoft.com/office/drawing/2014/main" id="{C89D1E30-1B6C-2700-F0D5-D2F169AC513C}"/>
              </a:ext>
              <a:ext uri="{C183D7F6-B498-43B3-948B-1728B52AA6E4}">
                <adec:decorative xmlns:adec="http://schemas.microsoft.com/office/drawing/2017/decorative" val="1"/>
              </a:ext>
            </a:extLst>
          </p:cNvPr>
          <p:cNvSpPr/>
          <p:nvPr/>
        </p:nvSpPr>
        <p:spPr>
          <a:xfrm>
            <a:off x="4829318" y="4095025"/>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69" name="Oval 68">
            <a:extLst>
              <a:ext uri="{FF2B5EF4-FFF2-40B4-BE49-F238E27FC236}">
                <a16:creationId xmlns:a16="http://schemas.microsoft.com/office/drawing/2014/main" id="{0D9A5125-1A48-0B03-74E5-932BEC0B15C5}"/>
              </a:ext>
              <a:ext uri="{C183D7F6-B498-43B3-948B-1728B52AA6E4}">
                <adec:decorative xmlns:adec="http://schemas.microsoft.com/office/drawing/2017/decorative" val="1"/>
              </a:ext>
            </a:extLst>
          </p:cNvPr>
          <p:cNvSpPr/>
          <p:nvPr/>
        </p:nvSpPr>
        <p:spPr>
          <a:xfrm>
            <a:off x="6250344" y="3739933"/>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0" name="Oval 69">
            <a:extLst>
              <a:ext uri="{FF2B5EF4-FFF2-40B4-BE49-F238E27FC236}">
                <a16:creationId xmlns:a16="http://schemas.microsoft.com/office/drawing/2014/main" id="{06F68415-86E6-5916-FA1F-054FBFC8654F}"/>
              </a:ext>
              <a:ext uri="{C183D7F6-B498-43B3-948B-1728B52AA6E4}">
                <adec:decorative xmlns:adec="http://schemas.microsoft.com/office/drawing/2017/decorative" val="1"/>
              </a:ext>
            </a:extLst>
          </p:cNvPr>
          <p:cNvSpPr/>
          <p:nvPr/>
        </p:nvSpPr>
        <p:spPr>
          <a:xfrm>
            <a:off x="7710975" y="3389966"/>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1" name="Oval 70">
            <a:extLst>
              <a:ext uri="{FF2B5EF4-FFF2-40B4-BE49-F238E27FC236}">
                <a16:creationId xmlns:a16="http://schemas.microsoft.com/office/drawing/2014/main" id="{0050C9E5-EC63-BED7-FC55-64ED0538D46A}"/>
              </a:ext>
              <a:ext uri="{C183D7F6-B498-43B3-948B-1728B52AA6E4}">
                <adec:decorative xmlns:adec="http://schemas.microsoft.com/office/drawing/2017/decorative" val="1"/>
              </a:ext>
            </a:extLst>
          </p:cNvPr>
          <p:cNvSpPr/>
          <p:nvPr/>
        </p:nvSpPr>
        <p:spPr>
          <a:xfrm>
            <a:off x="9151798" y="3037370"/>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72" name="Oval 71">
            <a:extLst>
              <a:ext uri="{FF2B5EF4-FFF2-40B4-BE49-F238E27FC236}">
                <a16:creationId xmlns:a16="http://schemas.microsoft.com/office/drawing/2014/main" id="{75DBAF10-A4D3-D7A3-A6E9-463C14B79628}"/>
              </a:ext>
              <a:ext uri="{C183D7F6-B498-43B3-948B-1728B52AA6E4}">
                <adec:decorative xmlns:adec="http://schemas.microsoft.com/office/drawing/2017/decorative" val="1"/>
              </a:ext>
            </a:extLst>
          </p:cNvPr>
          <p:cNvSpPr/>
          <p:nvPr/>
        </p:nvSpPr>
        <p:spPr>
          <a:xfrm>
            <a:off x="10598243" y="2693992"/>
            <a:ext cx="143636" cy="143636"/>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pic>
        <p:nvPicPr>
          <p:cNvPr id="73" name="Picture 72">
            <a:extLst>
              <a:ext uri="{FF2B5EF4-FFF2-40B4-BE49-F238E27FC236}">
                <a16:creationId xmlns:a16="http://schemas.microsoft.com/office/drawing/2014/main" id="{F2AFD71C-6F91-A06E-2317-E3019CDE7FD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242499" y="3015078"/>
            <a:ext cx="1821983" cy="1944469"/>
          </a:xfrm>
          <a:prstGeom prst="rect">
            <a:avLst/>
          </a:prstGeom>
        </p:spPr>
      </p:pic>
      <p:pic>
        <p:nvPicPr>
          <p:cNvPr id="2" name="Picture 1" descr="Un gráfico de barras ilustra el aumento proyectado en los costos de atención médica para una persona sana de 65 años de 2024 a 2028. A partir de $165 000 en 2024, el costo está resaltado con un punto negro. Cada año posterior muestra un incremento del 5% en los costos, marcado de manera similar. El gráfico presenta áreas sombreadas en azul claro entre los años, lo que representa visualmente el aumento gradual de los gastos de atención médica.">
            <a:extLst>
              <a:ext uri="{FF2B5EF4-FFF2-40B4-BE49-F238E27FC236}">
                <a16:creationId xmlns:a16="http://schemas.microsoft.com/office/drawing/2014/main" id="{4CA5118B-0B45-8675-8BB7-25C4F7EE2356}"/>
              </a:ext>
            </a:extLst>
          </p:cNvPr>
          <p:cNvPicPr>
            <a:picLocks noChangeAspect="1"/>
          </p:cNvPicPr>
          <p:nvPr/>
        </p:nvPicPr>
        <p:blipFill>
          <a:blip r:embed="rId5">
            <a:alphaModFix amt="0"/>
          </a:blip>
          <a:stretch>
            <a:fillRect/>
          </a:stretch>
        </p:blipFill>
        <p:spPr>
          <a:xfrm>
            <a:off x="3989231" y="1926578"/>
            <a:ext cx="7259852" cy="3901188"/>
          </a:xfrm>
          <a:prstGeom prst="rect">
            <a:avLst/>
          </a:prstGeom>
        </p:spPr>
      </p:pic>
      <p:sp>
        <p:nvSpPr>
          <p:cNvPr id="67" name="TextBox 66">
            <a:extLst>
              <a:ext uri="{FF2B5EF4-FFF2-40B4-BE49-F238E27FC236}">
                <a16:creationId xmlns:a16="http://schemas.microsoft.com/office/drawing/2014/main" id="{E2867A7F-D0A0-6345-CCC2-0B53E4E73D9E}"/>
              </a:ext>
            </a:extLst>
          </p:cNvPr>
          <p:cNvSpPr txBox="1"/>
          <p:nvPr/>
        </p:nvSpPr>
        <p:spPr>
          <a:xfrm>
            <a:off x="380999" y="6036930"/>
            <a:ext cx="9896485" cy="461665"/>
          </a:xfrm>
          <a:prstGeom prst="rect">
            <a:avLst/>
          </a:prstGeom>
          <a:noFill/>
        </p:spPr>
        <p:txBody>
          <a:bodyPr wrap="square" rtlCol="0">
            <a:spAutoFit/>
          </a:bodyPr>
          <a:lstStyle/>
          <a:p>
            <a:pPr rtl="0"/>
            <a:r>
              <a:rPr lang="es-US" sz="1200" noProof="0" dirty="0"/>
              <a:t>Fuente: Fidelity Investments publica la estimación de los gastos de atención médica de las personas jubiladas en 2024, </a:t>
            </a:r>
            <a:br>
              <a:rPr lang="es-US" sz="1200" noProof="0" dirty="0"/>
            </a:br>
            <a:r>
              <a:rPr lang="es-US" sz="1200" noProof="0" dirty="0"/>
              <a:t>mientras los estadounidenses buscan claridad sobre la selección de Medicare.</a:t>
            </a:r>
          </a:p>
        </p:txBody>
      </p:sp>
      <p:pic>
        <p:nvPicPr>
          <p:cNvPr id="3" name="The Standard logo" descr="The Standard Registered Logo">
            <a:extLst>
              <a:ext uri="{FF2B5EF4-FFF2-40B4-BE49-F238E27FC236}">
                <a16:creationId xmlns:a16="http://schemas.microsoft.com/office/drawing/2014/main" id="{032F192C-F1CD-CCF1-FE7F-60B0168D7382}"/>
              </a:ext>
              <a:ext uri="{C183D7F6-B498-43B3-948B-1728B52AA6E4}">
                <adec:decorative xmlns:adec="http://schemas.microsoft.com/office/drawing/2017/decorative" val="0"/>
              </a:ext>
            </a:extLst>
          </p:cNvPr>
          <p:cNvPicPr>
            <a:picLocks noChangeAspect="1"/>
          </p:cNvPicPr>
          <p:nvPr/>
        </p:nvPicPr>
        <p:blipFill rotWithShape="1">
          <a:blip r:embed="rId6"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4" name="Slide Number Placeholder 3">
            <a:extLst>
              <a:ext uri="{FF2B5EF4-FFF2-40B4-BE49-F238E27FC236}">
                <a16:creationId xmlns:a16="http://schemas.microsoft.com/office/drawing/2014/main" id="{7B3A70F6-35F5-7ED2-EA17-1D197BF8778E}"/>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8</a:t>
            </a:fld>
            <a:endParaRPr lang="en-US" dirty="0"/>
          </a:p>
        </p:txBody>
      </p:sp>
    </p:spTree>
    <p:extLst>
      <p:ext uri="{BB962C8B-B14F-4D97-AF65-F5344CB8AC3E}">
        <p14:creationId xmlns:p14="http://schemas.microsoft.com/office/powerpoint/2010/main" val="2465536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idebar background">
            <a:extLst>
              <a:ext uri="{FF2B5EF4-FFF2-40B4-BE49-F238E27FC236}">
                <a16:creationId xmlns:a16="http://schemas.microsoft.com/office/drawing/2014/main" id="{683D03D4-0328-B487-7237-9741D3EBB67B}"/>
              </a:ext>
              <a:ext uri="{C183D7F6-B498-43B3-948B-1728B52AA6E4}">
                <adec:decorative xmlns:adec="http://schemas.microsoft.com/office/drawing/2017/decorative" val="1"/>
              </a:ext>
            </a:extLst>
          </p:cNvPr>
          <p:cNvSpPr/>
          <p:nvPr/>
        </p:nvSpPr>
        <p:spPr>
          <a:xfrm>
            <a:off x="0" y="0"/>
            <a:ext cx="4320382" cy="6858000"/>
          </a:xfrm>
          <a:prstGeom prst="roundRect">
            <a:avLst>
              <a:gd name="adj" fmla="val 0"/>
            </a:avLst>
          </a:prstGeom>
          <a:solidFill>
            <a:srgbClr val="004EA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0"/>
            <a:endParaRPr lang="en-US" dirty="0"/>
          </a:p>
        </p:txBody>
      </p:sp>
      <p:sp>
        <p:nvSpPr>
          <p:cNvPr id="2" name="Sidebar Title">
            <a:extLst>
              <a:ext uri="{FF2B5EF4-FFF2-40B4-BE49-F238E27FC236}">
                <a16:creationId xmlns:a16="http://schemas.microsoft.com/office/drawing/2014/main" id="{B6BDE764-6847-EC35-754F-71C2014F8EE9}"/>
              </a:ext>
            </a:extLst>
          </p:cNvPr>
          <p:cNvSpPr>
            <a:spLocks noGrp="1"/>
          </p:cNvSpPr>
          <p:nvPr>
            <p:ph type="title"/>
          </p:nvPr>
        </p:nvSpPr>
        <p:spPr>
          <a:xfrm>
            <a:off x="384920" y="194196"/>
            <a:ext cx="3629027" cy="1325563"/>
          </a:xfrm>
        </p:spPr>
        <p:txBody>
          <a:bodyPr rtlCol="0">
            <a:noAutofit/>
          </a:bodyPr>
          <a:lstStyle/>
          <a:p>
            <a:pPr rtl="0">
              <a:lnSpc>
                <a:spcPct val="100000"/>
              </a:lnSpc>
              <a:spcAft>
                <a:spcPts val="1000"/>
              </a:spcAft>
            </a:pPr>
            <a:r>
              <a:rPr lang="es-US" sz="2600" b="1" noProof="0" dirty="0">
                <a:solidFill>
                  <a:schemeClr val="bg1"/>
                </a:solidFill>
              </a:rPr>
              <a:t>Elegir cómo</a:t>
            </a:r>
            <a:r>
              <a:rPr lang="es-US" sz="2600" noProof="0" dirty="0">
                <a:solidFill>
                  <a:schemeClr val="bg1"/>
                </a:solidFill>
              </a:rPr>
              <a:t> invertir</a:t>
            </a:r>
            <a:endParaRPr lang="es-US" sz="2600" b="1" noProof="0" dirty="0">
              <a:solidFill>
                <a:schemeClr val="bg1"/>
              </a:solidFill>
            </a:endParaRPr>
          </a:p>
        </p:txBody>
      </p:sp>
      <p:sp>
        <p:nvSpPr>
          <p:cNvPr id="5" name="TextBox 4">
            <a:extLst>
              <a:ext uri="{FF2B5EF4-FFF2-40B4-BE49-F238E27FC236}">
                <a16:creationId xmlns:a16="http://schemas.microsoft.com/office/drawing/2014/main" id="{FF29922E-6F4F-9F4C-F789-523BF48D8CB7}"/>
              </a:ext>
            </a:extLst>
          </p:cNvPr>
          <p:cNvSpPr txBox="1"/>
          <p:nvPr/>
        </p:nvSpPr>
        <p:spPr>
          <a:xfrm>
            <a:off x="350062" y="1560100"/>
            <a:ext cx="3833346" cy="2092881"/>
          </a:xfrm>
          <a:prstGeom prst="rect">
            <a:avLst/>
          </a:prstGeom>
          <a:noFill/>
        </p:spPr>
        <p:txBody>
          <a:bodyPr wrap="square" rtlCol="0">
            <a:spAutoFit/>
          </a:bodyPr>
          <a:lstStyle/>
          <a:p>
            <a:pPr rtl="0">
              <a:spcAft>
                <a:spcPts val="1200"/>
              </a:spcAft>
            </a:pPr>
            <a:r>
              <a:rPr lang="es-US" sz="2000" noProof="0" dirty="0">
                <a:solidFill>
                  <a:schemeClr val="bg1"/>
                </a:solidFill>
                <a:latin typeface="Arial" panose="020B0604020202020204" pitchFamily="34" charset="0"/>
                <a:ea typeface="HelveticaNeueLT Std" charset="0"/>
                <a:cs typeface="Arial" panose="020B0604020202020204" pitchFamily="34" charset="0"/>
              </a:rPr>
              <a:t>Elija una combinación de inversiones que se ajusten a su:</a:t>
            </a:r>
          </a:p>
          <a:p>
            <a:pPr marL="342900" indent="-342900" rtl="0">
              <a:spcAft>
                <a:spcPts val="1200"/>
              </a:spcAft>
              <a:buFont typeface="Arial" panose="020B0604020202020204" pitchFamily="34" charset="0"/>
              <a:buChar char="•"/>
            </a:pPr>
            <a:r>
              <a:rPr lang="es-US" sz="2000" noProof="0" dirty="0">
                <a:solidFill>
                  <a:schemeClr val="bg1"/>
                </a:solidFill>
                <a:latin typeface="Arial" panose="020B0604020202020204" pitchFamily="34" charset="0"/>
                <a:ea typeface="HelveticaNeueLT Std" charset="0"/>
                <a:cs typeface="Arial" panose="020B0604020202020204" pitchFamily="34" charset="0"/>
              </a:rPr>
              <a:t>Edad de jubilación</a:t>
            </a:r>
          </a:p>
          <a:p>
            <a:pPr marL="342900" indent="-342900" rtl="0">
              <a:spcAft>
                <a:spcPts val="1200"/>
              </a:spcAft>
              <a:buFont typeface="Arial" panose="020B0604020202020204" pitchFamily="34" charset="0"/>
              <a:buChar char="•"/>
            </a:pPr>
            <a:r>
              <a:rPr lang="es-US" sz="2000" noProof="0" dirty="0">
                <a:solidFill>
                  <a:schemeClr val="bg1"/>
                </a:solidFill>
                <a:latin typeface="Arial" panose="020B0604020202020204" pitchFamily="34" charset="0"/>
                <a:ea typeface="HelveticaNeueLT Std" charset="0"/>
                <a:cs typeface="Arial" panose="020B0604020202020204" pitchFamily="34" charset="0"/>
              </a:rPr>
              <a:t>Situación</a:t>
            </a:r>
          </a:p>
          <a:p>
            <a:pPr marL="342900" indent="-342900" rtl="0">
              <a:spcAft>
                <a:spcPts val="1200"/>
              </a:spcAft>
              <a:buFont typeface="Arial" panose="020B0604020202020204" pitchFamily="34" charset="0"/>
              <a:buChar char="•"/>
            </a:pPr>
            <a:r>
              <a:rPr lang="es-US" sz="2000" noProof="0" dirty="0">
                <a:solidFill>
                  <a:schemeClr val="bg1"/>
                </a:solidFill>
                <a:latin typeface="Arial" panose="020B0604020202020204" pitchFamily="34" charset="0"/>
                <a:ea typeface="HelveticaNeueLT Std" charset="0"/>
                <a:cs typeface="Arial" panose="020B0604020202020204" pitchFamily="34" charset="0"/>
              </a:rPr>
              <a:t>Comodidad con el riesgo</a:t>
            </a:r>
          </a:p>
        </p:txBody>
      </p:sp>
      <p:sp>
        <p:nvSpPr>
          <p:cNvPr id="30" name="TextBox 29">
            <a:extLst>
              <a:ext uri="{FF2B5EF4-FFF2-40B4-BE49-F238E27FC236}">
                <a16:creationId xmlns:a16="http://schemas.microsoft.com/office/drawing/2014/main" id="{D805783F-611A-6E31-9F41-9C5E18FECC8F}"/>
              </a:ext>
            </a:extLst>
          </p:cNvPr>
          <p:cNvSpPr txBox="1"/>
          <p:nvPr/>
        </p:nvSpPr>
        <p:spPr>
          <a:xfrm>
            <a:off x="5760841" y="783941"/>
            <a:ext cx="2240611" cy="369332"/>
          </a:xfrm>
          <a:prstGeom prst="rect">
            <a:avLst/>
          </a:prstGeom>
          <a:noFill/>
        </p:spPr>
        <p:txBody>
          <a:bodyPr wrap="square" rtlCol="0">
            <a:spAutoFit/>
          </a:bodyPr>
          <a:lstStyle/>
          <a:p>
            <a:pPr algn="ctr" rtl="0"/>
            <a:r>
              <a:rPr lang="es-US" noProof="0" dirty="0">
                <a:solidFill>
                  <a:schemeClr val="tx2"/>
                </a:solidFill>
                <a:latin typeface="Arial" panose="020B0604020202020204" pitchFamily="34" charset="0"/>
                <a:ea typeface="HelveticaNeueLT Std Lt" charset="0"/>
                <a:cs typeface="Arial" panose="020B0604020202020204" pitchFamily="34" charset="0"/>
              </a:rPr>
              <a:t>Cartera 1</a:t>
            </a:r>
          </a:p>
        </p:txBody>
      </p:sp>
      <p:sp>
        <p:nvSpPr>
          <p:cNvPr id="31" name="TextBox 30">
            <a:extLst>
              <a:ext uri="{FF2B5EF4-FFF2-40B4-BE49-F238E27FC236}">
                <a16:creationId xmlns:a16="http://schemas.microsoft.com/office/drawing/2014/main" id="{E3767342-F0B1-EF03-0B0D-4CBF06B27E9D}"/>
              </a:ext>
            </a:extLst>
          </p:cNvPr>
          <p:cNvSpPr txBox="1"/>
          <p:nvPr/>
        </p:nvSpPr>
        <p:spPr>
          <a:xfrm>
            <a:off x="5577010" y="1060147"/>
            <a:ext cx="2608272" cy="461665"/>
          </a:xfrm>
          <a:prstGeom prst="rect">
            <a:avLst/>
          </a:prstGeom>
          <a:noFill/>
        </p:spPr>
        <p:txBody>
          <a:bodyPr wrap="square" rtlCol="0">
            <a:spAutoFit/>
          </a:bodyPr>
          <a:lstStyle/>
          <a:p>
            <a:pPr algn="ctr" rtl="0"/>
            <a:r>
              <a:rPr lang="es-US" sz="2400" b="1" noProof="0" dirty="0">
                <a:solidFill>
                  <a:schemeClr val="tx2"/>
                </a:solidFill>
                <a:latin typeface="Arial" panose="020B0604020202020204" pitchFamily="34" charset="0"/>
                <a:ea typeface="HelveticaNeueLT Std" charset="0"/>
                <a:cs typeface="Arial" panose="020B0604020202020204" pitchFamily="34" charset="0"/>
              </a:rPr>
              <a:t>Conservador</a:t>
            </a:r>
          </a:p>
        </p:txBody>
      </p:sp>
      <p:graphicFrame>
        <p:nvGraphicFramePr>
          <p:cNvPr id="32" name="Chart 31" descr="Un gráfico circular que ilustra la asignación de activos en una cartera de inversiones conservadora denominada &quot;Cartera 1&quot;. El gráfico consta de cinco segmentos con porcentajes variables. El segmento más grande, que comprende el 50%. La siguiente porción más grande, el 30%, se destina a equivalentes de efectivo. Las acciones de gran capitalización representan el 11%. Las acciones internacionales representan el 5%. Las acciones de pequeña y mediana capitalización representan el segmento más pequeño con un 4%.">
            <a:extLst>
              <a:ext uri="{FF2B5EF4-FFF2-40B4-BE49-F238E27FC236}">
                <a16:creationId xmlns:a16="http://schemas.microsoft.com/office/drawing/2014/main" id="{84267512-921F-E0EC-E34E-1A7FF8DCA1EE}"/>
              </a:ext>
            </a:extLst>
          </p:cNvPr>
          <p:cNvGraphicFramePr/>
          <p:nvPr>
            <p:extLst>
              <p:ext uri="{D42A27DB-BD31-4B8C-83A1-F6EECF244321}">
                <p14:modId xmlns:p14="http://schemas.microsoft.com/office/powerpoint/2010/main" val="3940536821"/>
              </p:ext>
            </p:extLst>
          </p:nvPr>
        </p:nvGraphicFramePr>
        <p:xfrm>
          <a:off x="4571988" y="2664731"/>
          <a:ext cx="4755945" cy="3170630"/>
        </p:xfrm>
        <a:graphic>
          <a:graphicData uri="http://schemas.openxmlformats.org/drawingml/2006/chart">
            <c:chart xmlns:c="http://schemas.openxmlformats.org/drawingml/2006/chart" xmlns:r="http://schemas.openxmlformats.org/officeDocument/2006/relationships" r:id="rId3"/>
          </a:graphicData>
        </a:graphic>
      </p:graphicFrame>
      <p:sp>
        <p:nvSpPr>
          <p:cNvPr id="34" name="TextBox 33">
            <a:extLst>
              <a:ext uri="{FF2B5EF4-FFF2-40B4-BE49-F238E27FC236}">
                <a16:creationId xmlns:a16="http://schemas.microsoft.com/office/drawing/2014/main" id="{EC87A6D4-C40E-C6C1-DE54-7503BADC034C}"/>
              </a:ext>
            </a:extLst>
          </p:cNvPr>
          <p:cNvSpPr txBox="1"/>
          <p:nvPr/>
        </p:nvSpPr>
        <p:spPr>
          <a:xfrm>
            <a:off x="9006947" y="422583"/>
            <a:ext cx="2240611" cy="369332"/>
          </a:xfrm>
          <a:prstGeom prst="rect">
            <a:avLst/>
          </a:prstGeom>
          <a:noFill/>
        </p:spPr>
        <p:txBody>
          <a:bodyPr wrap="square" rtlCol="0">
            <a:spAutoFit/>
          </a:bodyPr>
          <a:lstStyle/>
          <a:p>
            <a:pPr algn="ctr" rtl="0"/>
            <a:r>
              <a:rPr lang="es-US" noProof="0" dirty="0">
                <a:solidFill>
                  <a:schemeClr val="accent3"/>
                </a:solidFill>
                <a:latin typeface="Arial" panose="020B0604020202020204" pitchFamily="34" charset="0"/>
                <a:ea typeface="HelveticaNeueLT Std Lt" charset="0"/>
                <a:cs typeface="Arial" panose="020B0604020202020204" pitchFamily="34" charset="0"/>
              </a:rPr>
              <a:t>Cartera 2</a:t>
            </a:r>
          </a:p>
        </p:txBody>
      </p:sp>
      <p:sp>
        <p:nvSpPr>
          <p:cNvPr id="35" name="TextBox 34">
            <a:extLst>
              <a:ext uri="{FF2B5EF4-FFF2-40B4-BE49-F238E27FC236}">
                <a16:creationId xmlns:a16="http://schemas.microsoft.com/office/drawing/2014/main" id="{59C50249-3584-02EA-2564-DDEB97770153}"/>
              </a:ext>
            </a:extLst>
          </p:cNvPr>
          <p:cNvSpPr txBox="1"/>
          <p:nvPr/>
        </p:nvSpPr>
        <p:spPr>
          <a:xfrm>
            <a:off x="8823116" y="690815"/>
            <a:ext cx="2608272" cy="830997"/>
          </a:xfrm>
          <a:prstGeom prst="rect">
            <a:avLst/>
          </a:prstGeom>
          <a:noFill/>
        </p:spPr>
        <p:txBody>
          <a:bodyPr wrap="square" rtlCol="0">
            <a:spAutoFit/>
          </a:bodyPr>
          <a:lstStyle/>
          <a:p>
            <a:pPr algn="ctr" rtl="0"/>
            <a:r>
              <a:rPr lang="es-US" sz="2400" b="1" noProof="0" dirty="0">
                <a:solidFill>
                  <a:schemeClr val="accent3"/>
                </a:solidFill>
                <a:latin typeface="Arial" panose="020B0604020202020204" pitchFamily="34" charset="0"/>
                <a:ea typeface="HelveticaNeueLT Std" charset="0"/>
                <a:cs typeface="Arial" panose="020B0604020202020204" pitchFamily="34" charset="0"/>
              </a:rPr>
              <a:t>Moderadamente</a:t>
            </a:r>
            <a:br>
              <a:rPr lang="es-US" sz="2400" b="1" noProof="0" dirty="0">
                <a:solidFill>
                  <a:schemeClr val="accent3"/>
                </a:solidFill>
                <a:latin typeface="Arial" panose="020B0604020202020204" pitchFamily="34" charset="0"/>
                <a:ea typeface="HelveticaNeueLT Std" charset="0"/>
                <a:cs typeface="Arial" panose="020B0604020202020204" pitchFamily="34" charset="0"/>
              </a:rPr>
            </a:br>
            <a:r>
              <a:rPr lang="es-US" sz="2400" b="1" noProof="0" dirty="0">
                <a:solidFill>
                  <a:schemeClr val="accent3"/>
                </a:solidFill>
                <a:latin typeface="Arial" panose="020B0604020202020204" pitchFamily="34" charset="0"/>
                <a:ea typeface="HelveticaNeueLT Std" charset="0"/>
                <a:cs typeface="Arial" panose="020B0604020202020204" pitchFamily="34" charset="0"/>
              </a:rPr>
              <a:t>Conservador</a:t>
            </a:r>
          </a:p>
        </p:txBody>
      </p:sp>
      <p:graphicFrame>
        <p:nvGraphicFramePr>
          <p:cNvPr id="33" name="Chart 32" descr="Un gráfico circular que representa la asignación de activos de una cartera de inversiones moderadamente conservadora denominada Cartera 2. La mayor parte del pastel está dedicada a los bonos, que constituye el 40%. Los equivalentes de efectivo representan el 20%. Las acciones de gran capitalización representan el 23%. A las acciones internacionales se les asigna el 10%. El segmento más pequeño, las acciones de pequeña y mediana capitalización, comprende el 7%.">
            <a:extLst>
              <a:ext uri="{FF2B5EF4-FFF2-40B4-BE49-F238E27FC236}">
                <a16:creationId xmlns:a16="http://schemas.microsoft.com/office/drawing/2014/main" id="{D962B96F-0C1E-43F5-D0BE-6E1A48B32510}"/>
              </a:ext>
            </a:extLst>
          </p:cNvPr>
          <p:cNvGraphicFramePr/>
          <p:nvPr>
            <p:extLst>
              <p:ext uri="{D42A27DB-BD31-4B8C-83A1-F6EECF244321}">
                <p14:modId xmlns:p14="http://schemas.microsoft.com/office/powerpoint/2010/main" val="2518003300"/>
              </p:ext>
            </p:extLst>
          </p:nvPr>
        </p:nvGraphicFramePr>
        <p:xfrm>
          <a:off x="7948635" y="2677405"/>
          <a:ext cx="4755945" cy="3170630"/>
        </p:xfrm>
        <a:graphic>
          <a:graphicData uri="http://schemas.openxmlformats.org/drawingml/2006/chart">
            <c:chart xmlns:c="http://schemas.openxmlformats.org/drawingml/2006/chart" xmlns:r="http://schemas.openxmlformats.org/officeDocument/2006/relationships" r:id="rId4"/>
          </a:graphicData>
        </a:graphic>
      </p:graphicFrame>
      <p:cxnSp>
        <p:nvCxnSpPr>
          <p:cNvPr id="46" name="Straight Connector 45">
            <a:extLst>
              <a:ext uri="{FF2B5EF4-FFF2-40B4-BE49-F238E27FC236}">
                <a16:creationId xmlns:a16="http://schemas.microsoft.com/office/drawing/2014/main" id="{350FBE63-40C6-8BD4-1820-1D3D4F964BF0}"/>
              </a:ext>
              <a:ext uri="{C183D7F6-B498-43B3-948B-1728B52AA6E4}">
                <adec:decorative xmlns:adec="http://schemas.microsoft.com/office/drawing/2017/decorative" val="1"/>
              </a:ext>
            </a:extLst>
          </p:cNvPr>
          <p:cNvCxnSpPr>
            <a:cxnSpLocks/>
          </p:cNvCxnSpPr>
          <p:nvPr/>
        </p:nvCxnSpPr>
        <p:spPr>
          <a:xfrm>
            <a:off x="5539754" y="3314793"/>
            <a:ext cx="492139" cy="252150"/>
          </a:xfrm>
          <a:prstGeom prst="line">
            <a:avLst/>
          </a:prstGeom>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DDA0B3D5-5E32-D748-3BF6-1D73362FE120}"/>
              </a:ext>
              <a:ext uri="{C183D7F6-B498-43B3-948B-1728B52AA6E4}">
                <adec:decorative xmlns:adec="http://schemas.microsoft.com/office/drawing/2017/decorative" val="1"/>
              </a:ext>
            </a:extLst>
          </p:cNvPr>
          <p:cNvCxnSpPr>
            <a:cxnSpLocks/>
          </p:cNvCxnSpPr>
          <p:nvPr/>
        </p:nvCxnSpPr>
        <p:spPr>
          <a:xfrm>
            <a:off x="6031893" y="2652057"/>
            <a:ext cx="284619" cy="413641"/>
          </a:xfrm>
          <a:prstGeom prst="line">
            <a:avLst/>
          </a:prstGeom>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7233ACC-8E8A-B8DD-8FBA-1C3ACF382C1D}"/>
              </a:ext>
              <a:ext uri="{C183D7F6-B498-43B3-948B-1728B52AA6E4}">
                <adec:decorative xmlns:adec="http://schemas.microsoft.com/office/drawing/2017/decorative" val="1"/>
              </a:ext>
            </a:extLst>
          </p:cNvPr>
          <p:cNvCxnSpPr>
            <a:cxnSpLocks/>
          </p:cNvCxnSpPr>
          <p:nvPr/>
        </p:nvCxnSpPr>
        <p:spPr>
          <a:xfrm>
            <a:off x="6776500" y="2566490"/>
            <a:ext cx="0" cy="499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A5A5FA0-E641-4B7E-DDA0-B8740A5DA921}"/>
              </a:ext>
              <a:ext uri="{C183D7F6-B498-43B3-948B-1728B52AA6E4}">
                <adec:decorative xmlns:adec="http://schemas.microsoft.com/office/drawing/2017/decorative" val="1"/>
              </a:ext>
            </a:extLst>
          </p:cNvPr>
          <p:cNvCxnSpPr>
            <a:cxnSpLocks/>
          </p:cNvCxnSpPr>
          <p:nvPr/>
        </p:nvCxnSpPr>
        <p:spPr>
          <a:xfrm>
            <a:off x="10068799" y="2573895"/>
            <a:ext cx="0" cy="499208"/>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9BF02440-3A96-94A1-2D5C-608A8DA0CA46}"/>
              </a:ext>
              <a:ext uri="{C183D7F6-B498-43B3-948B-1728B52AA6E4}">
                <adec:decorative xmlns:adec="http://schemas.microsoft.com/office/drawing/2017/decorative" val="1"/>
              </a:ext>
            </a:extLst>
          </p:cNvPr>
          <p:cNvCxnSpPr>
            <a:cxnSpLocks/>
          </p:cNvCxnSpPr>
          <p:nvPr/>
        </p:nvCxnSpPr>
        <p:spPr>
          <a:xfrm>
            <a:off x="9233230" y="3020469"/>
            <a:ext cx="285674" cy="380066"/>
          </a:xfrm>
          <a:prstGeom prst="line">
            <a:avLst/>
          </a:prstGeom>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5B3D29E-7DC3-937E-4633-CB373185D2E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315877" y="1616059"/>
            <a:ext cx="3987377" cy="3737993"/>
          </a:xfrm>
          <a:prstGeom prst="rect">
            <a:avLst/>
          </a:prstGeom>
        </p:spPr>
      </p:pic>
      <p:pic>
        <p:nvPicPr>
          <p:cNvPr id="10" name="Picture 9">
            <a:extLst>
              <a:ext uri="{FF2B5EF4-FFF2-40B4-BE49-F238E27FC236}">
                <a16:creationId xmlns:a16="http://schemas.microsoft.com/office/drawing/2014/main" id="{BA7EB87F-341C-BBAD-5463-FF3D4EF7E25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084331" y="1622118"/>
            <a:ext cx="3688116" cy="4095443"/>
          </a:xfrm>
          <a:prstGeom prst="rect">
            <a:avLst/>
          </a:prstGeom>
        </p:spPr>
      </p:pic>
      <p:pic>
        <p:nvPicPr>
          <p:cNvPr id="3" name="The Standard logo" descr="The Standard Registered Logo">
            <a:extLst>
              <a:ext uri="{FF2B5EF4-FFF2-40B4-BE49-F238E27FC236}">
                <a16:creationId xmlns:a16="http://schemas.microsoft.com/office/drawing/2014/main" id="{1B85F349-76DE-5EBC-7DFA-98C89666DD13}"/>
              </a:ext>
              <a:ext uri="{C183D7F6-B498-43B3-948B-1728B52AA6E4}">
                <adec:decorative xmlns:adec="http://schemas.microsoft.com/office/drawing/2017/decorative" val="0"/>
              </a:ext>
            </a:extLst>
          </p:cNvPr>
          <p:cNvPicPr>
            <a:picLocks noChangeAspect="1"/>
          </p:cNvPicPr>
          <p:nvPr/>
        </p:nvPicPr>
        <p:blipFill rotWithShape="1">
          <a:blip r:embed="rId7"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6" name="Slide Number Placeholder 5">
            <a:extLst>
              <a:ext uri="{FF2B5EF4-FFF2-40B4-BE49-F238E27FC236}">
                <a16:creationId xmlns:a16="http://schemas.microsoft.com/office/drawing/2014/main" id="{6BFA9880-FD61-43F2-20BE-1AEEB4D89FD6}"/>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9</a:t>
            </a:fld>
            <a:endParaRPr lang="en-US" dirty="0"/>
          </a:p>
        </p:txBody>
      </p:sp>
    </p:spTree>
    <p:extLst>
      <p:ext uri="{BB962C8B-B14F-4D97-AF65-F5344CB8AC3E}">
        <p14:creationId xmlns:p14="http://schemas.microsoft.com/office/powerpoint/2010/main" val="11690517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idebar Title">
            <a:extLst>
              <a:ext uri="{FF2B5EF4-FFF2-40B4-BE49-F238E27FC236}">
                <a16:creationId xmlns:a16="http://schemas.microsoft.com/office/drawing/2014/main" id="{F20BDC41-BC4D-D22D-8197-D517AB7E860C}"/>
              </a:ext>
            </a:extLst>
          </p:cNvPr>
          <p:cNvSpPr>
            <a:spLocks noGrp="1"/>
          </p:cNvSpPr>
          <p:nvPr>
            <p:ph type="title"/>
          </p:nvPr>
        </p:nvSpPr>
        <p:spPr>
          <a:xfrm>
            <a:off x="8277472" y="374463"/>
            <a:ext cx="3566893" cy="965028"/>
          </a:xfrm>
        </p:spPr>
        <p:txBody>
          <a:bodyPr rtlCol="0">
            <a:noAutofit/>
          </a:bodyPr>
          <a:lstStyle/>
          <a:p>
            <a:pPr rtl="0">
              <a:lnSpc>
                <a:spcPct val="100000"/>
              </a:lnSpc>
              <a:spcAft>
                <a:spcPts val="1000"/>
              </a:spcAft>
            </a:pPr>
            <a:r>
              <a:rPr lang="es-US" sz="2600" b="1" noProof="0" dirty="0"/>
              <a:t>Maneras de hacer que su dinero dure</a:t>
            </a:r>
          </a:p>
        </p:txBody>
      </p:sp>
      <p:pic>
        <p:nvPicPr>
          <p:cNvPr id="20" name="Picture">
            <a:extLst>
              <a:ext uri="{FF2B5EF4-FFF2-40B4-BE49-F238E27FC236}">
                <a16:creationId xmlns:a16="http://schemas.microsoft.com/office/drawing/2014/main" id="{8B3221B7-B7E5-EC19-B435-BF28EE9B0E70}"/>
              </a:ext>
              <a:ext uri="{C183D7F6-B498-43B3-948B-1728B52AA6E4}">
                <adec:decorative xmlns:adec="http://schemas.microsoft.com/office/drawing/2017/decorative" val="1"/>
              </a:ext>
            </a:extLst>
          </p:cNvPr>
          <p:cNvPicPr>
            <a:picLocks/>
          </p:cNvPicPr>
          <p:nvPr/>
        </p:nvPicPr>
        <p:blipFill rotWithShape="1">
          <a:blip r:embed="rId3" cstate="screen">
            <a:extLst>
              <a:ext uri="{28A0092B-C50C-407E-A947-70E740481C1C}">
                <a14:useLocalDpi xmlns:a14="http://schemas.microsoft.com/office/drawing/2010/main"/>
              </a:ext>
            </a:extLst>
          </a:blip>
          <a:srcRect t="-289"/>
          <a:stretch/>
        </p:blipFill>
        <p:spPr>
          <a:xfrm>
            <a:off x="0" y="0"/>
            <a:ext cx="7997137" cy="6858000"/>
          </a:xfrm>
          <a:prstGeom prst="rect">
            <a:avLst/>
          </a:prstGeom>
        </p:spPr>
      </p:pic>
      <p:sp>
        <p:nvSpPr>
          <p:cNvPr id="4" name="TextBox 3">
            <a:extLst>
              <a:ext uri="{FF2B5EF4-FFF2-40B4-BE49-F238E27FC236}">
                <a16:creationId xmlns:a16="http://schemas.microsoft.com/office/drawing/2014/main" id="{AA8652CD-24BC-3338-A92F-13761688E6F6}"/>
              </a:ext>
            </a:extLst>
          </p:cNvPr>
          <p:cNvSpPr txBox="1"/>
          <p:nvPr/>
        </p:nvSpPr>
        <p:spPr>
          <a:xfrm>
            <a:off x="8243485" y="1560100"/>
            <a:ext cx="3778185" cy="2092881"/>
          </a:xfrm>
          <a:prstGeom prst="rect">
            <a:avLst/>
          </a:prstGeom>
          <a:noFill/>
        </p:spPr>
        <p:txBody>
          <a:bodyPr wrap="square" rtlCol="0">
            <a:spAutoFit/>
          </a:bodyPr>
          <a:lstStyle/>
          <a:p>
            <a:pPr marL="342900" indent="-342900" rtl="0">
              <a:spcAft>
                <a:spcPts val="12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Extender sus subsidios</a:t>
            </a:r>
          </a:p>
          <a:p>
            <a:pPr marL="342900" indent="-342900" rtl="0">
              <a:spcAft>
                <a:spcPts val="12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Trabajar durante la jubilación</a:t>
            </a:r>
          </a:p>
          <a:p>
            <a:pPr marL="342900" indent="-342900" rtl="0">
              <a:spcAft>
                <a:spcPts val="12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Tener un colchón financiero</a:t>
            </a:r>
          </a:p>
          <a:p>
            <a:pPr marL="342900" indent="-342900" rtl="0">
              <a:spcAft>
                <a:spcPts val="12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Retirar una tarifa adecuada</a:t>
            </a:r>
          </a:p>
        </p:txBody>
      </p:sp>
      <p:pic>
        <p:nvPicPr>
          <p:cNvPr id="2" name="The Standard logo" descr="The Standard Registered Logo">
            <a:extLst>
              <a:ext uri="{FF2B5EF4-FFF2-40B4-BE49-F238E27FC236}">
                <a16:creationId xmlns:a16="http://schemas.microsoft.com/office/drawing/2014/main" id="{F5396070-883C-D846-B7D0-A5F75690AAD0}"/>
              </a:ext>
              <a:ext uri="{C183D7F6-B498-43B3-948B-1728B52AA6E4}">
                <adec:decorative xmlns:adec="http://schemas.microsoft.com/office/drawing/2017/decorative" val="0"/>
              </a:ext>
            </a:extLst>
          </p:cNvPr>
          <p:cNvPicPr>
            <a:picLocks noChangeAspect="1"/>
          </p:cNvPicPr>
          <p:nvPr/>
        </p:nvPicPr>
        <p:blipFill rotWithShape="1">
          <a:blip r:embed="rId4"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3" name="Slide Number Placeholder 2">
            <a:extLst>
              <a:ext uri="{FF2B5EF4-FFF2-40B4-BE49-F238E27FC236}">
                <a16:creationId xmlns:a16="http://schemas.microsoft.com/office/drawing/2014/main" id="{7F303D5D-02C5-626C-DADF-7EA0314FB347}"/>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10</a:t>
            </a:fld>
            <a:endParaRPr lang="en-US" dirty="0"/>
          </a:p>
        </p:txBody>
      </p:sp>
    </p:spTree>
    <p:extLst>
      <p:ext uri="{BB962C8B-B14F-4D97-AF65-F5344CB8AC3E}">
        <p14:creationId xmlns:p14="http://schemas.microsoft.com/office/powerpoint/2010/main" val="41352116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a:extLst>
              <a:ext uri="{FF2B5EF4-FFF2-40B4-BE49-F238E27FC236}">
                <a16:creationId xmlns:a16="http://schemas.microsoft.com/office/drawing/2014/main" id="{EC5F98DA-D801-0C1D-D109-4DE76610B411}"/>
              </a:ext>
              <a:ext uri="{C183D7F6-B498-43B3-948B-1728B52AA6E4}">
                <adec:decorative xmlns:adec="http://schemas.microsoft.com/office/drawing/2017/decorative" val="1"/>
              </a:ext>
            </a:extLst>
          </p:cNvPr>
          <p:cNvPicPr preferRelativeResize="0">
            <a:picLocks/>
          </p:cNvPicPr>
          <p:nvPr/>
        </p:nvPicPr>
        <p:blipFill rotWithShape="1">
          <a:blip r:embed="rId3" cstate="screen">
            <a:extLst>
              <a:ext uri="{28A0092B-C50C-407E-A947-70E740481C1C}">
                <a14:useLocalDpi xmlns:a14="http://schemas.microsoft.com/office/drawing/2010/main"/>
              </a:ext>
            </a:extLst>
          </a:blip>
          <a:srcRect/>
          <a:stretch/>
        </p:blipFill>
        <p:spPr>
          <a:xfrm>
            <a:off x="7974959" y="1113859"/>
            <a:ext cx="3859194" cy="3447303"/>
          </a:xfrm>
          <a:prstGeom prst="roundRect">
            <a:avLst>
              <a:gd name="adj" fmla="val 3499"/>
            </a:avLst>
          </a:prstGeom>
        </p:spPr>
      </p:pic>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lnSpc>
                <a:spcPct val="100000"/>
              </a:lnSpc>
            </a:pPr>
            <a:r>
              <a:rPr lang="es-US" sz="2800" b="1" noProof="0" dirty="0"/>
              <a:t>Aprovechar al máximo las cuentas de jubilación</a:t>
            </a:r>
          </a:p>
        </p:txBody>
      </p:sp>
      <p:sp>
        <p:nvSpPr>
          <p:cNvPr id="2" name="TextBox 1">
            <a:extLst>
              <a:ext uri="{FF2B5EF4-FFF2-40B4-BE49-F238E27FC236}">
                <a16:creationId xmlns:a16="http://schemas.microsoft.com/office/drawing/2014/main" id="{F7ED5E37-734D-F333-B224-64B0A3C01A52}"/>
              </a:ext>
            </a:extLst>
          </p:cNvPr>
          <p:cNvSpPr txBox="1"/>
          <p:nvPr/>
        </p:nvSpPr>
        <p:spPr>
          <a:xfrm>
            <a:off x="350061" y="1304605"/>
            <a:ext cx="6305919" cy="4139595"/>
          </a:xfrm>
          <a:prstGeom prst="rect">
            <a:avLst/>
          </a:prstGeom>
          <a:noFill/>
        </p:spPr>
        <p:txBody>
          <a:bodyPr wrap="square" rtlCol="0">
            <a:spAutoFit/>
          </a:bodyPr>
          <a:lstStyle/>
          <a:p>
            <a:pPr rtl="0">
              <a:spcAft>
                <a:spcPts val="1200"/>
              </a:spcAft>
            </a:pPr>
            <a:r>
              <a:rPr lang="es-US" sz="2800" noProof="0" dirty="0">
                <a:solidFill>
                  <a:schemeClr val="tx2"/>
                </a:solidFill>
                <a:latin typeface="Arial" panose="020B0604020202020204" pitchFamily="34" charset="0"/>
                <a:ea typeface="HelveticaNeueLT Std" charset="0"/>
                <a:cs typeface="Arial" panose="020B0604020202020204" pitchFamily="34" charset="0"/>
              </a:rPr>
              <a:t>Normas sobre los retiros</a:t>
            </a:r>
          </a:p>
          <a:p>
            <a:pPr marL="342900" indent="-342900" rtl="0">
              <a:spcAft>
                <a:spcPts val="1800"/>
              </a:spcAft>
              <a:buFont typeface="Arial" panose="020B0604020202020204" pitchFamily="34" charset="0"/>
              <a:buChar char="•"/>
            </a:pPr>
            <a:r>
              <a:rPr lang="es-US" sz="2000" b="1" noProof="0" dirty="0">
                <a:latin typeface="Arial" panose="020B0604020202020204" pitchFamily="34" charset="0"/>
                <a:ea typeface="HelveticaNeueLT Std" charset="0"/>
                <a:cs typeface="Arial" panose="020B0604020202020204" pitchFamily="34" charset="0"/>
              </a:rPr>
              <a:t>De los 55 a los 59 años y medio de edad:</a:t>
            </a:r>
            <a:r>
              <a:rPr lang="es-US" sz="2000" noProof="0" dirty="0">
                <a:latin typeface="Arial" panose="020B0604020202020204" pitchFamily="34" charset="0"/>
                <a:ea typeface="HelveticaNeueLT Std" charset="0"/>
                <a:cs typeface="Arial" panose="020B0604020202020204" pitchFamily="34" charset="0"/>
              </a:rPr>
              <a:t> retire dinero de su plan 401(k) o 403(b) sin multa</a:t>
            </a:r>
            <a:r>
              <a:rPr lang="es-US" sz="2000" baseline="30000" noProof="0" dirty="0">
                <a:latin typeface="Arial" panose="020B0604020202020204" pitchFamily="34" charset="0"/>
                <a:ea typeface="HelveticaNeueLT Std" charset="0"/>
                <a:cs typeface="Arial" panose="020B0604020202020204" pitchFamily="34" charset="0"/>
              </a:rPr>
              <a:t>1</a:t>
            </a:r>
          </a:p>
          <a:p>
            <a:pPr marL="342900" indent="-342900" rtl="0">
              <a:spcAft>
                <a:spcPts val="1800"/>
              </a:spcAft>
              <a:buFont typeface="Arial" panose="020B0604020202020204" pitchFamily="34" charset="0"/>
              <a:buChar char="•"/>
            </a:pPr>
            <a:r>
              <a:rPr lang="es-US" sz="2000" b="1" noProof="0" dirty="0">
                <a:latin typeface="Arial" panose="020B0604020202020204" pitchFamily="34" charset="0"/>
                <a:ea typeface="HelveticaNeueLT Std" charset="0"/>
                <a:cs typeface="Arial" panose="020B0604020202020204" pitchFamily="34" charset="0"/>
              </a:rPr>
              <a:t>A los 59 años y medio de edad: </a:t>
            </a:r>
            <a:r>
              <a:rPr lang="es-US" sz="2000" noProof="0" dirty="0">
                <a:latin typeface="Arial" panose="020B0604020202020204" pitchFamily="34" charset="0"/>
                <a:ea typeface="HelveticaNeueLT Std" charset="0"/>
                <a:cs typeface="Arial" panose="020B0604020202020204" pitchFamily="34" charset="0"/>
              </a:rPr>
              <a:t>retire de su Cuenta de jubilación individual (Individual Retirement Account (IRA, por sus siglas en inglés)) y su plan de jubilación sin pagar una multa</a:t>
            </a:r>
          </a:p>
          <a:p>
            <a:pPr marL="342900" indent="-342900" rtl="0">
              <a:spcAft>
                <a:spcPts val="1800"/>
              </a:spcAft>
              <a:buFont typeface="Arial" panose="020B0604020202020204" pitchFamily="34" charset="0"/>
              <a:buChar char="•"/>
            </a:pPr>
            <a:r>
              <a:rPr lang="es-US" sz="2000" b="1" noProof="0" dirty="0">
                <a:latin typeface="Arial" panose="020B0604020202020204" pitchFamily="34" charset="0"/>
                <a:ea typeface="HelveticaNeueLT Std" charset="0"/>
                <a:cs typeface="Arial" panose="020B0604020202020204" pitchFamily="34" charset="0"/>
              </a:rPr>
              <a:t>A los 73 años de edad: </a:t>
            </a:r>
            <a:r>
              <a:rPr lang="es-US" sz="2000" noProof="0" dirty="0">
                <a:latin typeface="Arial" panose="020B0604020202020204" pitchFamily="34" charset="0"/>
                <a:ea typeface="HelveticaNeueLT Std" charset="0"/>
                <a:cs typeface="Arial" panose="020B0604020202020204" pitchFamily="34" charset="0"/>
              </a:rPr>
              <a:t>se le solicita que retire una cantidad mínima</a:t>
            </a:r>
          </a:p>
          <a:p>
            <a:pPr marL="342900" indent="-342900" rtl="0">
              <a:spcAft>
                <a:spcPts val="1200"/>
              </a:spcAft>
              <a:buFont typeface="Arial" panose="020B0604020202020204" pitchFamily="34" charset="0"/>
              <a:buChar char="•"/>
            </a:pPr>
            <a:endParaRPr lang="es-US" sz="2000" noProof="0" dirty="0">
              <a:latin typeface="Arial" panose="020B0604020202020204" pitchFamily="34" charset="0"/>
              <a:ea typeface="HelveticaNeueLT Std" charset="0"/>
              <a:cs typeface="Arial" panose="020B0604020202020204" pitchFamily="34" charset="0"/>
            </a:endParaRPr>
          </a:p>
        </p:txBody>
      </p:sp>
      <p:sp>
        <p:nvSpPr>
          <p:cNvPr id="3" name="TextBox 2">
            <a:extLst>
              <a:ext uri="{FF2B5EF4-FFF2-40B4-BE49-F238E27FC236}">
                <a16:creationId xmlns:a16="http://schemas.microsoft.com/office/drawing/2014/main" id="{DEA95271-74D1-3586-D591-0F3C9AA09D72}"/>
              </a:ext>
            </a:extLst>
          </p:cNvPr>
          <p:cNvSpPr txBox="1"/>
          <p:nvPr/>
        </p:nvSpPr>
        <p:spPr>
          <a:xfrm>
            <a:off x="380999" y="5694112"/>
            <a:ext cx="8933122" cy="830997"/>
          </a:xfrm>
          <a:prstGeom prst="rect">
            <a:avLst/>
          </a:prstGeom>
          <a:noFill/>
        </p:spPr>
        <p:txBody>
          <a:bodyPr wrap="square" rtlCol="0">
            <a:spAutoFit/>
          </a:bodyPr>
          <a:lstStyle/>
          <a:p>
            <a:pPr marL="230188" indent="-230188" rtl="0"/>
            <a:r>
              <a:rPr lang="es-US" sz="1200" noProof="0" dirty="0"/>
              <a:t>1	</a:t>
            </a:r>
            <a:r>
              <a:rPr lang="es-US" sz="1200" noProof="0" dirty="0">
                <a:solidFill>
                  <a:srgbClr val="000000"/>
                </a:solidFill>
                <a:effectLst/>
                <a:latin typeface="Helvetica" pitchFamily="2" charset="0"/>
              </a:rPr>
              <a:t>Las distribuciones antes de los 59 años y medio de edad deben efectuarse en forma de pagos periódicos sustancialmente iguales para poder optar a los retiros sin multa (</a:t>
            </a:r>
            <a:r>
              <a:rPr lang="es-US" sz="1200" noProof="0" dirty="0">
                <a:solidFill>
                  <a:srgbClr val="000000"/>
                </a:solidFill>
                <a:effectLst/>
                <a:latin typeface="Helvetica" pitchFamily="2" charset="0"/>
                <a:hlinkClick r:id="rId4" tooltip="https://www.irs.gov/retirement-plans/substantially-equal-periodic-payments"/>
              </a:rPr>
              <a:t>https://www.irs.gov/retirement-plans/substantially-equal-periodic-payments</a:t>
            </a:r>
            <a:r>
              <a:rPr lang="es-US" sz="1200" noProof="0" dirty="0">
                <a:solidFill>
                  <a:srgbClr val="000000"/>
                </a:solidFill>
                <a:effectLst/>
                <a:latin typeface="Helvetica" pitchFamily="2" charset="0"/>
              </a:rPr>
              <a:t>). Por favor, consulte a su asesor fiscal para que le oriente.</a:t>
            </a:r>
          </a:p>
          <a:p>
            <a:pPr rtl="0"/>
            <a:endParaRPr lang="es-US" sz="1200" noProof="0" dirty="0"/>
          </a:p>
        </p:txBody>
      </p:sp>
      <p:pic>
        <p:nvPicPr>
          <p:cNvPr id="4" name="The Standard logo" descr="The Standard Registered Logo">
            <a:extLst>
              <a:ext uri="{FF2B5EF4-FFF2-40B4-BE49-F238E27FC236}">
                <a16:creationId xmlns:a16="http://schemas.microsoft.com/office/drawing/2014/main" id="{25695EAD-4F76-8439-D2E7-92CFDD8BF276}"/>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53A07CFC-F3C0-83B6-0859-C28411741DA4}"/>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11</a:t>
            </a:fld>
            <a:endParaRPr lang="en-US" dirty="0"/>
          </a:p>
        </p:txBody>
      </p:sp>
    </p:spTree>
    <p:extLst>
      <p:ext uri="{BB962C8B-B14F-4D97-AF65-F5344CB8AC3E}">
        <p14:creationId xmlns:p14="http://schemas.microsoft.com/office/powerpoint/2010/main" val="1165910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Headline">
            <a:extLst>
              <a:ext uri="{FF2B5EF4-FFF2-40B4-BE49-F238E27FC236}">
                <a16:creationId xmlns:a16="http://schemas.microsoft.com/office/drawing/2014/main" id="{AED08426-6F4F-045A-4743-DDC89E39F3E3}"/>
              </a:ext>
            </a:extLst>
          </p:cNvPr>
          <p:cNvSpPr>
            <a:spLocks noGrp="1"/>
          </p:cNvSpPr>
          <p:nvPr>
            <p:ph type="title"/>
          </p:nvPr>
        </p:nvSpPr>
        <p:spPr>
          <a:xfrm>
            <a:off x="350062" y="461283"/>
            <a:ext cx="10506456" cy="548741"/>
          </a:xfrm>
        </p:spPr>
        <p:txBody>
          <a:bodyPr rtlCol="0" anchor="t" anchorCtr="0">
            <a:noAutofit/>
          </a:bodyPr>
          <a:lstStyle/>
          <a:p>
            <a:pPr rtl="0">
              <a:lnSpc>
                <a:spcPct val="100000"/>
              </a:lnSpc>
            </a:pPr>
            <a:r>
              <a:rPr lang="es-US" sz="2800" b="1" noProof="0" dirty="0"/>
              <a:t>Lista de verificación</a:t>
            </a:r>
          </a:p>
        </p:txBody>
      </p:sp>
      <p:sp>
        <p:nvSpPr>
          <p:cNvPr id="2" name="TextBox 1">
            <a:extLst>
              <a:ext uri="{FF2B5EF4-FFF2-40B4-BE49-F238E27FC236}">
                <a16:creationId xmlns:a16="http://schemas.microsoft.com/office/drawing/2014/main" id="{F7ED5E37-734D-F333-B224-64B0A3C01A52}"/>
              </a:ext>
            </a:extLst>
          </p:cNvPr>
          <p:cNvSpPr txBox="1"/>
          <p:nvPr/>
        </p:nvSpPr>
        <p:spPr>
          <a:xfrm>
            <a:off x="3805956" y="1761805"/>
            <a:ext cx="7260973" cy="3647152"/>
          </a:xfrm>
          <a:prstGeom prst="rect">
            <a:avLst/>
          </a:prstGeom>
          <a:noFill/>
        </p:spPr>
        <p:txBody>
          <a:bodyPr wrap="square" rtlCol="0">
            <a:spAutoFit/>
          </a:bodyPr>
          <a:lstStyle/>
          <a:p>
            <a:pPr marL="342900" indent="-342900" rtl="0">
              <a:spcAft>
                <a:spcPts val="18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Establecer una edad de jubilación</a:t>
            </a:r>
          </a:p>
          <a:p>
            <a:pPr marL="342900" indent="-342900" rtl="0">
              <a:spcAft>
                <a:spcPts val="18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Ponerse al día con los ahorros</a:t>
            </a:r>
          </a:p>
          <a:p>
            <a:pPr marL="342900" indent="-342900" rtl="0">
              <a:spcAft>
                <a:spcPts val="18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Consultar los subsidios del Seguro Social</a:t>
            </a:r>
          </a:p>
          <a:p>
            <a:pPr marL="342900" indent="-342900" rtl="0">
              <a:spcAft>
                <a:spcPts val="1800"/>
              </a:spcAft>
              <a:buFont typeface="Arial" panose="020B0604020202020204" pitchFamily="34" charset="0"/>
              <a:buChar char="•"/>
            </a:pPr>
            <a:r>
              <a:rPr lang="es-US" sz="2000" noProof="0" dirty="0">
                <a:latin typeface="Arial" panose="020B0604020202020204" pitchFamily="34" charset="0"/>
                <a:ea typeface="HelveticaNeueLT Std" charset="0"/>
                <a:cs typeface="Arial" panose="020B0604020202020204" pitchFamily="34" charset="0"/>
              </a:rPr>
              <a:t>Considerar la duración máxima de vida, la inflación y los gastos médicos</a:t>
            </a:r>
          </a:p>
          <a:p>
            <a:pPr marL="342900" indent="-342900" rtl="0">
              <a:spcAft>
                <a:spcPts val="1800"/>
              </a:spcAft>
              <a:buFont typeface="Arial" panose="020B0604020202020204" pitchFamily="34" charset="0"/>
              <a:buChar char="•"/>
            </a:pPr>
            <a:r>
              <a:rPr lang="es-US" noProof="0" dirty="0"/>
              <a:t>Visite el Personal Savings Center (Centro de ahorros personales) en: </a:t>
            </a:r>
            <a:r>
              <a:rPr lang="es-US" b="1" u="sng" noProof="0" dirty="0">
                <a:solidFill>
                  <a:srgbClr val="004EA7"/>
                </a:solidFill>
                <a:hlinkClick r:id="rId3" tooltip="http://www.standard.com/login"/>
              </a:rPr>
              <a:t>standard.com/login</a:t>
            </a:r>
            <a:endParaRPr lang="es-US" sz="2000" b="1" noProof="0" dirty="0">
              <a:solidFill>
                <a:srgbClr val="004EA7"/>
              </a:solidFill>
              <a:latin typeface="Arial" panose="020B0604020202020204" pitchFamily="34" charset="0"/>
              <a:ea typeface="HelveticaNeueLT Std" charset="0"/>
              <a:cs typeface="Arial" panose="020B0604020202020204" pitchFamily="34" charset="0"/>
            </a:endParaRPr>
          </a:p>
          <a:p>
            <a:pPr marL="342900" indent="-342900" rtl="0">
              <a:spcAft>
                <a:spcPts val="1200"/>
              </a:spcAft>
              <a:buFont typeface="Arial" panose="020B0604020202020204" pitchFamily="34" charset="0"/>
              <a:buChar char="•"/>
            </a:pPr>
            <a:endParaRPr lang="es-US" sz="2000" noProof="0" dirty="0">
              <a:latin typeface="Arial" panose="020B0604020202020204" pitchFamily="34" charset="0"/>
              <a:ea typeface="HelveticaNeueLT Std" charset="0"/>
              <a:cs typeface="Arial" panose="020B0604020202020204" pitchFamily="34" charset="0"/>
            </a:endParaRPr>
          </a:p>
        </p:txBody>
      </p:sp>
      <p:pic>
        <p:nvPicPr>
          <p:cNvPr id="4" name="Picture 3">
            <a:extLst>
              <a:ext uri="{FF2B5EF4-FFF2-40B4-BE49-F238E27FC236}">
                <a16:creationId xmlns:a16="http://schemas.microsoft.com/office/drawing/2014/main" id="{D3394413-33EA-D377-841D-97E256CCDF9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62636" y="1616087"/>
            <a:ext cx="2111189" cy="2656012"/>
          </a:xfrm>
          <a:prstGeom prst="rect">
            <a:avLst/>
          </a:prstGeom>
        </p:spPr>
      </p:pic>
      <p:pic>
        <p:nvPicPr>
          <p:cNvPr id="3" name="The Standard logo" descr="The Standard Registered Logo">
            <a:extLst>
              <a:ext uri="{FF2B5EF4-FFF2-40B4-BE49-F238E27FC236}">
                <a16:creationId xmlns:a16="http://schemas.microsoft.com/office/drawing/2014/main" id="{8958BA81-AD69-725C-6B4C-8397B442C3FB}"/>
              </a:ext>
              <a:ext uri="{C183D7F6-B498-43B3-948B-1728B52AA6E4}">
                <adec:decorative xmlns:adec="http://schemas.microsoft.com/office/drawing/2017/decorative" val="0"/>
              </a:ext>
            </a:extLst>
          </p:cNvPr>
          <p:cNvPicPr>
            <a:picLocks noChangeAspect="1"/>
          </p:cNvPicPr>
          <p:nvPr/>
        </p:nvPicPr>
        <p:blipFill rotWithShape="1">
          <a:blip r:embed="rId5"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5" name="Slide Number Placeholder 4">
            <a:extLst>
              <a:ext uri="{FF2B5EF4-FFF2-40B4-BE49-F238E27FC236}">
                <a16:creationId xmlns:a16="http://schemas.microsoft.com/office/drawing/2014/main" id="{9E303CD0-EE39-1D20-9D4B-2CCED30AA196}"/>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12</a:t>
            </a:fld>
            <a:endParaRPr lang="en-US" dirty="0"/>
          </a:p>
        </p:txBody>
      </p:sp>
    </p:spTree>
    <p:extLst>
      <p:ext uri="{BB962C8B-B14F-4D97-AF65-F5344CB8AC3E}">
        <p14:creationId xmlns:p14="http://schemas.microsoft.com/office/powerpoint/2010/main" val="27059182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73BB8-B10B-D1ED-7C3C-BC01019D3B4B}"/>
              </a:ext>
            </a:extLst>
          </p:cNvPr>
          <p:cNvSpPr>
            <a:spLocks noGrp="1"/>
          </p:cNvSpPr>
          <p:nvPr>
            <p:ph type="title"/>
          </p:nvPr>
        </p:nvSpPr>
        <p:spPr/>
        <p:txBody>
          <a:bodyPr rtlCol="0"/>
          <a:lstStyle/>
          <a:p>
            <a:pPr rtl="0">
              <a:lnSpc>
                <a:spcPct val="100000"/>
              </a:lnSpc>
            </a:pPr>
            <a:r>
              <a:rPr lang="en-us" sz="4400" b="1" dirty="0"/>
              <a:t>¿Tiene alguna pregunta?</a:t>
            </a:r>
          </a:p>
        </p:txBody>
      </p:sp>
      <p:pic>
        <p:nvPicPr>
          <p:cNvPr id="4" name="The Standard logo" descr="The Standard Registered Logo">
            <a:extLst>
              <a:ext uri="{FF2B5EF4-FFF2-40B4-BE49-F238E27FC236}">
                <a16:creationId xmlns:a16="http://schemas.microsoft.com/office/drawing/2014/main" id="{98E8035D-6E05-9550-2387-E4C2184A21F1}"/>
              </a:ext>
              <a:ext uri="{C183D7F6-B498-43B3-948B-1728B52AA6E4}">
                <adec:decorative xmlns:adec="http://schemas.microsoft.com/office/drawing/2017/decorative" val="0"/>
              </a:ext>
            </a:extLst>
          </p:cNvPr>
          <p:cNvPicPr>
            <a:picLocks noChangeAspect="1"/>
          </p:cNvPicPr>
          <p:nvPr/>
        </p:nvPicPr>
        <p:blipFill rotWithShape="1">
          <a:blip r:embed="rId3" cstate="screen">
            <a:alphaModFix amt="0"/>
            <a:extLst>
              <a:ext uri="{28A0092B-C50C-407E-A947-70E740481C1C}">
                <a14:useLocalDpi xmlns:a14="http://schemas.microsoft.com/office/drawing/2010/main"/>
              </a:ext>
            </a:extLst>
          </a:blip>
          <a:srcRect/>
          <a:stretch/>
        </p:blipFill>
        <p:spPr>
          <a:xfrm>
            <a:off x="10847612" y="5946475"/>
            <a:ext cx="996753" cy="695864"/>
          </a:xfrm>
          <a:prstGeom prst="rect">
            <a:avLst/>
          </a:prstGeom>
        </p:spPr>
      </p:pic>
      <p:sp>
        <p:nvSpPr>
          <p:cNvPr id="3" name="Slide Number Placeholder 2">
            <a:extLst>
              <a:ext uri="{FF2B5EF4-FFF2-40B4-BE49-F238E27FC236}">
                <a16:creationId xmlns:a16="http://schemas.microsoft.com/office/drawing/2014/main" id="{741C0B4B-A6FE-D15F-4BAA-EE1C15E8E06E}"/>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13</a:t>
            </a:fld>
            <a:endParaRPr lang="en-US" dirty="0"/>
          </a:p>
        </p:txBody>
      </p:sp>
    </p:spTree>
    <p:extLst>
      <p:ext uri="{BB962C8B-B14F-4D97-AF65-F5344CB8AC3E}">
        <p14:creationId xmlns:p14="http://schemas.microsoft.com/office/powerpoint/2010/main" val="14570768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DE98B64-28F1-E547-1C95-560180054E76}"/>
              </a:ext>
              <a:ext uri="{C183D7F6-B498-43B3-948B-1728B52AA6E4}">
                <adec:decorative xmlns:adec="http://schemas.microsoft.com/office/drawing/2017/decorative" val="1"/>
              </a:ext>
            </a:extLst>
          </p:cNvPr>
          <p:cNvSpPr>
            <a:spLocks noGrp="1"/>
          </p:cNvSpPr>
          <p:nvPr>
            <p:ph type="title" idx="4294967295"/>
          </p:nvPr>
        </p:nvSpPr>
        <p:spPr>
          <a:xfrm>
            <a:off x="152941" y="-590550"/>
            <a:ext cx="2925425" cy="590550"/>
          </a:xfrm>
        </p:spPr>
        <p:txBody>
          <a:bodyPr vert="horz" lIns="91440" tIns="45720" rIns="91440" bIns="45720" rtlCol="0" anchor="b">
            <a:noAutofit/>
          </a:bodyPr>
          <a:lstStyle/>
          <a:p>
            <a:pPr rtl="0"/>
            <a:r>
              <a:rPr lang="es-419" sz="2000" dirty="0"/>
              <a:t>Divulgación</a:t>
            </a:r>
          </a:p>
        </p:txBody>
      </p:sp>
      <p:pic>
        <p:nvPicPr>
          <p:cNvPr id="4" name="The Standard logo" descr="The Standard Registered Logo">
            <a:extLst>
              <a:ext uri="{FF2B5EF4-FFF2-40B4-BE49-F238E27FC236}">
                <a16:creationId xmlns:a16="http://schemas.microsoft.com/office/drawing/2014/main" id="{B6C51330-BF74-8767-D65B-6B3C110C9107}"/>
              </a:ext>
              <a:ext uri="{C183D7F6-B498-43B3-948B-1728B52AA6E4}">
                <adec:decorative xmlns:adec="http://schemas.microsoft.com/office/drawing/2017/decorative" val="0"/>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9360" t="10895" r="18856" b="12424"/>
          <a:stretch/>
        </p:blipFill>
        <p:spPr>
          <a:xfrm>
            <a:off x="487577" y="1983301"/>
            <a:ext cx="1555996" cy="1086289"/>
          </a:xfrm>
          <a:prstGeom prst="rect">
            <a:avLst/>
          </a:prstGeom>
        </p:spPr>
      </p:pic>
      <p:sp>
        <p:nvSpPr>
          <p:cNvPr id="6" name="Text">
            <a:extLst>
              <a:ext uri="{FF2B5EF4-FFF2-40B4-BE49-F238E27FC236}">
                <a16:creationId xmlns:a16="http://schemas.microsoft.com/office/drawing/2014/main" id="{66BF2232-1491-A210-DD6C-634142795970}"/>
              </a:ext>
            </a:extLst>
          </p:cNvPr>
          <p:cNvSpPr txBox="1">
            <a:spLocks/>
          </p:cNvSpPr>
          <p:nvPr/>
        </p:nvSpPr>
        <p:spPr>
          <a:xfrm>
            <a:off x="609600" y="3430447"/>
            <a:ext cx="11222326" cy="108628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lnSpc>
                <a:spcPct val="100000"/>
              </a:lnSpc>
              <a:spcBef>
                <a:spcPts val="0"/>
              </a:spcBef>
              <a:spcAft>
                <a:spcPts val="1000"/>
              </a:spcAft>
              <a:buFont typeface="Arial" panose="020B0604020202020204" pitchFamily="34" charset="0"/>
              <a:buNone/>
              <a:defRPr/>
            </a:pPr>
            <a:r>
              <a:rPr lang="es-US" sz="1400" noProof="0" dirty="0">
                <a:ea typeface="+mn-ea"/>
              </a:rPr>
              <a:t>Antes de invertir, los empleadores y los participantes del plan deben revisar con atención los objetivos de inversión, los riesgos, los cargos y los gastos de las opciones de inversión que se ofrecen dentro del plan de jubilación. Los folletos de los fondos mutuos individuales en la anualidad colectiva contienen esta información, además de otros datos importantes. Puede llamar al 877.805.1127 para obtener estos folletos. Por favor, lea detenidamente los folletos antes de invertir. Las inversiones están sujetas al riesgo bursátil y su valor puede fluctuar.</a:t>
            </a:r>
          </a:p>
        </p:txBody>
      </p:sp>
      <p:sp>
        <p:nvSpPr>
          <p:cNvPr id="5" name="Text">
            <a:extLst>
              <a:ext uri="{FF2B5EF4-FFF2-40B4-BE49-F238E27FC236}">
                <a16:creationId xmlns:a16="http://schemas.microsoft.com/office/drawing/2014/main" id="{464304D0-6373-EB88-89AA-4A0D3E3295D5}"/>
              </a:ext>
            </a:extLst>
          </p:cNvPr>
          <p:cNvSpPr txBox="1">
            <a:spLocks/>
          </p:cNvSpPr>
          <p:nvPr/>
        </p:nvSpPr>
        <p:spPr>
          <a:xfrm>
            <a:off x="615825" y="4619655"/>
            <a:ext cx="11222326" cy="802388"/>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rtl="0">
              <a:lnSpc>
                <a:spcPct val="100000"/>
              </a:lnSpc>
              <a:spcBef>
                <a:spcPts val="0"/>
              </a:spcBef>
              <a:spcAft>
                <a:spcPts val="1000"/>
              </a:spcAft>
              <a:buFont typeface="Arial" panose="020B0604020202020204" pitchFamily="34" charset="0"/>
              <a:buNone/>
              <a:defRPr/>
            </a:pPr>
            <a:r>
              <a:rPr lang="es-US" sz="1400" noProof="0" dirty="0">
                <a:ea typeface="+mn-ea"/>
              </a:rPr>
              <a:t>The Standard es el nombre comercial de </a:t>
            </a:r>
            <a:r>
              <a:rPr lang="en-US" sz="1400" noProof="0" dirty="0">
                <a:ea typeface="+mn-ea"/>
              </a:rPr>
              <a:t>StanCorp Financial Group, Inc</a:t>
            </a:r>
            <a:r>
              <a:rPr lang="es-US" sz="1400" noProof="0" dirty="0">
                <a:ea typeface="+mn-ea"/>
              </a:rPr>
              <a:t>. y sus subsidiarias. </a:t>
            </a:r>
            <a:r>
              <a:rPr lang="en-US" sz="1400" noProof="0" dirty="0">
                <a:ea typeface="+mn-ea"/>
              </a:rPr>
              <a:t>Standard Retirement Services, Inc</a:t>
            </a:r>
            <a:r>
              <a:rPr lang="es-US" sz="1400" noProof="0" dirty="0">
                <a:ea typeface="+mn-ea"/>
              </a:rPr>
              <a:t>. proporciona servicios de documentación financiera y servicios administrativos del plan. </a:t>
            </a:r>
            <a:r>
              <a:rPr lang="en-US" sz="1400" noProof="0" dirty="0">
                <a:ea typeface="+mn-ea"/>
              </a:rPr>
              <a:t>Standard Insurance Company</a:t>
            </a:r>
            <a:r>
              <a:rPr lang="es-US" sz="1400" noProof="0" dirty="0">
                <a:ea typeface="+mn-ea"/>
              </a:rPr>
              <a:t> y </a:t>
            </a:r>
            <a:r>
              <a:rPr lang="en-US" sz="1400" noProof="0" dirty="0">
                <a:ea typeface="+mn-ea"/>
              </a:rPr>
              <a:t>Standard Retirement Services</a:t>
            </a:r>
            <a:r>
              <a:rPr lang="es-US" sz="1400" noProof="0" dirty="0">
                <a:ea typeface="+mn-ea"/>
              </a:rPr>
              <a:t>, Inc. son subsidiarias de </a:t>
            </a:r>
            <a:r>
              <a:rPr lang="en-US" sz="1400" noProof="0" dirty="0">
                <a:ea typeface="+mn-ea"/>
              </a:rPr>
              <a:t>StanCorp Financial Group, Inc</a:t>
            </a:r>
            <a:r>
              <a:rPr lang="es-US" sz="1400" noProof="0" dirty="0">
                <a:ea typeface="+mn-ea"/>
              </a:rPr>
              <a:t>., y todas son corporaciones de </a:t>
            </a:r>
            <a:r>
              <a:rPr lang="en-US" sz="1400" noProof="0" dirty="0">
                <a:ea typeface="+mn-ea"/>
              </a:rPr>
              <a:t>Oregon.</a:t>
            </a:r>
            <a:endParaRPr lang="es-US" sz="1400" noProof="0" dirty="0">
              <a:ea typeface="+mn-ea"/>
            </a:endParaRPr>
          </a:p>
        </p:txBody>
      </p:sp>
      <p:sp>
        <p:nvSpPr>
          <p:cNvPr id="3" name="TextBox 2">
            <a:extLst>
              <a:ext uri="{FF2B5EF4-FFF2-40B4-BE49-F238E27FC236}">
                <a16:creationId xmlns:a16="http://schemas.microsoft.com/office/drawing/2014/main" id="{E5EE4AD1-FF3E-F6D2-460B-53B99906CB7B}"/>
              </a:ext>
            </a:extLst>
          </p:cNvPr>
          <p:cNvSpPr txBox="1"/>
          <p:nvPr/>
        </p:nvSpPr>
        <p:spPr>
          <a:xfrm>
            <a:off x="609600" y="6228685"/>
            <a:ext cx="3805084" cy="276999"/>
          </a:xfrm>
          <a:prstGeom prst="rect">
            <a:avLst/>
          </a:prstGeom>
          <a:noFill/>
        </p:spPr>
        <p:txBody>
          <a:bodyPr wrap="square" rtlCol="0">
            <a:spAutoFit/>
          </a:bodyPr>
          <a:lstStyle/>
          <a:p>
            <a:pPr rtl="0"/>
            <a:r>
              <a:rPr lang="es-419" sz="1200" dirty="0"/>
              <a:t>RP </a:t>
            </a:r>
            <a:r>
              <a:rPr lang="es-419" sz="1200" b="1" dirty="0"/>
              <a:t>21437-SPU</a:t>
            </a:r>
            <a:r>
              <a:rPr lang="es-419" sz="1200" dirty="0"/>
              <a:t> (1/25) W1032515-0125 (exp 01/27)</a:t>
            </a:r>
          </a:p>
        </p:txBody>
      </p:sp>
      <p:sp>
        <p:nvSpPr>
          <p:cNvPr id="2" name="Slide Number Placeholder 1">
            <a:extLst>
              <a:ext uri="{FF2B5EF4-FFF2-40B4-BE49-F238E27FC236}">
                <a16:creationId xmlns:a16="http://schemas.microsoft.com/office/drawing/2014/main" id="{04CCBA1F-45A6-835E-4038-3E069592E2B9}"/>
              </a:ext>
              <a:ext uri="{C183D7F6-B498-43B3-948B-1728B52AA6E4}">
                <adec:decorative xmlns:adec="http://schemas.microsoft.com/office/drawing/2017/decorative" val="1"/>
              </a:ext>
            </a:extLst>
          </p:cNvPr>
          <p:cNvSpPr>
            <a:spLocks noGrp="1"/>
          </p:cNvSpPr>
          <p:nvPr>
            <p:ph type="sldNum" sz="quarter" idx="10"/>
          </p:nvPr>
        </p:nvSpPr>
        <p:spPr/>
        <p:txBody>
          <a:bodyPr rtlCol="0"/>
          <a:lstStyle/>
          <a:p>
            <a:pPr rtl="0">
              <a:defRPr/>
            </a:pPr>
            <a:fld id="{73EF3F73-D8BE-1D4F-8F0C-03C5EC803F68}" type="slidenum">
              <a:rPr lang="en-US" smtClean="0"/>
              <a:pPr>
                <a:defRPr/>
              </a:pPr>
              <a:t>14</a:t>
            </a:fld>
            <a:endParaRPr lang="en-US" dirty="0"/>
          </a:p>
        </p:txBody>
      </p:sp>
    </p:spTree>
    <p:extLst>
      <p:ext uri="{BB962C8B-B14F-4D97-AF65-F5344CB8AC3E}">
        <p14:creationId xmlns:p14="http://schemas.microsoft.com/office/powerpoint/2010/main" val="1817613009"/>
      </p:ext>
    </p:extLst>
  </p:cSld>
  <p:clrMapOvr>
    <a:masterClrMapping/>
  </p:clrMapOvr>
</p:sld>
</file>

<file path=ppt/theme/theme1.xml><?xml version="1.0" encoding="utf-8"?>
<a:theme xmlns:a="http://schemas.openxmlformats.org/drawingml/2006/main" name="Master w/ Full Footer">
  <a:themeElements>
    <a:clrScheme name="The Standard Template Colors">
      <a:dk1>
        <a:srgbClr val="000000"/>
      </a:dk1>
      <a:lt1>
        <a:srgbClr val="FFFFFF"/>
      </a:lt1>
      <a:dk2>
        <a:srgbClr val="004EA8"/>
      </a:dk2>
      <a:lt2>
        <a:srgbClr val="D6F3FF"/>
      </a:lt2>
      <a:accent1>
        <a:srgbClr val="221551"/>
      </a:accent1>
      <a:accent2>
        <a:srgbClr val="F0F3FF"/>
      </a:accent2>
      <a:accent3>
        <a:srgbClr val="612F93"/>
      </a:accent3>
      <a:accent4>
        <a:srgbClr val="D9D8EA"/>
      </a:accent4>
      <a:accent5>
        <a:srgbClr val="0075B2"/>
      </a:accent5>
      <a:accent6>
        <a:srgbClr val="6BA7EA"/>
      </a:accent6>
      <a:hlink>
        <a:srgbClr val="004EA6"/>
      </a:hlink>
      <a:folHlink>
        <a:srgbClr val="004EA6"/>
      </a:folHlink>
    </a:clrScheme>
    <a:fontScheme name="Standard Master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 Standard Base Master Template Lite_Q1_24" id="{F49E0538-7C43-2140-A7EA-CDFF6EEE4227}" vid="{0EA29900-37FF-C24D-8098-573EAC3622E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af0d835a-3d14-486d-980f-eaf76ccd082e">
      <Terms xmlns="http://schemas.microsoft.com/office/infopath/2007/PartnerControls"/>
    </lcf76f155ced4ddcb4097134ff3c332f>
    <TaxCatchAll xmlns="6021318e-cadf-4644-b3f5-8786c4cf8acd" xsi:nil="true"/>
    <Photometadata xmlns="af0d835a-3d14-486d-980f-eaf76ccd082e" xsi:nil="true"/>
    <Thumbnail xmlns="af0d835a-3d14-486d-980f-eaf76ccd082e" xsi:nil="true"/>
    <SharedWithUsers xmlns="fe1d0d08-bf91-42eb-a2fe-06a16a639f77">
      <UserInfo>
        <DisplayName>Everyone except external users</DisplayName>
        <AccountId>17</AccountId>
        <AccountType/>
      </UserInfo>
    </SharedWithUser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276FB839D8CAD4DA01800885BDFCC83" ma:contentTypeVersion="16" ma:contentTypeDescription="Create a new document." ma:contentTypeScope="" ma:versionID="3d58d3453b5bf5803b6bca225a05b18f">
  <xsd:schema xmlns:xsd="http://www.w3.org/2001/XMLSchema" xmlns:xs="http://www.w3.org/2001/XMLSchema" xmlns:p="http://schemas.microsoft.com/office/2006/metadata/properties" xmlns:ns2="af0d835a-3d14-486d-980f-eaf76ccd082e" xmlns:ns3="6021318e-cadf-4644-b3f5-8786c4cf8acd" xmlns:ns4="fe1d0d08-bf91-42eb-a2fe-06a16a639f77" targetNamespace="http://schemas.microsoft.com/office/2006/metadata/properties" ma:root="true" ma:fieldsID="1e6dbd2456c9947ce154dc291d8e6e0b" ns2:_="" ns3:_="" ns4:_="">
    <xsd:import namespace="af0d835a-3d14-486d-980f-eaf76ccd082e"/>
    <xsd:import namespace="6021318e-cadf-4644-b3f5-8786c4cf8acd"/>
    <xsd:import namespace="fe1d0d08-bf91-42eb-a2fe-06a16a639f77"/>
    <xsd:element name="properties">
      <xsd:complexType>
        <xsd:sequence>
          <xsd:element name="documentManagement">
            <xsd:complexType>
              <xsd:all>
                <xsd:element ref="ns2:Photometadata" minOccurs="0"/>
                <xsd:element ref="ns2:Thumbnail" minOccurs="0"/>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OCR" minOccurs="0"/>
                <xsd:element ref="ns2:MediaServiceGenerationTime" minOccurs="0"/>
                <xsd:element ref="ns2:MediaServiceEventHashCode" minOccurs="0"/>
                <xsd:element ref="ns2:MediaServiceLocation"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f0d835a-3d14-486d-980f-eaf76ccd082e" elementFormDefault="qualified">
    <xsd:import namespace="http://schemas.microsoft.com/office/2006/documentManagement/types"/>
    <xsd:import namespace="http://schemas.microsoft.com/office/infopath/2007/PartnerControls"/>
    <xsd:element name="Photometadata" ma:index="8" nillable="true" ma:displayName="Photo metadata" ma:format="Dropdown" ma:internalName="Photometadata">
      <xsd:simpleType>
        <xsd:restriction base="dms:Text">
          <xsd:maxLength value="255"/>
        </xsd:restriction>
      </xsd:simpleType>
    </xsd:element>
    <xsd:element name="Thumbnail" ma:index="9" nillable="true" ma:displayName="Thumbnail" ma:format="Dropdown" ma:internalName="Thumbnail">
      <xsd:simpleType>
        <xsd:restriction base="dms:Text">
          <xsd:maxLength value="255"/>
        </xsd:restriction>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dceebad9-cc78-4802-93f8-9d240ded60a4" ma:termSetId="09814cd3-568e-fe90-9814-8d621ff8fb84" ma:anchorId="fba54fb3-c3e1-fe81-a776-ca4b69148c4d" ma:open="true" ma:isKeyword="false">
      <xsd:complexType>
        <xsd:sequence>
          <xsd:element ref="pc:Terms" minOccurs="0" maxOccurs="1"/>
        </xsd:sequence>
      </xsd:complexType>
    </xsd:element>
    <xsd:element name="MediaServiceMetadata" ma:index="13" nillable="true" ma:displayName="MediaServiceMetadata" ma:hidden="true" ma:internalName="MediaServiceMetadata" ma:readOnly="true">
      <xsd:simpleType>
        <xsd:restriction base="dms:Note"/>
      </xsd:simpleType>
    </xsd:element>
    <xsd:element name="MediaServiceFastMetadata" ma:index="14" nillable="true" ma:displayName="MediaServiceFastMetadata" ma:hidden="true" ma:internalName="MediaServiceFastMetadata" ma:readOnly="true">
      <xsd:simpleType>
        <xsd:restriction base="dms:Note"/>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021318e-cadf-4644-b3f5-8786c4cf8acd"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7d0598a9-60cc-41cf-a68f-c00698b1768c}" ma:internalName="TaxCatchAll" ma:showField="CatchAllData" ma:web="fe1d0d08-bf91-42eb-a2fe-06a16a639f77">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e1d0d08-bf91-42eb-a2fe-06a16a639f77" elementFormDefault="qualified">
    <xsd:import namespace="http://schemas.microsoft.com/office/2006/documentManagement/types"/>
    <xsd:import namespace="http://schemas.microsoft.com/office/infopath/2007/PartnerControls"/>
    <xsd:element name="SharedWithUsers" ma:index="2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F7795A2-EC25-45BF-A0BA-CC20F6269A07}">
  <ds:schemaRefs>
    <ds:schemaRef ds:uri="http://schemas.microsoft.com/sharepoint/v3/contenttype/forms"/>
  </ds:schemaRefs>
</ds:datastoreItem>
</file>

<file path=customXml/itemProps2.xml><?xml version="1.0" encoding="utf-8"?>
<ds:datastoreItem xmlns:ds="http://schemas.openxmlformats.org/officeDocument/2006/customXml" ds:itemID="{32F56FA5-23CA-48ED-9B53-653DE43F58D1}">
  <ds:schemaRefs>
    <ds:schemaRef ds:uri="http://schemas.microsoft.com/office/2006/metadata/properties"/>
    <ds:schemaRef ds:uri="http://purl.org/dc/dcmitype/"/>
    <ds:schemaRef ds:uri="http://purl.org/dc/elements/1.1/"/>
    <ds:schemaRef ds:uri="http://purl.org/dc/terms/"/>
    <ds:schemaRef ds:uri="http://schemas.openxmlformats.org/package/2006/metadata/core-properties"/>
    <ds:schemaRef ds:uri="http://www.w3.org/XML/1998/namespace"/>
    <ds:schemaRef ds:uri="http://schemas.microsoft.com/office/infopath/2007/PartnerControls"/>
    <ds:schemaRef ds:uri="http://schemas.microsoft.com/office/2006/documentManagement/types"/>
    <ds:schemaRef ds:uri="fe1d0d08-bf91-42eb-a2fe-06a16a639f77"/>
    <ds:schemaRef ds:uri="6021318e-cadf-4644-b3f5-8786c4cf8acd"/>
    <ds:schemaRef ds:uri="af0d835a-3d14-486d-980f-eaf76ccd082e"/>
  </ds:schemaRefs>
</ds:datastoreItem>
</file>

<file path=customXml/itemProps3.xml><?xml version="1.0" encoding="utf-8"?>
<ds:datastoreItem xmlns:ds="http://schemas.openxmlformats.org/officeDocument/2006/customXml" ds:itemID="{0E3EB7DD-3209-4314-833B-96877E412F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f0d835a-3d14-486d-980f-eaf76ccd082e"/>
    <ds:schemaRef ds:uri="6021318e-cadf-4644-b3f5-8786c4cf8acd"/>
    <ds:schemaRef ds:uri="fe1d0d08-bf91-42eb-a2fe-06a16a639f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8978</TotalTime>
  <Words>2619</Words>
  <Application>Microsoft Office PowerPoint</Application>
  <PresentationFormat>Widescreen</PresentationFormat>
  <Paragraphs>252</Paragraphs>
  <Slides>15</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Helvetica Neue</vt:lpstr>
      <vt:lpstr>Helvetica Neue LT Std</vt:lpstr>
      <vt:lpstr>HelveticaNeueLT Std</vt:lpstr>
      <vt:lpstr>HelveticaNeueLT Std Lt</vt:lpstr>
      <vt:lpstr>Arial</vt:lpstr>
      <vt:lpstr>Calibri</vt:lpstr>
      <vt:lpstr>Courier New</vt:lpstr>
      <vt:lpstr>Helvetica</vt:lpstr>
      <vt:lpstr>Wingdings</vt:lpstr>
      <vt:lpstr>Master w/ Full Footer</vt:lpstr>
      <vt:lpstr>Camino hacia la jubilación</vt:lpstr>
      <vt:lpstr>Presentadores</vt:lpstr>
      <vt:lpstr>¿Cuánto dinero gastará en la jubilación?</vt:lpstr>
      <vt:lpstr>¿Qué cantidad de ingresos puede esperar?</vt:lpstr>
      <vt:lpstr>Si necesita ponerse al día con los ahorros</vt:lpstr>
      <vt:lpstr>Cuándo cobrar el Seguro Social</vt:lpstr>
      <vt:lpstr>Considerar la duración máxima de vida</vt:lpstr>
      <vt:lpstr>No se olvide de la inflación</vt:lpstr>
      <vt:lpstr>Considerar los gastos médicos</vt:lpstr>
      <vt:lpstr>Elegir cómo invertir</vt:lpstr>
      <vt:lpstr>Maneras de hacer que su dinero dure</vt:lpstr>
      <vt:lpstr>Aprovechar al máximo las cuentas de jubilación</vt:lpstr>
      <vt:lpstr>Lista de verificación</vt:lpstr>
      <vt:lpstr>¿Tiene alguna pregunta?</vt:lpstr>
      <vt:lpstr>Divulgación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Camino hacia la jubilación</dc:title>
  <dc:subject>Camino hacia la jubilación</dc:subject>
  <dc:creator>The Standard</dc:creator>
  <cp:keywords>Camino hacia la jubilación, The Standard</cp:keywords>
  <cp:lastModifiedBy>Sherif Kuzhandhai Yesu</cp:lastModifiedBy>
  <cp:revision>247</cp:revision>
  <dcterms:created xsi:type="dcterms:W3CDTF">2024-03-15T21:30:48Z</dcterms:created>
  <dcterms:modified xsi:type="dcterms:W3CDTF">2025-01-24T09:21:19Z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0x010100A276FB839D8CAD4DA01800885BDFCC83</vt:lpwstr>
  </property>
  <property fmtid="{D5CDD505-2E9C-101B-9397-08002B2CF9AE}" pid="3" name="MediaServiceImageTags">
    <vt:lpwstr/>
  </property>
</Properties>
</file>