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48" r:id="rId4"/>
  </p:sldMasterIdLst>
  <p:notesMasterIdLst>
    <p:notesMasterId r:id="rId20"/>
  </p:notesMasterIdLst>
  <p:handoutMasterIdLst>
    <p:handoutMasterId r:id="rId21"/>
  </p:handoutMasterIdLst>
  <p:sldIdLst>
    <p:sldId id="353" r:id="rId5"/>
    <p:sldId id="327" r:id="rId6"/>
    <p:sldId id="378" r:id="rId7"/>
    <p:sldId id="388" r:id="rId8"/>
    <p:sldId id="263" r:id="rId9"/>
    <p:sldId id="389" r:id="rId10"/>
    <p:sldId id="395" r:id="rId11"/>
    <p:sldId id="396" r:id="rId12"/>
    <p:sldId id="391" r:id="rId13"/>
    <p:sldId id="397" r:id="rId14"/>
    <p:sldId id="262" r:id="rId15"/>
    <p:sldId id="392" r:id="rId16"/>
    <p:sldId id="393" r:id="rId17"/>
    <p:sldId id="394" r:id="rId18"/>
    <p:sldId id="34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8" userDrawn="1">
          <p15:clr>
            <a:srgbClr val="A4A3A4"/>
          </p15:clr>
        </p15:guide>
        <p15:guide id="2" pos="1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7"/>
    <a:srgbClr val="0075B2"/>
    <a:srgbClr val="505050"/>
    <a:srgbClr val="DAD8EB"/>
    <a:srgbClr val="E5E5E5"/>
    <a:srgbClr val="E5E5E6"/>
    <a:srgbClr val="D6F3FF"/>
    <a:srgbClr val="6E747C"/>
    <a:srgbClr val="F1F5FF"/>
    <a:srgbClr val="D9D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368" autoAdjust="0"/>
    <p:restoredTop sz="94061" autoAdjust="0"/>
  </p:normalViewPr>
  <p:slideViewPr>
    <p:cSldViewPr snapToGrid="0">
      <p:cViewPr varScale="1">
        <p:scale>
          <a:sx n="70" d="100"/>
          <a:sy n="70" d="100"/>
        </p:scale>
        <p:origin x="366" y="60"/>
      </p:cViewPr>
      <p:guideLst>
        <p:guide orient="horz" pos="4128"/>
        <p:guide pos="192"/>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93984236983677"/>
          <c:y val="5.9505175808217632E-2"/>
          <c:w val="0.6121203152603264"/>
          <c:h val="0.91818038326370077"/>
        </c:manualLayout>
      </c:layout>
      <c:doughnutChart>
        <c:varyColors val="1"/>
        <c:ser>
          <c:idx val="0"/>
          <c:order val="0"/>
          <c:tx>
            <c:strRef>
              <c:f>Sheet1!$B$1</c:f>
              <c:strCache>
                <c:ptCount val="1"/>
                <c:pt idx="0">
                  <c:v>Withdrawals</c:v>
                </c:pt>
              </c:strCache>
            </c:strRef>
          </c:tx>
          <c:spPr>
            <a:solidFill>
              <a:schemeClr val="accent6"/>
            </a:solidFill>
          </c:spPr>
          <c:dPt>
            <c:idx val="0"/>
            <c:bubble3D val="0"/>
            <c:spPr>
              <a:solidFill>
                <a:schemeClr val="tx2"/>
              </a:solidFill>
              <a:ln w="19050">
                <a:solidFill>
                  <a:schemeClr val="lt1"/>
                </a:solidFill>
              </a:ln>
              <a:effectLst/>
            </c:spPr>
            <c:extLst>
              <c:ext xmlns:c16="http://schemas.microsoft.com/office/drawing/2014/chart" uri="{C3380CC4-5D6E-409C-BE32-E72D297353CC}">
                <c16:uniqueId val="{00000002-774A-964A-90AA-2690E698DB34}"/>
              </c:ext>
            </c:extLst>
          </c:dPt>
          <c:dPt>
            <c:idx val="1"/>
            <c:bubble3D val="0"/>
            <c:spPr>
              <a:solidFill>
                <a:schemeClr val="accent6"/>
              </a:solidFill>
              <a:ln w="19050">
                <a:solidFill>
                  <a:schemeClr val="lt1"/>
                </a:solidFill>
              </a:ln>
              <a:effectLst/>
            </c:spPr>
            <c:extLst>
              <c:ext xmlns:c16="http://schemas.microsoft.com/office/drawing/2014/chart" uri="{C3380CC4-5D6E-409C-BE32-E72D297353CC}">
                <c16:uniqueId val="{00000001-774A-964A-90AA-2690E698DB34}"/>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015C-C44E-86A3-2B4B7DEB2177}"/>
              </c:ext>
            </c:extLst>
          </c:dPt>
          <c:dPt>
            <c:idx val="3"/>
            <c:bubble3D val="0"/>
            <c:spPr>
              <a:solidFill>
                <a:schemeClr val="accent6"/>
              </a:solidFill>
              <a:ln w="19050">
                <a:solidFill>
                  <a:schemeClr val="lt1"/>
                </a:solidFill>
              </a:ln>
              <a:effectLst/>
            </c:spPr>
            <c:extLst>
              <c:ext xmlns:c16="http://schemas.microsoft.com/office/drawing/2014/chart" uri="{C3380CC4-5D6E-409C-BE32-E72D297353CC}">
                <c16:uniqueId val="{00000007-015C-C44E-86A3-2B4B7DEB2177}"/>
              </c:ext>
            </c:extLst>
          </c:dPt>
          <c:cat>
            <c:strRef>
              <c:f>Sheet1!$A$2:$A$5</c:f>
              <c:strCache>
                <c:ptCount val="2"/>
                <c:pt idx="0">
                  <c:v>retirement</c:v>
                </c:pt>
                <c:pt idx="1">
                  <c:v>savings</c:v>
                </c:pt>
              </c:strCache>
            </c:strRef>
          </c:cat>
          <c:val>
            <c:numRef>
              <c:f>Sheet1!$B$2:$B$5</c:f>
              <c:numCache>
                <c:formatCode>General</c:formatCode>
                <c:ptCount val="4"/>
                <c:pt idx="0">
                  <c:v>4</c:v>
                </c:pt>
                <c:pt idx="1">
                  <c:v>96</c:v>
                </c:pt>
              </c:numCache>
            </c:numRef>
          </c:val>
          <c:extLst>
            <c:ext xmlns:c16="http://schemas.microsoft.com/office/drawing/2014/chart" uri="{C3380CC4-5D6E-409C-BE32-E72D297353CC}">
              <c16:uniqueId val="{00000000-774A-964A-90AA-2690E698DB3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1-F1CA-7C41-870B-F256DB891930}"/>
              </c:ext>
            </c:extLst>
          </c:dPt>
          <c:dPt>
            <c:idx val="1"/>
            <c:bubble3D val="0"/>
            <c:spPr>
              <a:solidFill>
                <a:schemeClr val="accent6"/>
              </a:solidFill>
              <a:ln w="19050">
                <a:noFill/>
              </a:ln>
              <a:effectLst/>
            </c:spPr>
            <c:extLst>
              <c:ext xmlns:c16="http://schemas.microsoft.com/office/drawing/2014/chart" uri="{C3380CC4-5D6E-409C-BE32-E72D297353CC}">
                <c16:uniqueId val="{00000003-F1CA-7C41-870B-F256DB891930}"/>
              </c:ext>
            </c:extLst>
          </c:dPt>
          <c:dPt>
            <c:idx val="2"/>
            <c:bubble3D val="0"/>
            <c:spPr>
              <a:solidFill>
                <a:schemeClr val="accent3"/>
              </a:solidFill>
              <a:ln w="19050">
                <a:noFill/>
              </a:ln>
              <a:effectLst/>
            </c:spPr>
            <c:extLst>
              <c:ext xmlns:c16="http://schemas.microsoft.com/office/drawing/2014/chart" uri="{C3380CC4-5D6E-409C-BE32-E72D297353CC}">
                <c16:uniqueId val="{00000005-F1CA-7C41-870B-F256DB891930}"/>
              </c:ext>
            </c:extLst>
          </c:dPt>
          <c:dPt>
            <c:idx val="3"/>
            <c:bubble3D val="0"/>
            <c:spPr>
              <a:solidFill>
                <a:schemeClr val="bg2"/>
              </a:solidFill>
              <a:ln w="19050">
                <a:noFill/>
              </a:ln>
              <a:effectLst/>
            </c:spPr>
            <c:extLst>
              <c:ext xmlns:c16="http://schemas.microsoft.com/office/drawing/2014/chart" uri="{C3380CC4-5D6E-409C-BE32-E72D297353CC}">
                <c16:uniqueId val="{00000007-F1CA-7C41-870B-F256DB891930}"/>
              </c:ext>
            </c:extLst>
          </c:dPt>
          <c:dPt>
            <c:idx val="4"/>
            <c:bubble3D val="0"/>
            <c:spPr>
              <a:solidFill>
                <a:schemeClr val="accent1"/>
              </a:solidFill>
              <a:ln w="19050">
                <a:noFill/>
              </a:ln>
              <a:effectLst/>
            </c:spPr>
            <c:extLst>
              <c:ext xmlns:c16="http://schemas.microsoft.com/office/drawing/2014/chart" uri="{C3380CC4-5D6E-409C-BE32-E72D297353CC}">
                <c16:uniqueId val="{00000009-F1CA-7C41-870B-F256DB891930}"/>
              </c:ext>
            </c:extLst>
          </c:dPt>
          <c:cat>
            <c:numRef>
              <c:f>Sheet1!$A$2:$A$6</c:f>
              <c:numCache>
                <c:formatCode>General</c:formatCode>
                <c:ptCount val="5"/>
              </c:numCache>
            </c:numRef>
          </c:cat>
          <c:val>
            <c:numRef>
              <c:f>Sheet1!$B$2:$B$6</c:f>
              <c:numCache>
                <c:formatCode>General</c:formatCode>
                <c:ptCount val="5"/>
                <c:pt idx="0">
                  <c:v>50</c:v>
                </c:pt>
                <c:pt idx="1">
                  <c:v>30</c:v>
                </c:pt>
                <c:pt idx="2">
                  <c:v>11</c:v>
                </c:pt>
                <c:pt idx="3">
                  <c:v>4</c:v>
                </c:pt>
                <c:pt idx="4">
                  <c:v>5</c:v>
                </c:pt>
              </c:numCache>
            </c:numRef>
          </c:val>
          <c:extLst>
            <c:ext xmlns:c16="http://schemas.microsoft.com/office/drawing/2014/chart" uri="{C3380CC4-5D6E-409C-BE32-E72D297353CC}">
              <c16:uniqueId val="{0000000A-F1CA-7C41-870B-F256DB89193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1-87CF-CB49-9D36-0C1BBA0CD5B1}"/>
              </c:ext>
            </c:extLst>
          </c:dPt>
          <c:dPt>
            <c:idx val="1"/>
            <c:bubble3D val="0"/>
            <c:spPr>
              <a:solidFill>
                <a:schemeClr val="accent6"/>
              </a:solidFill>
              <a:ln w="19050">
                <a:noFill/>
              </a:ln>
              <a:effectLst/>
            </c:spPr>
            <c:extLst>
              <c:ext xmlns:c16="http://schemas.microsoft.com/office/drawing/2014/chart" uri="{C3380CC4-5D6E-409C-BE32-E72D297353CC}">
                <c16:uniqueId val="{00000003-87CF-CB49-9D36-0C1BBA0CD5B1}"/>
              </c:ext>
            </c:extLst>
          </c:dPt>
          <c:dPt>
            <c:idx val="2"/>
            <c:bubble3D val="0"/>
            <c:spPr>
              <a:solidFill>
                <a:schemeClr val="accent3"/>
              </a:solidFill>
              <a:ln w="19050">
                <a:noFill/>
              </a:ln>
              <a:effectLst/>
            </c:spPr>
            <c:extLst>
              <c:ext xmlns:c16="http://schemas.microsoft.com/office/drawing/2014/chart" uri="{C3380CC4-5D6E-409C-BE32-E72D297353CC}">
                <c16:uniqueId val="{00000005-87CF-CB49-9D36-0C1BBA0CD5B1}"/>
              </c:ext>
            </c:extLst>
          </c:dPt>
          <c:dPt>
            <c:idx val="3"/>
            <c:bubble3D val="0"/>
            <c:spPr>
              <a:solidFill>
                <a:schemeClr val="bg2"/>
              </a:solidFill>
              <a:ln w="19050">
                <a:noFill/>
              </a:ln>
              <a:effectLst/>
            </c:spPr>
            <c:extLst>
              <c:ext xmlns:c16="http://schemas.microsoft.com/office/drawing/2014/chart" uri="{C3380CC4-5D6E-409C-BE32-E72D297353CC}">
                <c16:uniqueId val="{00000007-87CF-CB49-9D36-0C1BBA0CD5B1}"/>
              </c:ext>
            </c:extLst>
          </c:dPt>
          <c:dPt>
            <c:idx val="4"/>
            <c:bubble3D val="0"/>
            <c:spPr>
              <a:solidFill>
                <a:schemeClr val="accent1"/>
              </a:solidFill>
              <a:ln w="19050">
                <a:noFill/>
              </a:ln>
              <a:effectLst/>
            </c:spPr>
            <c:extLst>
              <c:ext xmlns:c16="http://schemas.microsoft.com/office/drawing/2014/chart" uri="{C3380CC4-5D6E-409C-BE32-E72D297353CC}">
                <c16:uniqueId val="{00000009-87CF-CB49-9D36-0C1BBA0CD5B1}"/>
              </c:ext>
            </c:extLst>
          </c:dPt>
          <c:cat>
            <c:numRef>
              <c:f>Sheet1!$A$2:$A$6</c:f>
              <c:numCache>
                <c:formatCode>General</c:formatCode>
                <c:ptCount val="5"/>
              </c:numCache>
            </c:numRef>
          </c:cat>
          <c:val>
            <c:numRef>
              <c:f>Sheet1!$B$2:$B$6</c:f>
              <c:numCache>
                <c:formatCode>General</c:formatCode>
                <c:ptCount val="5"/>
                <c:pt idx="0">
                  <c:v>40</c:v>
                </c:pt>
                <c:pt idx="1">
                  <c:v>20</c:v>
                </c:pt>
                <c:pt idx="2">
                  <c:v>23</c:v>
                </c:pt>
                <c:pt idx="3">
                  <c:v>10</c:v>
                </c:pt>
                <c:pt idx="4">
                  <c:v>7</c:v>
                </c:pt>
              </c:numCache>
            </c:numRef>
          </c:val>
          <c:extLst>
            <c:ext xmlns:c16="http://schemas.microsoft.com/office/drawing/2014/chart" uri="{C3380CC4-5D6E-409C-BE32-E72D297353CC}">
              <c16:uniqueId val="{0000000A-87CF-CB49-9D36-0C1BBA0CD5B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D2773-295A-4647-866D-65169A5F5513}" type="datetimeFigureOut">
              <a:rPr lang="en-US" smtClean="0"/>
              <a:t>1/17/2025</a:t>
            </a:fld>
            <a:endParaRPr lang="en-US" dirty="0"/>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24F22A-767E-6B41-8237-648607A4F8B1}" type="slidenum">
              <a:rPr lang="en-US" smtClean="0"/>
              <a:t>‹#›</a:t>
            </a:fld>
            <a:endParaRPr lang="en-US" dirty="0"/>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D0E78-B23E-6041-9069-6F218D507CC2}" type="datetimeFigureOut">
              <a:rPr lang="en-US" smtClean="0"/>
              <a:t>1/17/2025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5D49-6D46-5C4C-9B2F-BCF1E12CE670}" type="slidenum">
              <a:rPr lang="en-US" smtClean="0"/>
              <a:t>‹#›</a:t>
            </a:fld>
            <a:endParaRPr lang="en-US" dirty="0"/>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p>
          <a:p>
            <a:r>
              <a:rPr lang="en-US" dirty="0"/>
              <a:t>You’ve probably already thought about retirement and done some planning, but most of us could also use a bit more guidance to make sure our retirement plan is on track. What are the factors that should be considered?</a:t>
            </a:r>
            <a:br>
              <a:rPr lang="en-US" dirty="0"/>
            </a:br>
            <a:endParaRPr lang="en-US" dirty="0"/>
          </a:p>
          <a:p>
            <a:endParaRPr lang="en-US" dirty="0"/>
          </a:p>
          <a:p>
            <a:r>
              <a:rPr lang="en-US" dirty="0"/>
              <a:t>Today we're going to help you by looking at some options when thinking about retirement:</a:t>
            </a:r>
          </a:p>
          <a:p>
            <a:endParaRPr lang="en-US" dirty="0"/>
          </a:p>
          <a:p>
            <a:r>
              <a:rPr lang="en-US" dirty="0"/>
              <a:t>• Setting a retirement age goal</a:t>
            </a:r>
          </a:p>
          <a:p>
            <a:r>
              <a:rPr lang="en-US" dirty="0"/>
              <a:t>• Catching up on saving</a:t>
            </a:r>
          </a:p>
          <a:p>
            <a:r>
              <a:rPr lang="en-US" dirty="0"/>
              <a:t>• Looking at Social Security benefits</a:t>
            </a:r>
          </a:p>
          <a:p>
            <a:r>
              <a:rPr lang="en-US" dirty="0"/>
              <a:t>• Considering life span, inflation and medical expenses</a:t>
            </a:r>
          </a:p>
          <a:p>
            <a:r>
              <a:rPr lang="en-US" dirty="0"/>
              <a:t>• Choosing the right mix of investments</a:t>
            </a:r>
          </a:p>
          <a:p>
            <a:r>
              <a:rPr lang="en-US" dirty="0"/>
              <a:t>• Managing your plan</a:t>
            </a:r>
          </a:p>
          <a:p>
            <a:endParaRPr lang="en-US" dirty="0"/>
          </a:p>
          <a:p>
            <a:endParaRPr lang="en-US" dirty="0"/>
          </a:p>
          <a:p>
            <a:r>
              <a:rPr lang="en-US" dirty="0"/>
              <a:t>Let’s get started.</a:t>
            </a:r>
          </a:p>
        </p:txBody>
      </p:sp>
    </p:spTree>
    <p:extLst>
      <p:ext uri="{BB962C8B-B14F-4D97-AF65-F5344CB8AC3E}">
        <p14:creationId xmlns:p14="http://schemas.microsoft.com/office/powerpoint/2010/main" val="384791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a:t>
            </a:r>
          </a:p>
          <a:p>
            <a:endParaRPr lang="en-US" dirty="0"/>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planning for retirement, you’ll need to figure out how much money you’ll be spending in retirement.  </a:t>
            </a:r>
          </a:p>
          <a:p>
            <a:endParaRPr lang="en-US" dirty="0"/>
          </a:p>
          <a:p>
            <a:r>
              <a:rPr lang="en-US" dirty="0"/>
              <a:t>Many financial planners say most retirees will spend between 75% to 85% of their current income in retirement. </a:t>
            </a:r>
          </a:p>
          <a:p>
            <a:endParaRPr lang="en-US" dirty="0"/>
          </a:p>
          <a:p>
            <a:r>
              <a:rPr lang="en-US" dirty="0">
                <a:solidFill>
                  <a:srgbClr val="000000"/>
                </a:solidFill>
                <a:effectLst/>
                <a:latin typeface="Helvetica" pitchFamily="2" charset="0"/>
              </a:rPr>
              <a:t>So, if you make $60,000 a year while working, you can expect to spend about $45,000 to $50,000 a year in retirement.</a:t>
            </a:r>
          </a:p>
          <a:p>
            <a:endParaRPr lang="en-US" dirty="0"/>
          </a:p>
          <a:p>
            <a:r>
              <a:rPr lang="en-US" dirty="0"/>
              <a:t>You’ll need money for rent or mortgage, food and necessities, utilities, and other expenses.</a:t>
            </a:r>
          </a:p>
          <a:p>
            <a:endParaRPr lang="en-US" dirty="0"/>
          </a:p>
          <a:p>
            <a:r>
              <a:rPr lang="en-US" dirty="0"/>
              <a:t>Taxes, debt, medical expenses and other costs could make the amount you will spend more or less. </a:t>
            </a:r>
          </a:p>
          <a:p>
            <a:endParaRPr lang="en-US" dirty="0"/>
          </a:p>
        </p:txBody>
      </p:sp>
    </p:spTree>
    <p:extLst>
      <p:ext uri="{BB962C8B-B14F-4D97-AF65-F5344CB8AC3E}">
        <p14:creationId xmlns:p14="http://schemas.microsoft.com/office/powerpoint/2010/main" val="1670026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question to answer is: How much income can you expect in retirement?</a:t>
            </a:r>
          </a:p>
          <a:p>
            <a:endParaRPr lang="en-US" dirty="0"/>
          </a:p>
          <a:p>
            <a:r>
              <a:rPr lang="en-US" dirty="0"/>
              <a:t> </a:t>
            </a:r>
          </a:p>
          <a:p>
            <a:endParaRPr lang="en-US" dirty="0"/>
          </a:p>
          <a:p>
            <a:r>
              <a:rPr lang="en-US" dirty="0"/>
              <a:t>Retirement income can come from your retirement savings, social security or other sources, which we’ll cover in a bit.</a:t>
            </a:r>
          </a:p>
          <a:p>
            <a:endParaRPr lang="en-US" dirty="0"/>
          </a:p>
          <a:p>
            <a:r>
              <a:rPr lang="en-US" dirty="0"/>
              <a:t>A rule of thumb is you can draw about 4% of your savings each year and still maintain your savings thorough retirement.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pitchFamily="2" charset="0"/>
              </a:rPr>
              <a:t>For example, if you have $1 million saved, you should be able to withdraw $40,000 a year and have your savings last throughout retirement</a:t>
            </a:r>
            <a:r>
              <a:rPr lang="en-US" dirty="0"/>
              <a:t>.</a:t>
            </a:r>
          </a:p>
          <a:p>
            <a:endParaRPr lang="en-US" dirty="0"/>
          </a:p>
          <a:p>
            <a:r>
              <a:rPr lang="en-US" dirty="0"/>
              <a:t>You should only retire when you have enough savings and benefits to cover your retirement spending needs. When you can reach that savings goal will be your target retirement age.</a:t>
            </a:r>
          </a:p>
          <a:p>
            <a:endParaRPr lang="en-US" dirty="0"/>
          </a:p>
          <a:p>
            <a:r>
              <a:rPr lang="en-US" dirty="0"/>
              <a:t>To set a retirement age, you’ll need to calculate when you’ll have enough savings to regularly withdraw the amount you’ll need to live on. If you’ll have other sources of income in retirement, you can rely a bit less on your savings.</a:t>
            </a:r>
          </a:p>
        </p:txBody>
      </p:sp>
    </p:spTree>
    <p:extLst>
      <p:ext uri="{BB962C8B-B14F-4D97-AF65-F5344CB8AC3E}">
        <p14:creationId xmlns:p14="http://schemas.microsoft.com/office/powerpoint/2010/main" val="1176802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You might realize your retirement savings aren’t on track to meet the retirement needs we just calculated.</a:t>
            </a:r>
          </a:p>
          <a:p>
            <a:endParaRPr lang="en-US" dirty="0"/>
          </a:p>
          <a:p>
            <a:r>
              <a:rPr lang="en-US" dirty="0"/>
              <a:t>If so, there are a few ways to get up to speed.</a:t>
            </a:r>
          </a:p>
          <a:p>
            <a:endParaRPr lang="en-US" dirty="0"/>
          </a:p>
          <a:p>
            <a:r>
              <a:rPr lang="en-US" dirty="0"/>
              <a:t>Scaling back spending is a smart step, especially on big expenses, such as housing. A less expensive home can result in fewer maintenance costs, lower mortgage or rent payments, and lower taxes. </a:t>
            </a:r>
          </a:p>
          <a:p>
            <a:endParaRPr lang="en-US" dirty="0"/>
          </a:p>
          <a:p>
            <a:r>
              <a:rPr lang="en-US" dirty="0"/>
              <a:t>And, of course, increase what you put into savings. </a:t>
            </a:r>
          </a:p>
          <a:p>
            <a:endParaRPr lang="en-US" dirty="0"/>
          </a:p>
          <a:p>
            <a:r>
              <a:rPr lang="en-US" dirty="0"/>
              <a:t>Receive a pay increase? Put it into your retirement savings. </a:t>
            </a:r>
          </a:p>
          <a:p>
            <a:endParaRPr lang="en-US" dirty="0"/>
          </a:p>
          <a:p>
            <a:r>
              <a:rPr lang="en-US" dirty="0"/>
              <a:t>This chart shows how every little bit can make a difference.</a:t>
            </a:r>
          </a:p>
        </p:txBody>
      </p:sp>
    </p:spTree>
    <p:extLst>
      <p:ext uri="{BB962C8B-B14F-4D97-AF65-F5344CB8AC3E}">
        <p14:creationId xmlns:p14="http://schemas.microsoft.com/office/powerpoint/2010/main" val="562100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Security is another source of income you can collect throughout your retirement, but there are pros and cons to consider when deciding to start collecting.</a:t>
            </a:r>
          </a:p>
          <a:p>
            <a:endParaRPr lang="en-US" dirty="0"/>
          </a:p>
          <a:p>
            <a:r>
              <a:rPr lang="en-US" dirty="0"/>
              <a:t>If you start collecting benefits at age 62, you’ll only get 75% of your benefits.</a:t>
            </a:r>
          </a:p>
          <a:p>
            <a:endParaRPr lang="en-US" dirty="0"/>
          </a:p>
          <a:p>
            <a:r>
              <a:rPr lang="en-US" dirty="0"/>
              <a:t>If you wait until you’re 67, you’ll collect full benefits. And if you wait to collect until after age 67, your benefits will increase even more. </a:t>
            </a:r>
          </a:p>
        </p:txBody>
      </p:sp>
    </p:spTree>
    <p:extLst>
      <p:ext uri="{BB962C8B-B14F-4D97-AF65-F5344CB8AC3E}">
        <p14:creationId xmlns:p14="http://schemas.microsoft.com/office/powerpoint/2010/main" val="2926702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few other factors you need to plan for in order to know if your retirement savings are on track.</a:t>
            </a:r>
          </a:p>
          <a:p>
            <a:endParaRPr lang="en-US" dirty="0"/>
          </a:p>
          <a:p>
            <a:r>
              <a:rPr lang="en-US" dirty="0"/>
              <a:t>One is life span. If there’s a history of longevity in your family, you may want to start collecting Social Security later and consider withdrawing less from your savings so you’ll have enough money to last your lifetime..</a:t>
            </a:r>
          </a:p>
          <a:p>
            <a:endParaRPr lang="en-US" dirty="0"/>
          </a:p>
          <a:p>
            <a:r>
              <a:rPr lang="en-US" dirty="0"/>
              <a:t>According to the Social Security Administration, the current average life expectancy of a 65-year-old woman is 86.9 years; and for a 65-year-old man it’s 84 years.</a:t>
            </a:r>
          </a:p>
          <a:p>
            <a:endParaRPr lang="en-US" dirty="0"/>
          </a:p>
          <a:p>
            <a:r>
              <a:rPr lang="en-US" dirty="0"/>
              <a:t>You’ll need to understand how long your money needs to last you after you retire. </a:t>
            </a:r>
          </a:p>
        </p:txBody>
      </p:sp>
    </p:spTree>
    <p:extLst>
      <p:ext uri="{BB962C8B-B14F-4D97-AF65-F5344CB8AC3E}">
        <p14:creationId xmlns:p14="http://schemas.microsoft.com/office/powerpoint/2010/main" val="1165431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factor is inflation.   </a:t>
            </a:r>
          </a:p>
          <a:p>
            <a:endParaRPr lang="en-US" dirty="0"/>
          </a:p>
          <a:p>
            <a:r>
              <a:rPr lang="en-US" dirty="0"/>
              <a:t>Your living costs will go up because of inflation.</a:t>
            </a:r>
          </a:p>
          <a:p>
            <a:endParaRPr lang="en-US" dirty="0"/>
          </a:p>
          <a:p>
            <a:r>
              <a:rPr lang="en-US" dirty="0"/>
              <a:t>If your retirement savings doesn’t grow at the same rate as inflation, you’ll have less to spend on things you need.</a:t>
            </a:r>
          </a:p>
          <a:p>
            <a:endParaRPr lang="en-US" dirty="0"/>
          </a:p>
          <a:p>
            <a:r>
              <a:rPr lang="en-US" dirty="0"/>
              <a:t>Between 1999 and 2024, inflation averaged just over 2.56%. </a:t>
            </a:r>
          </a:p>
          <a:p>
            <a:endParaRPr lang="en-US" dirty="0"/>
          </a:p>
          <a:p>
            <a:r>
              <a:rPr lang="en-US" dirty="0"/>
              <a:t>At that rate, over a retirement of 25 years, the cost of living and the prices of goods could effectively double. </a:t>
            </a:r>
          </a:p>
        </p:txBody>
      </p:sp>
    </p:spTree>
    <p:extLst>
      <p:ext uri="{BB962C8B-B14F-4D97-AF65-F5344CB8AC3E}">
        <p14:creationId xmlns:p14="http://schemas.microsoft.com/office/powerpoint/2010/main" val="4291802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Medical costs can go up 5% every year. What does this mean as you plan for retirement?</a:t>
            </a:r>
          </a:p>
          <a:p>
            <a:r>
              <a:rPr lang="en-US" sz="1200" dirty="0"/>
              <a:t> </a:t>
            </a:r>
          </a:p>
          <a:p>
            <a:r>
              <a:rPr lang="en-US" sz="1200" dirty="0"/>
              <a:t>You’ll need to plan for this increase in health care costs per year throughout retirement.  </a:t>
            </a:r>
          </a:p>
          <a:p>
            <a:r>
              <a:rPr lang="en-US" sz="1200" dirty="0"/>
              <a:t> </a:t>
            </a:r>
          </a:p>
          <a:p>
            <a:r>
              <a:rPr lang="en-US" dirty="0">
                <a:solidFill>
                  <a:srgbClr val="000000"/>
                </a:solidFill>
                <a:effectLst/>
                <a:latin typeface="Helvetica" pitchFamily="2" charset="0"/>
              </a:rPr>
              <a:t>According to </a:t>
            </a:r>
            <a:r>
              <a:rPr lang="en-US" sz="1200" i="0" dirty="0"/>
              <a:t>Fidelity Investments</a:t>
            </a:r>
            <a:r>
              <a:rPr lang="en-US" dirty="0">
                <a:solidFill>
                  <a:srgbClr val="000000"/>
                </a:solidFill>
                <a:effectLst/>
                <a:latin typeface="Helvetica" pitchFamily="2" charset="0"/>
              </a:rPr>
              <a:t>, the total projected lifetime healthcare costs for a healthy 65-year-old couple retiring this year are expected to be $363,946.</a:t>
            </a:r>
          </a:p>
        </p:txBody>
      </p:sp>
    </p:spTree>
    <p:extLst>
      <p:ext uri="{BB962C8B-B14F-4D97-AF65-F5344CB8AC3E}">
        <p14:creationId xmlns:p14="http://schemas.microsoft.com/office/powerpoint/2010/main" val="4201395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you've determined how much money you need in retirement, you’ll need to look at how best to invest your savings to help you get to your goal.</a:t>
            </a:r>
          </a:p>
          <a:p>
            <a:endParaRPr lang="en-US" dirty="0"/>
          </a:p>
          <a:p>
            <a:r>
              <a:rPr lang="en-US" dirty="0"/>
              <a:t>Choosing how to invest is a key part of staying on track to retirement. A key strategy should be to earn steady returns as you age.</a:t>
            </a:r>
          </a:p>
          <a:p>
            <a:endParaRPr lang="en-US" dirty="0"/>
          </a:p>
          <a:p>
            <a:r>
              <a:rPr lang="en-US" dirty="0"/>
              <a:t>Different investments tend to do better in different market conditions. </a:t>
            </a:r>
          </a:p>
          <a:p>
            <a:endParaRPr lang="en-US" dirty="0"/>
          </a:p>
          <a:p>
            <a:r>
              <a:rPr lang="en-US" dirty="0"/>
              <a:t>For instance, stocks may take off while bonds suffer and vice versa. You can help balance that risk by choosing a mix of investments that fit your retirement age, situation and comfort with risk. </a:t>
            </a:r>
          </a:p>
        </p:txBody>
      </p:sp>
    </p:spTree>
    <p:extLst>
      <p:ext uri="{BB962C8B-B14F-4D97-AF65-F5344CB8AC3E}">
        <p14:creationId xmlns:p14="http://schemas.microsoft.com/office/powerpoint/2010/main" val="2966729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many people forget to plan for is how to make their money last in retirement.</a:t>
            </a:r>
          </a:p>
          <a:p>
            <a:endParaRPr lang="en-US" dirty="0"/>
          </a:p>
          <a:p>
            <a:r>
              <a:rPr lang="en-US" dirty="0"/>
              <a:t>Here are a few guidelines that can help:</a:t>
            </a:r>
          </a:p>
          <a:p>
            <a:endParaRPr lang="en-US" dirty="0"/>
          </a:p>
          <a:p>
            <a:r>
              <a:rPr lang="en-US" dirty="0"/>
              <a:t>Think about waiting a few years before retiring so your savings can grow and Social Security benefits can increase. </a:t>
            </a:r>
          </a:p>
          <a:p>
            <a:endParaRPr lang="en-US" dirty="0"/>
          </a:p>
          <a:p>
            <a:r>
              <a:rPr lang="en-US" dirty="0"/>
              <a:t>Consider if you can support yourself with a part-time job during retirement. </a:t>
            </a:r>
          </a:p>
          <a:p>
            <a:endParaRPr lang="en-US" dirty="0"/>
          </a:p>
          <a:p>
            <a:r>
              <a:rPr lang="en-US" dirty="0"/>
              <a:t>Keep some of your savings in cash or other investments that you can easily turn to during market swings. You don’t want to withdraw your savings during downturns in the market.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pitchFamily="2" charset="0"/>
              </a:rPr>
              <a:t>Many financial advisors recommend withdrawing only up to 4% of your retirement accounts per year to help ensure that your savings will last throughout your retirement</a:t>
            </a:r>
            <a:r>
              <a:rPr lang="en-US" dirty="0"/>
              <a:t>.</a:t>
            </a:r>
          </a:p>
        </p:txBody>
      </p:sp>
    </p:spTree>
    <p:extLst>
      <p:ext uri="{BB962C8B-B14F-4D97-AF65-F5344CB8AC3E}">
        <p14:creationId xmlns:p14="http://schemas.microsoft.com/office/powerpoint/2010/main" val="1317689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approach retirement, it's good to think about factors such as if you want to keep your savings in your employer’s retirement plan, when to take withdrawals, and planning for taxes. These will help ensure you're taking steps that are best for your needs. </a:t>
            </a:r>
          </a:p>
          <a:p>
            <a:endParaRPr lang="en-US" dirty="0"/>
          </a:p>
          <a:p>
            <a:r>
              <a:rPr lang="en-US" dirty="0"/>
              <a:t>At certain ages you’ll be able to — or be required to — take withdrawals from your pre-tax retirement accounts. Keep in mind you may need to also pay taxes on pre-tax savings and earnings you withdraw. It can vary based on your income, filing status and other factors. </a:t>
            </a:r>
          </a:p>
          <a:p>
            <a:endParaRPr lang="en-US" dirty="0"/>
          </a:p>
          <a:p>
            <a:r>
              <a:rPr lang="en-US" dirty="0"/>
              <a:t>Here are some of the rules:</a:t>
            </a:r>
          </a:p>
          <a:p>
            <a:endParaRPr lang="en-US" dirty="0"/>
          </a:p>
          <a:p>
            <a:r>
              <a:rPr lang="en-US" dirty="0">
                <a:solidFill>
                  <a:srgbClr val="000000"/>
                </a:solidFill>
                <a:effectLst/>
                <a:latin typeface="Helvetica" pitchFamily="2" charset="0"/>
              </a:rPr>
              <a:t>If you leave your job between the ages of 55 and 59½, you can take money out of your 401(k) or 403(b) plan without penalty, using a series of substantially equal periodic payments over your lifetime.</a:t>
            </a:r>
          </a:p>
          <a:p>
            <a:endParaRPr lang="en-US" dirty="0"/>
          </a:p>
          <a:p>
            <a:r>
              <a:rPr lang="en-US" dirty="0"/>
              <a:t>After 59½: You can withdraw money from your retirement plan or IRA without paying the early withdrawal penalty, whether you’re still working or not.</a:t>
            </a:r>
          </a:p>
          <a:p>
            <a:endParaRPr lang="en-US" dirty="0"/>
          </a:p>
          <a:p>
            <a:r>
              <a:rPr lang="en-US" dirty="0"/>
              <a:t>At age 73: If you have stopped working or are an owner of the company sponsoring the retirement plan, you are required to withdraw a minimum amount from your retirement plan or traditional IRA, or you will pay penalties.</a:t>
            </a:r>
          </a:p>
          <a:p>
            <a:endParaRPr lang="en-US" dirty="0"/>
          </a:p>
          <a:p>
            <a:r>
              <a:rPr lang="en-US" dirty="0"/>
              <a:t>If you’re lucky enough to have a pension or annuities, they will have different withdrawal requirements.</a:t>
            </a:r>
          </a:p>
        </p:txBody>
      </p:sp>
    </p:spTree>
    <p:extLst>
      <p:ext uri="{BB962C8B-B14F-4D97-AF65-F5344CB8AC3E}">
        <p14:creationId xmlns:p14="http://schemas.microsoft.com/office/powerpoint/2010/main" val="817017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We’ve covered a lot in this discussion and, of course, there’s always more to discuss. </a:t>
            </a:r>
          </a:p>
          <a:p>
            <a:r>
              <a:rPr lang="en-US" sz="1200" dirty="0"/>
              <a:t> </a:t>
            </a:r>
          </a:p>
          <a:p>
            <a:r>
              <a:rPr lang="en-US" sz="1200" dirty="0"/>
              <a:t>Here’s a quick checklist to help you:</a:t>
            </a:r>
          </a:p>
          <a:p>
            <a:r>
              <a:rPr lang="en-US" sz="1200" dirty="0"/>
              <a:t> </a:t>
            </a:r>
          </a:p>
          <a:p>
            <a:pPr marL="171450" indent="-171450">
              <a:buFont typeface="Arial" panose="020B0604020202020204" pitchFamily="34" charset="0"/>
              <a:buChar char="•"/>
            </a:pPr>
            <a:r>
              <a:rPr lang="en-US" sz="1200" dirty="0"/>
              <a:t>Set a retirement age goal, and factor in retirement spending needs and income levels.</a:t>
            </a:r>
          </a:p>
          <a:p>
            <a:pPr marL="171450" indent="-171450">
              <a:buFont typeface="Arial" panose="020B0604020202020204" pitchFamily="34" charset="0"/>
              <a:buChar char="•"/>
            </a:pPr>
            <a:r>
              <a:rPr lang="en-US" sz="1200" dirty="0"/>
              <a:t>Catch up on saving by considering lifestyle changes and saving more now, if you can.</a:t>
            </a:r>
          </a:p>
          <a:p>
            <a:pPr marL="171450" indent="-171450">
              <a:buFont typeface="Arial" panose="020B0604020202020204" pitchFamily="34" charset="0"/>
              <a:buChar char="•"/>
            </a:pPr>
            <a:r>
              <a:rPr lang="en-US" sz="1200" dirty="0"/>
              <a:t>Look at Social Security benefits and remember benefits can increase the longer you wait.</a:t>
            </a:r>
          </a:p>
          <a:p>
            <a:pPr marL="171450" indent="-171450">
              <a:buFont typeface="Arial" panose="020B0604020202020204" pitchFamily="34" charset="0"/>
              <a:buChar char="•"/>
            </a:pPr>
            <a:r>
              <a:rPr lang="en-US" sz="1200" dirty="0"/>
              <a:t>Factor in lifespan, inflation and medical expenses that can result in more spending and depleted savings.</a:t>
            </a:r>
          </a:p>
          <a:p>
            <a:pPr marL="171450" indent="-171450">
              <a:buFont typeface="Arial" panose="020B0604020202020204" pitchFamily="34" charset="0"/>
              <a:buChar char="•"/>
            </a:pPr>
            <a:r>
              <a:rPr lang="en-US" sz="1200" dirty="0"/>
              <a:t>Remember that you can always go online to Personal Savings Center at standard.com/login to find tools to help you plan and to change how much you save.</a:t>
            </a:r>
          </a:p>
          <a:p>
            <a:endParaRPr lang="en-US" dirty="0"/>
          </a:p>
        </p:txBody>
      </p:sp>
    </p:spTree>
    <p:extLst>
      <p:ext uri="{BB962C8B-B14F-4D97-AF65-F5344CB8AC3E}">
        <p14:creationId xmlns:p14="http://schemas.microsoft.com/office/powerpoint/2010/main" val="207151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for Q&amp;A session] </a:t>
            </a:r>
          </a:p>
        </p:txBody>
      </p:sp>
    </p:spTree>
    <p:extLst>
      <p:ext uri="{BB962C8B-B14F-4D97-AF65-F5344CB8AC3E}">
        <p14:creationId xmlns:p14="http://schemas.microsoft.com/office/powerpoint/2010/main" val="3590112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191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anchor="t" anchorCtr="0">
            <a:noAutofit/>
          </a:bodyPr>
          <a:lstStyle>
            <a:lvl1pPr>
              <a:defRPr sz="4400">
                <a:solidFill>
                  <a:srgbClr val="004EA7"/>
                </a:solidFill>
              </a:defRPr>
            </a:lvl1pPr>
          </a:lstStyle>
          <a:p>
            <a:pPr algn="l"/>
            <a:r>
              <a:rPr lang="en-US" sz="4400" b="1"/>
              <a:t>Click to edit Master title style</a:t>
            </a:r>
            <a:endParaRPr lang="en-US" sz="4400" b="1" dirty="0"/>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r>
              <a:rPr lang="en-US" dirty="0"/>
              <a:t>1</a:t>
            </a:r>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endParaRPr lang="en-US" dirty="0"/>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endParaRPr lang="en-US" dirty="0"/>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2485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1898189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endParaRPr lang="en-US" dirty="0"/>
          </a:p>
        </p:txBody>
      </p:sp>
    </p:spTree>
    <p:extLst>
      <p:ext uri="{BB962C8B-B14F-4D97-AF65-F5344CB8AC3E}">
        <p14:creationId xmlns:p14="http://schemas.microsoft.com/office/powerpoint/2010/main" val="329982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r>
              <a:rPr lang="en-US"/>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 id="2147483699" r:id="rId19"/>
    <p:sldLayoutId id="2147483700" r:id="rId2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www.ssa.gov/benefits/retirement/planner/1960.html"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hyperlink" Target="https://www.ssa.gov/cgi-bin/longevity.cgi"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1.png"/><Relationship Id="rId4" Type="http://schemas.openxmlformats.org/officeDocument/2006/relationships/image" Target="../media/image15.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hyperlink" Target="https://www.irs.gov/retirement-plans/substantially-equal-periodic-payment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standard.com/login"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675962" y="2243328"/>
            <a:ext cx="4334949" cy="2328672"/>
          </a:xfrm>
        </p:spPr>
        <p:txBody>
          <a:bodyPr anchor="t" anchorCtr="0">
            <a:noAutofit/>
          </a:bodyPr>
          <a:lstStyle/>
          <a:p>
            <a:pPr algn="l">
              <a:spcAft>
                <a:spcPts val="1200"/>
              </a:spcAft>
            </a:pPr>
            <a:r>
              <a:rPr lang="en-US" sz="4400" b="1" dirty="0">
                <a:solidFill>
                  <a:schemeClr val="bg1"/>
                </a:solidFill>
              </a:rPr>
              <a:t>Moving Toward Retirement</a:t>
            </a: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rPr>
              <a:t>Retirement on the Brain</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5806440" y="733482"/>
            <a:ext cx="5622316" cy="5616392"/>
          </a:xfrm>
          <a:prstGeom prst="roundRect">
            <a:avLst>
              <a:gd name="adj" fmla="val 3499"/>
            </a:avLst>
          </a:prstGeom>
        </p:spPr>
      </p:pic>
      <p:pic>
        <p:nvPicPr>
          <p:cNvPr id="2" name="The Standard logo" descr="The Standard Registered Logo">
            <a:extLst>
              <a:ext uri="{FF2B5EF4-FFF2-40B4-BE49-F238E27FC236}">
                <a16:creationId xmlns:a16="http://schemas.microsoft.com/office/drawing/2014/main" id="{5058FF04-DEB0-C283-AF28-A14576EB355C}"/>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497773" y="5384790"/>
            <a:ext cx="1684988" cy="1176342"/>
          </a:xfrm>
          <a:prstGeom prst="rect">
            <a:avLst/>
          </a:prstGeom>
        </p:spPr>
      </p:pic>
    </p:spTree>
    <p:extLst>
      <p:ext uri="{BB962C8B-B14F-4D97-AF65-F5344CB8AC3E}">
        <p14:creationId xmlns:p14="http://schemas.microsoft.com/office/powerpoint/2010/main" val="389115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p:txBody>
          <a:bodyPr/>
          <a:lstStyle/>
          <a:p>
            <a:r>
              <a:rPr lang="en-US" dirty="0"/>
              <a:t>Speakers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p:txBody>
          <a:bodyPr/>
          <a:lstStyle/>
          <a:p>
            <a:pPr marL="91440" indent="0">
              <a:lnSpc>
                <a:spcPct val="150000"/>
              </a:lnSpc>
              <a:spcBef>
                <a:spcPts val="0"/>
              </a:spcBef>
              <a:buNone/>
            </a:pPr>
            <a:r>
              <a:rPr lang="en-US" dirty="0">
                <a:latin typeface="Arial" panose="020B0604020202020204" pitchFamily="34" charset="0"/>
                <a:cs typeface="Arial" panose="020B0604020202020204" pitchFamily="34" charset="0"/>
              </a:rPr>
              <a:t>First Last Name</a:t>
            </a:r>
          </a:p>
          <a:p>
            <a:pPr marL="91440" indent="0">
              <a:lnSpc>
                <a:spcPct val="150000"/>
              </a:lnSpc>
              <a:spcBef>
                <a:spcPts val="0"/>
              </a:spcBef>
              <a:buNone/>
            </a:pPr>
            <a:r>
              <a:rPr lang="en-US" sz="2000" dirty="0"/>
              <a:t>Title, The Standard</a:t>
            </a:r>
          </a:p>
          <a:p>
            <a:pPr marL="91440" indent="0">
              <a:lnSpc>
                <a:spcPct val="150000"/>
              </a:lnSpc>
              <a:spcBef>
                <a:spcPts val="0"/>
              </a:spcBef>
              <a:buNone/>
            </a:pPr>
            <a:endParaRPr lang="en-US" dirty="0">
              <a:latin typeface="Arial" panose="020B0604020202020204" pitchFamily="34" charset="0"/>
              <a:cs typeface="Arial" panose="020B0604020202020204" pitchFamily="34" charset="0"/>
            </a:endParaRPr>
          </a:p>
          <a:p>
            <a:pPr marL="91440" indent="0">
              <a:lnSpc>
                <a:spcPct val="150000"/>
              </a:lnSpc>
              <a:spcBef>
                <a:spcPts val="0"/>
              </a:spcBef>
              <a:buNone/>
            </a:pPr>
            <a:r>
              <a:rPr lang="en-US" dirty="0"/>
              <a:t>First Last Name</a:t>
            </a:r>
          </a:p>
          <a:p>
            <a:pPr marL="91440" indent="0">
              <a:lnSpc>
                <a:spcPct val="150000"/>
              </a:lnSpc>
              <a:spcBef>
                <a:spcPts val="0"/>
              </a:spcBef>
              <a:buNone/>
            </a:pPr>
            <a:r>
              <a:rPr lang="en-US" sz="2000" dirty="0">
                <a:latin typeface="Arial" panose="020B0604020202020204" pitchFamily="34" charset="0"/>
                <a:cs typeface="Arial" panose="020B0604020202020204" pitchFamily="34" charset="0"/>
              </a:rPr>
              <a:t>Tit</a:t>
            </a:r>
            <a:r>
              <a:rPr lang="en-US" sz="2000" dirty="0"/>
              <a:t>le, The Standard</a:t>
            </a:r>
            <a:endParaRPr lang="en-US" sz="2000" dirty="0">
              <a:latin typeface="Arial" panose="020B0604020202020204" pitchFamily="34" charset="0"/>
              <a:cs typeface="Arial" panose="020B0604020202020204" pitchFamily="34" charset="0"/>
            </a:endParaRPr>
          </a:p>
        </p:txBody>
      </p:sp>
      <p:pic>
        <p:nvPicPr>
          <p:cNvPr id="2" name="The Standard logo" descr="The Standard Registered Logo">
            <a:extLst>
              <a:ext uri="{FF2B5EF4-FFF2-40B4-BE49-F238E27FC236}">
                <a16:creationId xmlns:a16="http://schemas.microsoft.com/office/drawing/2014/main" id="{D6BACF3B-7406-53AC-378B-4D84A781CA62}"/>
              </a:ext>
              <a:ext uri="{C183D7F6-B498-43B3-948B-1728B52AA6E4}">
                <adec:decorative xmlns:adec="http://schemas.microsoft.com/office/drawing/2017/decorative" val="0"/>
              </a:ext>
            </a:extLst>
          </p:cNvPr>
          <p:cNvPicPr>
            <a:picLocks noChangeAspect="1"/>
          </p:cNvPicPr>
          <p:nvPr/>
        </p:nvPicPr>
        <p:blipFill rotWithShape="1">
          <a:blip r:embed="rId3"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4" name="Slide Number Placeholder 3">
            <a:extLst>
              <a:ext uri="{FF2B5EF4-FFF2-40B4-BE49-F238E27FC236}">
                <a16:creationId xmlns:a16="http://schemas.microsoft.com/office/drawing/2014/main" id="{B3161121-DBEF-C0E0-0FF5-DD3ACAB7BDD9}"/>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r>
              <a:rPr lang="en-US" dirty="0"/>
              <a:t>1</a:t>
            </a:r>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a:lstStyle/>
          <a:p>
            <a:r>
              <a:rPr lang="en-US" dirty="0"/>
              <a:t>How Much Money Will You Spend in Retirement?</a:t>
            </a:r>
          </a:p>
        </p:txBody>
      </p:sp>
      <p:sp>
        <p:nvSpPr>
          <p:cNvPr id="13" name="TextBox 12">
            <a:extLst>
              <a:ext uri="{FF2B5EF4-FFF2-40B4-BE49-F238E27FC236}">
                <a16:creationId xmlns:a16="http://schemas.microsoft.com/office/drawing/2014/main" id="{824F224B-4201-58B8-AA33-015C8A2F1AB0}"/>
              </a:ext>
            </a:extLst>
          </p:cNvPr>
          <p:cNvSpPr txBox="1"/>
          <p:nvPr/>
        </p:nvSpPr>
        <p:spPr>
          <a:xfrm>
            <a:off x="587933" y="1547027"/>
            <a:ext cx="4572000" cy="1569660"/>
          </a:xfrm>
          <a:prstGeom prst="rect">
            <a:avLst/>
          </a:prstGeom>
          <a:noFill/>
        </p:spPr>
        <p:txBody>
          <a:bodyPr wrap="square" rtlCol="0">
            <a:spAutoFit/>
          </a:bodyPr>
          <a:lstStyle/>
          <a:p>
            <a:r>
              <a:rPr lang="en-US" sz="5400" b="1" dirty="0">
                <a:solidFill>
                  <a:schemeClr val="tx2"/>
                </a:solidFill>
                <a:latin typeface="Arial" panose="020B0604020202020204" pitchFamily="34" charset="0"/>
                <a:ea typeface="HelveticaNeueLT Std" charset="0"/>
                <a:cs typeface="Arial" panose="020B0604020202020204" pitchFamily="34" charset="0"/>
              </a:rPr>
              <a:t>75% - 85%</a:t>
            </a:r>
          </a:p>
          <a:p>
            <a:r>
              <a:rPr lang="en-US" sz="2100" dirty="0">
                <a:solidFill>
                  <a:srgbClr val="004EA8"/>
                </a:solidFill>
                <a:latin typeface="Arial" panose="020B0604020202020204" pitchFamily="34" charset="0"/>
                <a:ea typeface="HelveticaNeueLT Std Lt" charset="0"/>
                <a:cs typeface="Arial" panose="020B0604020202020204" pitchFamily="34" charset="0"/>
              </a:rPr>
              <a:t>OF YOUR CURRENT INCOME</a:t>
            </a:r>
            <a:endParaRPr lang="en-US" sz="2100" dirty="0">
              <a:solidFill>
                <a:srgbClr val="004EA8"/>
              </a:solidFill>
              <a:latin typeface="Arial" panose="020B0604020202020204" pitchFamily="34" charset="0"/>
              <a:ea typeface="HelveticaNeueLT Std" charset="0"/>
              <a:cs typeface="Arial" panose="020B0604020202020204" pitchFamily="34" charset="0"/>
            </a:endParaRPr>
          </a:p>
          <a:p>
            <a:endParaRPr lang="en-US" dirty="0"/>
          </a:p>
        </p:txBody>
      </p:sp>
      <p:sp>
        <p:nvSpPr>
          <p:cNvPr id="14" name="TextBox 13">
            <a:extLst>
              <a:ext uri="{FF2B5EF4-FFF2-40B4-BE49-F238E27FC236}">
                <a16:creationId xmlns:a16="http://schemas.microsoft.com/office/drawing/2014/main" id="{528D1742-C784-6B18-2C2A-23865FC77654}"/>
              </a:ext>
            </a:extLst>
          </p:cNvPr>
          <p:cNvSpPr txBox="1"/>
          <p:nvPr/>
        </p:nvSpPr>
        <p:spPr>
          <a:xfrm>
            <a:off x="587933" y="3330524"/>
            <a:ext cx="6162491" cy="646331"/>
          </a:xfrm>
          <a:prstGeom prst="rect">
            <a:avLst/>
          </a:prstGeom>
          <a:noFill/>
        </p:spPr>
        <p:txBody>
          <a:bodyPr wrap="square" rtlCol="0">
            <a:spAutoFit/>
          </a:bodyPr>
          <a:lstStyle/>
          <a:p>
            <a:r>
              <a:rPr lang="en-US" b="1" dirty="0">
                <a:solidFill>
                  <a:srgbClr val="004EA8"/>
                </a:solidFill>
                <a:latin typeface="Helvetica Neue" panose="02000503000000020004" pitchFamily="2" charset="0"/>
                <a:ea typeface="Helvetica Neue" panose="02000503000000020004" pitchFamily="2" charset="0"/>
                <a:cs typeface="Helvetica Neue" panose="02000503000000020004" pitchFamily="2" charset="0"/>
              </a:rPr>
              <a:t>EXAMPLE FOR $60,000 ANNUAL INCOME</a:t>
            </a:r>
          </a:p>
          <a:p>
            <a:endParaRPr lang="en-US" b="1" dirty="0">
              <a:latin typeface="Helvetica Neue" panose="02000503000000020004" pitchFamily="2" charset="0"/>
              <a:ea typeface="Helvetica Neue" panose="02000503000000020004" pitchFamily="2" charset="0"/>
              <a:cs typeface="Helvetica Neue" panose="02000503000000020004" pitchFamily="2" charset="0"/>
            </a:endParaRPr>
          </a:p>
        </p:txBody>
      </p:sp>
      <p:cxnSp>
        <p:nvCxnSpPr>
          <p:cNvPr id="28" name="Straight Connector 27">
            <a:extLst>
              <a:ext uri="{FF2B5EF4-FFF2-40B4-BE49-F238E27FC236}">
                <a16:creationId xmlns:a16="http://schemas.microsoft.com/office/drawing/2014/main" id="{F084BBEB-34E2-F268-D777-88E610CB6E51}"/>
              </a:ext>
              <a:ext uri="{C183D7F6-B498-43B3-948B-1728B52AA6E4}">
                <adec:decorative xmlns:adec="http://schemas.microsoft.com/office/drawing/2017/decorative" val="1"/>
              </a:ext>
            </a:extLst>
          </p:cNvPr>
          <p:cNvCxnSpPr/>
          <p:nvPr/>
        </p:nvCxnSpPr>
        <p:spPr>
          <a:xfrm>
            <a:off x="676317" y="3765997"/>
            <a:ext cx="696426" cy="0"/>
          </a:xfrm>
          <a:prstGeom prst="line">
            <a:avLst/>
          </a:prstGeom>
          <a:ln w="12700">
            <a:solidFill>
              <a:srgbClr val="004EA8"/>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1F4C4281-18F9-EE7E-BDA5-E506ED5C7710}"/>
              </a:ext>
              <a:ext uri="{C183D7F6-B498-43B3-948B-1728B52AA6E4}">
                <adec:decorative xmlns:adec="http://schemas.microsoft.com/office/drawing/2017/decorative" val="1"/>
              </a:ext>
            </a:extLst>
          </p:cNvPr>
          <p:cNvSpPr/>
          <p:nvPr/>
        </p:nvSpPr>
        <p:spPr>
          <a:xfrm>
            <a:off x="676317" y="4119377"/>
            <a:ext cx="4107718" cy="62324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7D7D7C9D-9B61-6BE7-5A6B-DEA3DB8380F6}"/>
              </a:ext>
              <a:ext uri="{C183D7F6-B498-43B3-948B-1728B52AA6E4}">
                <adec:decorative xmlns:adec="http://schemas.microsoft.com/office/drawing/2017/decorative" val="1"/>
              </a:ext>
            </a:extLst>
          </p:cNvPr>
          <p:cNvSpPr/>
          <p:nvPr/>
        </p:nvSpPr>
        <p:spPr>
          <a:xfrm>
            <a:off x="4784034" y="4119377"/>
            <a:ext cx="1020417" cy="62324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30F5EBE1-998E-F1E2-7641-B006F3FC32FD}"/>
              </a:ext>
              <a:ext uri="{C183D7F6-B498-43B3-948B-1728B52AA6E4}">
                <adec:decorative xmlns:adec="http://schemas.microsoft.com/office/drawing/2017/decorative" val="1"/>
              </a:ext>
            </a:extLst>
          </p:cNvPr>
          <p:cNvSpPr/>
          <p:nvPr/>
        </p:nvSpPr>
        <p:spPr>
          <a:xfrm>
            <a:off x="5804451" y="4119377"/>
            <a:ext cx="384314" cy="6232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577ADDB6-62D0-A715-8CE1-9B508ADFF9A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9966" y="3758854"/>
            <a:ext cx="6822044" cy="1377155"/>
          </a:xfrm>
          <a:prstGeom prst="rect">
            <a:avLst/>
          </a:prstGeom>
        </p:spPr>
      </p:pic>
      <p:pic>
        <p:nvPicPr>
          <p:cNvPr id="4" name="Picture 3" descr="A graph illustrating the recommended retirement income replacement rate, showing 75% to 85% of current income. Using an example for a $60,000 annual income, a horizontal bar is divided, with a color-coded section indicating an expected spending range of $45,000 to $50,000 per year in retirement. The bar begins at 0% and ends at 100%, with 75% to 85% highlighted to represent $45K to $50K of annual expenses during retirement.">
            <a:extLst>
              <a:ext uri="{FF2B5EF4-FFF2-40B4-BE49-F238E27FC236}">
                <a16:creationId xmlns:a16="http://schemas.microsoft.com/office/drawing/2014/main" id="{52E0FB88-9FE5-1A93-80BC-64826ABF3952}"/>
              </a:ext>
            </a:extLst>
          </p:cNvPr>
          <p:cNvPicPr>
            <a:picLocks noChangeAspect="1"/>
          </p:cNvPicPr>
          <p:nvPr/>
        </p:nvPicPr>
        <p:blipFill>
          <a:blip r:embed="rId4">
            <a:alphaModFix amt="0"/>
          </a:blip>
          <a:stretch>
            <a:fillRect/>
          </a:stretch>
        </p:blipFill>
        <p:spPr>
          <a:xfrm>
            <a:off x="700661" y="4115234"/>
            <a:ext cx="5512448" cy="621980"/>
          </a:xfrm>
          <a:prstGeom prst="rect">
            <a:avLst/>
          </a:prstGeom>
        </p:spPr>
      </p:pic>
      <p:sp>
        <p:nvSpPr>
          <p:cNvPr id="29" name="TextBox 28">
            <a:extLst>
              <a:ext uri="{FF2B5EF4-FFF2-40B4-BE49-F238E27FC236}">
                <a16:creationId xmlns:a16="http://schemas.microsoft.com/office/drawing/2014/main" id="{EBEB4AFB-3947-75CE-3901-A7FFDED8471F}"/>
              </a:ext>
            </a:extLst>
          </p:cNvPr>
          <p:cNvSpPr txBox="1"/>
          <p:nvPr/>
        </p:nvSpPr>
        <p:spPr>
          <a:xfrm>
            <a:off x="587933" y="5076146"/>
            <a:ext cx="6806081" cy="369332"/>
          </a:xfrm>
          <a:prstGeom prst="rect">
            <a:avLst/>
          </a:prstGeom>
          <a:noFill/>
        </p:spPr>
        <p:txBody>
          <a:bodyPr wrap="square" rtlCol="0">
            <a:spAutoFit/>
          </a:bodyPr>
          <a:lstStyle/>
          <a:p>
            <a:r>
              <a:rPr lang="en-US" dirty="0">
                <a:solidFill>
                  <a:srgbClr val="004EA8"/>
                </a:solidFill>
                <a:latin typeface="Arial" panose="020B0604020202020204" pitchFamily="34" charset="0"/>
                <a:ea typeface="HelveticaNeueLT Std" charset="0"/>
                <a:cs typeface="Arial" panose="020B0604020202020204" pitchFamily="34" charset="0"/>
              </a:rPr>
              <a:t>Expect to spend </a:t>
            </a:r>
            <a:r>
              <a:rPr lang="en-US" b="1" dirty="0">
                <a:solidFill>
                  <a:srgbClr val="004EA8"/>
                </a:solidFill>
                <a:latin typeface="Arial" panose="020B0604020202020204" pitchFamily="34" charset="0"/>
                <a:ea typeface="HelveticaNeueLT Std" charset="0"/>
                <a:cs typeface="Arial" panose="020B0604020202020204" pitchFamily="34" charset="0"/>
              </a:rPr>
              <a:t>$45,000 </a:t>
            </a:r>
            <a:r>
              <a:rPr lang="en-US" dirty="0">
                <a:solidFill>
                  <a:srgbClr val="004EA8"/>
                </a:solidFill>
                <a:latin typeface="Arial" panose="020B0604020202020204" pitchFamily="34" charset="0"/>
                <a:ea typeface="HelveticaNeueLT Std" charset="0"/>
                <a:cs typeface="Arial" panose="020B0604020202020204" pitchFamily="34" charset="0"/>
              </a:rPr>
              <a:t>to </a:t>
            </a:r>
            <a:r>
              <a:rPr lang="en-US" b="1" dirty="0">
                <a:solidFill>
                  <a:srgbClr val="004EA8"/>
                </a:solidFill>
                <a:latin typeface="Arial" panose="020B0604020202020204" pitchFamily="34" charset="0"/>
                <a:ea typeface="HelveticaNeueLT Std" charset="0"/>
                <a:cs typeface="Arial" panose="020B0604020202020204" pitchFamily="34" charset="0"/>
              </a:rPr>
              <a:t>$50,000 </a:t>
            </a:r>
            <a:r>
              <a:rPr lang="en-US" dirty="0">
                <a:solidFill>
                  <a:srgbClr val="004EA8"/>
                </a:solidFill>
                <a:latin typeface="Arial" panose="020B0604020202020204" pitchFamily="34" charset="0"/>
                <a:ea typeface="HelveticaNeueLT Std" charset="0"/>
                <a:cs typeface="Arial" panose="020B0604020202020204" pitchFamily="34" charset="0"/>
              </a:rPr>
              <a:t>per year in retirement.</a:t>
            </a:r>
          </a:p>
        </p:txBody>
      </p:sp>
      <p:pic>
        <p:nvPicPr>
          <p:cNvPr id="42" name="Picture">
            <a:extLst>
              <a:ext uri="{FF2B5EF4-FFF2-40B4-BE49-F238E27FC236}">
                <a16:creationId xmlns:a16="http://schemas.microsoft.com/office/drawing/2014/main" id="{3024C6DB-409B-9C86-F365-FA2540585D77}"/>
              </a:ext>
              <a:ext uri="{C183D7F6-B498-43B3-948B-1728B52AA6E4}">
                <adec:decorative xmlns:adec="http://schemas.microsoft.com/office/drawing/2017/decorative" val="1"/>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p:blipFill>
        <p:spPr>
          <a:xfrm>
            <a:off x="7974959" y="1606872"/>
            <a:ext cx="3859194" cy="3447303"/>
          </a:xfrm>
          <a:prstGeom prst="roundRect">
            <a:avLst>
              <a:gd name="adj" fmla="val 3499"/>
            </a:avLst>
          </a:prstGeom>
        </p:spPr>
      </p:pic>
      <p:pic>
        <p:nvPicPr>
          <p:cNvPr id="6" name="The Standard logo" descr="The Standard Registered Logo">
            <a:extLst>
              <a:ext uri="{FF2B5EF4-FFF2-40B4-BE49-F238E27FC236}">
                <a16:creationId xmlns:a16="http://schemas.microsoft.com/office/drawing/2014/main" id="{0236805A-3CEF-1D80-5BFF-1C0DA9834B55}"/>
              </a:ext>
              <a:ext uri="{C183D7F6-B498-43B3-948B-1728B52AA6E4}">
                <adec:decorative xmlns:adec="http://schemas.microsoft.com/office/drawing/2017/decorative" val="0"/>
              </a:ext>
            </a:extLst>
          </p:cNvPr>
          <p:cNvPicPr>
            <a:picLocks noChangeAspect="1"/>
          </p:cNvPicPr>
          <p:nvPr/>
        </p:nvPicPr>
        <p:blipFill rotWithShape="1">
          <a:blip r:embed="rId6"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3" name="Slide Number Placeholder 2">
            <a:extLst>
              <a:ext uri="{FF2B5EF4-FFF2-40B4-BE49-F238E27FC236}">
                <a16:creationId xmlns:a16="http://schemas.microsoft.com/office/drawing/2014/main" id="{28D1145E-9AD4-2886-BF7D-C6A0ECBE6631}"/>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2</a:t>
            </a:fld>
            <a:endParaRPr lang="en-US" dirty="0"/>
          </a:p>
        </p:txBody>
      </p:sp>
    </p:spTree>
    <p:extLst>
      <p:ext uri="{BB962C8B-B14F-4D97-AF65-F5344CB8AC3E}">
        <p14:creationId xmlns:p14="http://schemas.microsoft.com/office/powerpoint/2010/main" val="105407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Quote background">
            <a:extLst>
              <a:ext uri="{FF2B5EF4-FFF2-40B4-BE49-F238E27FC236}">
                <a16:creationId xmlns:a16="http://schemas.microsoft.com/office/drawing/2014/main" id="{D4B0420E-FB5E-9BBF-3B22-134BDA36D2A0}"/>
              </a:ext>
              <a:ext uri="{C183D7F6-B498-43B3-948B-1728B52AA6E4}">
                <adec:decorative xmlns:adec="http://schemas.microsoft.com/office/drawing/2017/decorative" val="1"/>
              </a:ext>
            </a:extLst>
          </p:cNvPr>
          <p:cNvSpPr/>
          <p:nvPr/>
        </p:nvSpPr>
        <p:spPr>
          <a:xfrm>
            <a:off x="8004313" y="1343129"/>
            <a:ext cx="3708067" cy="4342054"/>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a:lstStyle/>
          <a:p>
            <a:r>
              <a:rPr lang="en-US" dirty="0"/>
              <a:t>How Much Income Can You Expect?</a:t>
            </a:r>
          </a:p>
        </p:txBody>
      </p:sp>
      <p:sp>
        <p:nvSpPr>
          <p:cNvPr id="13" name="TextBox 12">
            <a:extLst>
              <a:ext uri="{FF2B5EF4-FFF2-40B4-BE49-F238E27FC236}">
                <a16:creationId xmlns:a16="http://schemas.microsoft.com/office/drawing/2014/main" id="{824F224B-4201-58B8-AA33-015C8A2F1AB0}"/>
              </a:ext>
            </a:extLst>
          </p:cNvPr>
          <p:cNvSpPr txBox="1"/>
          <p:nvPr/>
        </p:nvSpPr>
        <p:spPr>
          <a:xfrm>
            <a:off x="350062" y="1326870"/>
            <a:ext cx="6673590" cy="1200329"/>
          </a:xfrm>
          <a:prstGeom prst="rect">
            <a:avLst/>
          </a:prstGeom>
          <a:noFill/>
        </p:spPr>
        <p:txBody>
          <a:bodyPr wrap="square" rtlCol="0">
            <a:spAutoFit/>
          </a:bodyPr>
          <a:lstStyle/>
          <a:p>
            <a:r>
              <a:rPr lang="en-US" sz="5400" b="1" dirty="0">
                <a:solidFill>
                  <a:schemeClr val="tx2"/>
                </a:solidFill>
                <a:latin typeface="Arial" panose="020B0604020202020204" pitchFamily="34" charset="0"/>
                <a:ea typeface="HelveticaNeueLT Std" charset="0"/>
                <a:cs typeface="Arial" panose="020B0604020202020204" pitchFamily="34" charset="0"/>
              </a:rPr>
              <a:t>4%</a:t>
            </a:r>
            <a:r>
              <a:rPr lang="en-US" sz="2400" b="1" dirty="0">
                <a:solidFill>
                  <a:schemeClr val="tx2"/>
                </a:solidFill>
                <a:latin typeface="Arial" panose="020B0604020202020204" pitchFamily="34" charset="0"/>
                <a:ea typeface="HelveticaNeueLT Std" charset="0"/>
                <a:cs typeface="Arial" panose="020B0604020202020204" pitchFamily="34" charset="0"/>
              </a:rPr>
              <a:t> </a:t>
            </a:r>
            <a:r>
              <a:rPr lang="en-US" sz="2100" dirty="0">
                <a:solidFill>
                  <a:srgbClr val="004EA8"/>
                </a:solidFill>
                <a:latin typeface="Arial" panose="020B0604020202020204" pitchFamily="34" charset="0"/>
                <a:ea typeface="HelveticaNeueLT Std Lt" charset="0"/>
                <a:cs typeface="Arial" panose="020B0604020202020204" pitchFamily="34" charset="0"/>
              </a:rPr>
              <a:t>OF YOUR SAVINGS EACH YEAR</a:t>
            </a:r>
            <a:endParaRPr lang="en-US" sz="2100" dirty="0">
              <a:solidFill>
                <a:srgbClr val="004EA8"/>
              </a:solidFill>
              <a:latin typeface="Arial" panose="020B0604020202020204" pitchFamily="34" charset="0"/>
              <a:ea typeface="HelveticaNeueLT Std" charset="0"/>
              <a:cs typeface="Arial" panose="020B0604020202020204" pitchFamily="34" charset="0"/>
            </a:endParaRPr>
          </a:p>
          <a:p>
            <a:endParaRPr lang="en-US" dirty="0"/>
          </a:p>
        </p:txBody>
      </p:sp>
      <p:sp>
        <p:nvSpPr>
          <p:cNvPr id="9" name="TextBox 8">
            <a:extLst>
              <a:ext uri="{FF2B5EF4-FFF2-40B4-BE49-F238E27FC236}">
                <a16:creationId xmlns:a16="http://schemas.microsoft.com/office/drawing/2014/main" id="{688443E0-CD8F-102C-2B81-D9023C39E5BB}"/>
              </a:ext>
            </a:extLst>
          </p:cNvPr>
          <p:cNvSpPr txBox="1"/>
          <p:nvPr/>
        </p:nvSpPr>
        <p:spPr>
          <a:xfrm>
            <a:off x="350062" y="2828004"/>
            <a:ext cx="2030958" cy="1329146"/>
          </a:xfrm>
          <a:prstGeom prst="rect">
            <a:avLst/>
          </a:prstGeom>
          <a:noFill/>
        </p:spPr>
        <p:txBody>
          <a:bodyPr wrap="square" rtlCol="0">
            <a:spAutoFit/>
          </a:bodyPr>
          <a:lstStyle/>
          <a:p>
            <a:pPr>
              <a:lnSpc>
                <a:spcPct val="114000"/>
              </a:lnSpc>
            </a:pPr>
            <a:r>
              <a:rPr lang="en-US" b="1" dirty="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EXAMPLE GOAL OF $1M IN RETIREMENT SAVINGS</a:t>
            </a:r>
          </a:p>
        </p:txBody>
      </p:sp>
      <p:graphicFrame>
        <p:nvGraphicFramePr>
          <p:cNvPr id="19" name="Chart 18" descr="A financial diagram illustrating the concept of withdrawing 4% annually from retirement savings. The image includes a blue pie chart that visually represents the withdrawal amount from a $1 million retirement savings goal. The section indicating the annual withdrawal is highlighted, and labeled as 'Withdraw $40,000/YR'. The text on the top left reads '4% of your savings each year', emphasizing the percentage-based strategy.">
            <a:extLst>
              <a:ext uri="{FF2B5EF4-FFF2-40B4-BE49-F238E27FC236}">
                <a16:creationId xmlns:a16="http://schemas.microsoft.com/office/drawing/2014/main" id="{644923E0-5914-49DE-13BB-4B454CB49524}"/>
              </a:ext>
            </a:extLst>
          </p:cNvPr>
          <p:cNvGraphicFramePr/>
          <p:nvPr>
            <p:extLst>
              <p:ext uri="{D42A27DB-BD31-4B8C-83A1-F6EECF244321}">
                <p14:modId xmlns:p14="http://schemas.microsoft.com/office/powerpoint/2010/main" val="1914695595"/>
              </p:ext>
            </p:extLst>
          </p:nvPr>
        </p:nvGraphicFramePr>
        <p:xfrm>
          <a:off x="1626566" y="2552653"/>
          <a:ext cx="5122243" cy="341482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6C123AA8-A4C0-8B6B-EB78-E7F28E662FBA}"/>
              </a:ext>
            </a:extLst>
          </p:cNvPr>
          <p:cNvSpPr txBox="1"/>
          <p:nvPr/>
        </p:nvSpPr>
        <p:spPr>
          <a:xfrm>
            <a:off x="8153774" y="1532878"/>
            <a:ext cx="3313043" cy="369332"/>
          </a:xfrm>
          <a:prstGeom prst="rect">
            <a:avLst/>
          </a:prstGeom>
          <a:noFill/>
        </p:spPr>
        <p:txBody>
          <a:bodyPr wrap="square" rtlCol="0">
            <a:spAutoFit/>
          </a:bodyPr>
          <a:lstStyle/>
          <a:p>
            <a:r>
              <a:rPr lang="en-US" b="1" dirty="0">
                <a:solidFill>
                  <a:srgbClr val="004EA8"/>
                </a:solidFill>
                <a:effectLst/>
                <a:latin typeface="Arial" panose="020B0604020202020204" pitchFamily="34" charset="0"/>
                <a:cs typeface="Arial" panose="020B0604020202020204" pitchFamily="34" charset="0"/>
              </a:rPr>
              <a:t>What Age Should I Retire?</a:t>
            </a:r>
            <a:endParaRPr lang="en-US" dirty="0">
              <a:solidFill>
                <a:srgbClr val="004EA8"/>
              </a:solidFill>
              <a:effectLst/>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B5B9ACD-FE49-705D-70FC-CEB47FD53DE7}"/>
              </a:ext>
              <a:ext uri="{C183D7F6-B498-43B3-948B-1728B52AA6E4}">
                <adec:decorative xmlns:adec="http://schemas.microsoft.com/office/drawing/2017/decorative" val="1"/>
              </a:ext>
            </a:extLst>
          </p:cNvPr>
          <p:cNvSpPr txBox="1"/>
          <p:nvPr/>
        </p:nvSpPr>
        <p:spPr>
          <a:xfrm>
            <a:off x="3107398" y="4042692"/>
            <a:ext cx="2078671" cy="923330"/>
          </a:xfrm>
          <a:prstGeom prst="rect">
            <a:avLst/>
          </a:prstGeom>
          <a:noFill/>
        </p:spPr>
        <p:txBody>
          <a:bodyPr wrap="square" rtlCol="0">
            <a:spAutoFit/>
          </a:bodyPr>
          <a:lstStyle/>
          <a:p>
            <a:pPr algn="ctr"/>
            <a:r>
              <a:rPr lang="en-US" sz="1600" b="1" dirty="0">
                <a:latin typeface="Helvetica Neue" panose="02000503000000020004" pitchFamily="2" charset="0"/>
                <a:ea typeface="Helvetica Neue" panose="02000503000000020004" pitchFamily="2" charset="0"/>
                <a:cs typeface="Helvetica Neue" panose="02000503000000020004" pitchFamily="2" charset="0"/>
              </a:rPr>
              <a:t>WITHDRAW</a:t>
            </a:r>
            <a:r>
              <a:rPr lang="en-US" sz="1400" b="1" dirty="0">
                <a:latin typeface="Helvetica Neue" panose="02000503000000020004" pitchFamily="2" charset="0"/>
                <a:ea typeface="Helvetica Neue" panose="02000503000000020004" pitchFamily="2" charset="0"/>
                <a:cs typeface="Helvetica Neue" panose="02000503000000020004" pitchFamily="2" charset="0"/>
              </a:rPr>
              <a:t> </a:t>
            </a:r>
            <a:r>
              <a:rPr lang="en-US" sz="2400" b="1" dirty="0">
                <a:latin typeface="Helvetica Neue" panose="02000503000000020004" pitchFamily="2" charset="0"/>
                <a:ea typeface="Helvetica Neue" panose="02000503000000020004" pitchFamily="2" charset="0"/>
                <a:cs typeface="Helvetica Neue" panose="02000503000000020004" pitchFamily="2" charset="0"/>
              </a:rPr>
              <a:t>$40,000/YR</a:t>
            </a:r>
          </a:p>
          <a:p>
            <a:endParaRPr lang="en-US" sz="1400" b="1" dirty="0">
              <a:solidFill>
                <a:srgbClr val="F89728"/>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TextBox 3">
            <a:extLst>
              <a:ext uri="{FF2B5EF4-FFF2-40B4-BE49-F238E27FC236}">
                <a16:creationId xmlns:a16="http://schemas.microsoft.com/office/drawing/2014/main" id="{C0F9C5FB-F8A9-97EB-F41A-879BCCEC4FC9}"/>
              </a:ext>
            </a:extLst>
          </p:cNvPr>
          <p:cNvSpPr txBox="1"/>
          <p:nvPr/>
        </p:nvSpPr>
        <p:spPr>
          <a:xfrm>
            <a:off x="8201824" y="1939234"/>
            <a:ext cx="3313043" cy="1754326"/>
          </a:xfrm>
          <a:prstGeom prst="rect">
            <a:avLst/>
          </a:prstGeom>
          <a:noFill/>
        </p:spPr>
        <p:txBody>
          <a:bodyPr wrap="square" rtlCol="0">
            <a:spAutoFit/>
          </a:bodyPr>
          <a:lstStyle/>
          <a:p>
            <a:r>
              <a:rPr lang="en-US" dirty="0">
                <a:effectLst/>
                <a:latin typeface="Arial" panose="020B0604020202020204" pitchFamily="34" charset="0"/>
                <a:cs typeface="Arial" panose="020B0604020202020204" pitchFamily="34" charset="0"/>
              </a:rPr>
              <a:t>Aim to retire when you have enough savings and benefits to cover your retirement spending needs. Your target retirement age is when you can reach that savings goal.</a:t>
            </a:r>
          </a:p>
        </p:txBody>
      </p:sp>
      <p:pic>
        <p:nvPicPr>
          <p:cNvPr id="12" name="Picture 11">
            <a:extLst>
              <a:ext uri="{FF2B5EF4-FFF2-40B4-BE49-F238E27FC236}">
                <a16:creationId xmlns:a16="http://schemas.microsoft.com/office/drawing/2014/main" id="{FC0EBB8A-5F43-88A3-344E-3725306BE8E6}"/>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18218" y="3863871"/>
            <a:ext cx="1638300" cy="1651000"/>
          </a:xfrm>
          <a:prstGeom prst="rect">
            <a:avLst/>
          </a:prstGeom>
        </p:spPr>
      </p:pic>
      <p:cxnSp>
        <p:nvCxnSpPr>
          <p:cNvPr id="18" name="Straight Connector 17">
            <a:extLst>
              <a:ext uri="{FF2B5EF4-FFF2-40B4-BE49-F238E27FC236}">
                <a16:creationId xmlns:a16="http://schemas.microsoft.com/office/drawing/2014/main" id="{59823D46-1709-5043-1A04-4F96F76CB636}"/>
              </a:ext>
              <a:ext uri="{C183D7F6-B498-43B3-948B-1728B52AA6E4}">
                <adec:decorative xmlns:adec="http://schemas.microsoft.com/office/drawing/2017/decorative" val="1"/>
              </a:ext>
            </a:extLst>
          </p:cNvPr>
          <p:cNvCxnSpPr/>
          <p:nvPr/>
        </p:nvCxnSpPr>
        <p:spPr>
          <a:xfrm>
            <a:off x="394207" y="4258679"/>
            <a:ext cx="696426" cy="0"/>
          </a:xfrm>
          <a:prstGeom prst="line">
            <a:avLst/>
          </a:prstGeom>
          <a:ln w="12700">
            <a:solidFill>
              <a:srgbClr val="004EA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48A470A-02A6-79E5-81F4-7E205E7CD109}"/>
              </a:ext>
              <a:ext uri="{C183D7F6-B498-43B3-948B-1728B52AA6E4}">
                <adec:decorative xmlns:adec="http://schemas.microsoft.com/office/drawing/2017/decorative" val="1"/>
              </a:ext>
            </a:extLst>
          </p:cNvPr>
          <p:cNvCxnSpPr>
            <a:cxnSpLocks/>
          </p:cNvCxnSpPr>
          <p:nvPr/>
        </p:nvCxnSpPr>
        <p:spPr>
          <a:xfrm flipV="1">
            <a:off x="4119032" y="3067951"/>
            <a:ext cx="173475" cy="67011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The Standard logo" descr="The Standard Registered Logo">
            <a:extLst>
              <a:ext uri="{FF2B5EF4-FFF2-40B4-BE49-F238E27FC236}">
                <a16:creationId xmlns:a16="http://schemas.microsoft.com/office/drawing/2014/main" id="{47163B8B-6B0B-18A5-49EE-CF78E0277A56}"/>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F3DB6AA1-2B40-EEDD-5598-F7E287063440}"/>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3</a:t>
            </a:fld>
            <a:endParaRPr lang="en-US" dirty="0"/>
          </a:p>
        </p:txBody>
      </p:sp>
    </p:spTree>
    <p:extLst>
      <p:ext uri="{BB962C8B-B14F-4D97-AF65-F5344CB8AC3E}">
        <p14:creationId xmlns:p14="http://schemas.microsoft.com/office/powerpoint/2010/main" val="3389204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adline">
            <a:extLst>
              <a:ext uri="{FF2B5EF4-FFF2-40B4-BE49-F238E27FC236}">
                <a16:creationId xmlns:a16="http://schemas.microsoft.com/office/drawing/2014/main" id="{6E698059-CAEF-82BC-1D71-F9B31B53C287}"/>
              </a:ext>
            </a:extLst>
          </p:cNvPr>
          <p:cNvSpPr>
            <a:spLocks noGrp="1"/>
          </p:cNvSpPr>
          <p:nvPr>
            <p:ph type="title"/>
          </p:nvPr>
        </p:nvSpPr>
        <p:spPr>
          <a:xfrm>
            <a:off x="4505034" y="461820"/>
            <a:ext cx="7022592" cy="507998"/>
          </a:xfrm>
        </p:spPr>
        <p:txBody>
          <a:bodyPr anchor="t" anchorCtr="0">
            <a:noAutofit/>
          </a:bodyPr>
          <a:lstStyle/>
          <a:p>
            <a:r>
              <a:rPr lang="en-US" sz="2800" b="1" dirty="0"/>
              <a:t>If You Need to Catch Up on Savings</a:t>
            </a:r>
          </a:p>
        </p:txBody>
      </p:sp>
      <p:pic>
        <p:nvPicPr>
          <p:cNvPr id="8" name="Icon big">
            <a:extLst>
              <a:ext uri="{FF2B5EF4-FFF2-40B4-BE49-F238E27FC236}">
                <a16:creationId xmlns:a16="http://schemas.microsoft.com/office/drawing/2014/main" id="{5AFE7DCB-E002-718A-004B-82E22868696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10896" y="330072"/>
            <a:ext cx="3744573" cy="5872549"/>
          </a:xfrm>
          <a:prstGeom prst="roundRect">
            <a:avLst>
              <a:gd name="adj" fmla="val 3195"/>
            </a:avLst>
          </a:prstGeom>
        </p:spPr>
      </p:pic>
      <p:sp>
        <p:nvSpPr>
          <p:cNvPr id="2" name="Text">
            <a:extLst>
              <a:ext uri="{FF2B5EF4-FFF2-40B4-BE49-F238E27FC236}">
                <a16:creationId xmlns:a16="http://schemas.microsoft.com/office/drawing/2014/main" id="{07B39414-337B-B858-89EC-D1496909D9C7}"/>
              </a:ext>
            </a:extLst>
          </p:cNvPr>
          <p:cNvSpPr txBox="1"/>
          <p:nvPr/>
        </p:nvSpPr>
        <p:spPr>
          <a:xfrm>
            <a:off x="4505035" y="1079001"/>
            <a:ext cx="7022592" cy="1160616"/>
          </a:xfrm>
          <a:prstGeom prst="rect">
            <a:avLst/>
          </a:prstGeom>
          <a:noFill/>
        </p:spPr>
        <p:txBody>
          <a:bodyPr wrap="square" rtlCol="0">
            <a:noAutofit/>
          </a:bodyPr>
          <a:lstStyle/>
          <a:p>
            <a:pPr marL="137160" indent="-137160">
              <a:lnSpc>
                <a:spcPct val="110000"/>
              </a:lnSpc>
              <a:spcBef>
                <a:spcPts val="0"/>
              </a:spcBef>
              <a:spcAft>
                <a:spcPts val="1000"/>
              </a:spcAft>
              <a:buFont typeface="Arial" panose="020B0604020202020204" pitchFamily="34" charset="0"/>
              <a:buChar char="•"/>
            </a:pPr>
            <a:r>
              <a:rPr lang="en-US" sz="2000" dirty="0">
                <a:latin typeface="Arial" panose="020B0604020202020204" pitchFamily="34" charset="0"/>
                <a:cs typeface="Arial" panose="020B0604020202020204" pitchFamily="34" charset="0"/>
              </a:rPr>
              <a:t>Scale back expenses</a:t>
            </a:r>
          </a:p>
          <a:p>
            <a:pPr marL="137160" indent="-137160">
              <a:lnSpc>
                <a:spcPct val="110000"/>
              </a:lnSpc>
              <a:spcBef>
                <a:spcPts val="0"/>
              </a:spcBef>
              <a:spcAft>
                <a:spcPts val="1000"/>
              </a:spcAft>
              <a:buFont typeface="Arial" panose="020B0604020202020204" pitchFamily="34" charset="0"/>
              <a:buChar char="•"/>
            </a:pPr>
            <a:r>
              <a:rPr lang="en-US" sz="2000" dirty="0">
                <a:latin typeface="Arial" panose="020B0604020202020204" pitchFamily="34" charset="0"/>
                <a:cs typeface="Arial" panose="020B0604020202020204" pitchFamily="34" charset="0"/>
              </a:rPr>
              <a:t>Increase contribution percentage, bigger balance later</a:t>
            </a:r>
          </a:p>
        </p:txBody>
      </p:sp>
      <p:sp>
        <p:nvSpPr>
          <p:cNvPr id="7" name="TextBox 6">
            <a:extLst>
              <a:ext uri="{FF2B5EF4-FFF2-40B4-BE49-F238E27FC236}">
                <a16:creationId xmlns:a16="http://schemas.microsoft.com/office/drawing/2014/main" id="{75F8E513-B128-9CD1-733F-1E3467B50B10}"/>
              </a:ext>
            </a:extLst>
          </p:cNvPr>
          <p:cNvSpPr txBox="1"/>
          <p:nvPr/>
        </p:nvSpPr>
        <p:spPr>
          <a:xfrm>
            <a:off x="4588423" y="2239617"/>
            <a:ext cx="6162491" cy="369332"/>
          </a:xfrm>
          <a:prstGeom prst="rect">
            <a:avLst/>
          </a:prstGeom>
          <a:noFill/>
        </p:spPr>
        <p:txBody>
          <a:bodyPr wrap="square" rtlCol="0">
            <a:spAutoFit/>
          </a:bodyPr>
          <a:lstStyle/>
          <a:p>
            <a:r>
              <a:rPr lang="en-US" b="1" dirty="0">
                <a:solidFill>
                  <a:srgbClr val="004EA8"/>
                </a:solidFill>
                <a:latin typeface="Arial" panose="020B0604020202020204" pitchFamily="34" charset="0"/>
                <a:ea typeface="Helvetica Neue" panose="02000503000000020004" pitchFamily="2" charset="0"/>
                <a:cs typeface="Arial" panose="020B0604020202020204" pitchFamily="34" charset="0"/>
              </a:rPr>
              <a:t>ADDITIONAL GROWTH OVER TIME</a:t>
            </a:r>
          </a:p>
        </p:txBody>
      </p:sp>
      <p:graphicFrame>
        <p:nvGraphicFramePr>
          <p:cNvPr id="4" name="Table">
            <a:extLst>
              <a:ext uri="{FF2B5EF4-FFF2-40B4-BE49-F238E27FC236}">
                <a16:creationId xmlns:a16="http://schemas.microsoft.com/office/drawing/2014/main" id="{B8F12B02-FD25-7F47-7FE0-89E22519FBC6}"/>
              </a:ext>
            </a:extLst>
          </p:cNvPr>
          <p:cNvGraphicFramePr>
            <a:graphicFrameLocks noGrp="1"/>
          </p:cNvGraphicFramePr>
          <p:nvPr>
            <p:extLst>
              <p:ext uri="{D42A27DB-BD31-4B8C-83A1-F6EECF244321}">
                <p14:modId xmlns:p14="http://schemas.microsoft.com/office/powerpoint/2010/main" val="2183477315"/>
              </p:ext>
            </p:extLst>
          </p:nvPr>
        </p:nvGraphicFramePr>
        <p:xfrm>
          <a:off x="4660870" y="2690191"/>
          <a:ext cx="6866758" cy="2193241"/>
        </p:xfrm>
        <a:graphic>
          <a:graphicData uri="http://schemas.openxmlformats.org/drawingml/2006/table">
            <a:tbl>
              <a:tblPr firstRow="1" bandRow="1">
                <a:tableStyleId>{5C22544A-7EE6-4342-B048-85BDC9FD1C3A}</a:tableStyleId>
              </a:tblPr>
              <a:tblGrid>
                <a:gridCol w="2057982">
                  <a:extLst>
                    <a:ext uri="{9D8B030D-6E8A-4147-A177-3AD203B41FA5}">
                      <a16:colId xmlns:a16="http://schemas.microsoft.com/office/drawing/2014/main" val="1287953576"/>
                    </a:ext>
                  </a:extLst>
                </a:gridCol>
                <a:gridCol w="1202194">
                  <a:extLst>
                    <a:ext uri="{9D8B030D-6E8A-4147-A177-3AD203B41FA5}">
                      <a16:colId xmlns:a16="http://schemas.microsoft.com/office/drawing/2014/main" val="1443654816"/>
                    </a:ext>
                  </a:extLst>
                </a:gridCol>
                <a:gridCol w="1202194">
                  <a:extLst>
                    <a:ext uri="{9D8B030D-6E8A-4147-A177-3AD203B41FA5}">
                      <a16:colId xmlns:a16="http://schemas.microsoft.com/office/drawing/2014/main" val="2466374850"/>
                    </a:ext>
                  </a:extLst>
                </a:gridCol>
                <a:gridCol w="1202194">
                  <a:extLst>
                    <a:ext uri="{9D8B030D-6E8A-4147-A177-3AD203B41FA5}">
                      <a16:colId xmlns:a16="http://schemas.microsoft.com/office/drawing/2014/main" val="12523846"/>
                    </a:ext>
                  </a:extLst>
                </a:gridCol>
                <a:gridCol w="1202194">
                  <a:extLst>
                    <a:ext uri="{9D8B030D-6E8A-4147-A177-3AD203B41FA5}">
                      <a16:colId xmlns:a16="http://schemas.microsoft.com/office/drawing/2014/main" val="4258064107"/>
                    </a:ext>
                  </a:extLst>
                </a:gridCol>
              </a:tblGrid>
              <a:tr h="724373">
                <a:tc>
                  <a:txBody>
                    <a:bodyPr/>
                    <a:lstStyle/>
                    <a:p>
                      <a:pPr algn="l"/>
                      <a:r>
                        <a:rPr lang="en-US" sz="1800" dirty="0">
                          <a:solidFill>
                            <a:schemeClr val="tx1"/>
                          </a:solidFill>
                          <a:latin typeface="Arial" panose="020B0604020202020204" pitchFamily="34" charset="0"/>
                          <a:cs typeface="Arial" panose="020B0604020202020204" pitchFamily="34" charset="0"/>
                        </a:rPr>
                        <a:t>Contribution</a:t>
                      </a:r>
                      <a:br>
                        <a:rPr lang="en-US" sz="1800" dirty="0">
                          <a:solidFill>
                            <a:schemeClr val="tx1"/>
                          </a:solidFill>
                          <a:latin typeface="Arial" panose="020B0604020202020204" pitchFamily="34" charset="0"/>
                          <a:cs typeface="Arial" panose="020B0604020202020204" pitchFamily="34" charset="0"/>
                        </a:rPr>
                      </a:br>
                      <a:r>
                        <a:rPr lang="en-US" sz="1800" dirty="0">
                          <a:solidFill>
                            <a:schemeClr val="tx1"/>
                          </a:solidFill>
                          <a:latin typeface="Arial" panose="020B0604020202020204" pitchFamily="34" charset="0"/>
                          <a:cs typeface="Arial" panose="020B0604020202020204" pitchFamily="34" charset="0"/>
                        </a:rPr>
                        <a:t>Increase</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10 Years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20 Years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30 Years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40 Years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734434">
                <a:tc>
                  <a:txBody>
                    <a:bodyPr/>
                    <a:lstStyle/>
                    <a:p>
                      <a:pPr algn="l"/>
                      <a:r>
                        <a:rPr lang="en-US" sz="1800" b="1" dirty="0">
                          <a:latin typeface="Arial" panose="020B0604020202020204" pitchFamily="34" charset="0"/>
                          <a:cs typeface="Arial" panose="020B0604020202020204" pitchFamily="34" charset="0"/>
                        </a:rPr>
                        <a:t>1%</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($29.17 monthly)</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$5,049</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$15,195</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$35,587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$76,566</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r h="7344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Arial" panose="020B0604020202020204" pitchFamily="34" charset="0"/>
                          <a:cs typeface="Arial" panose="020B0604020202020204" pitchFamily="34" charset="0"/>
                        </a:rPr>
                        <a:t>5%</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($145.83 monthly)</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$25,241</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$75,967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$177,908</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$382,777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3856132304"/>
                  </a:ext>
                </a:extLst>
              </a:tr>
            </a:tbl>
          </a:graphicData>
        </a:graphic>
      </p:graphicFrame>
      <p:sp>
        <p:nvSpPr>
          <p:cNvPr id="9" name="TextBox 8">
            <a:extLst>
              <a:ext uri="{FF2B5EF4-FFF2-40B4-BE49-F238E27FC236}">
                <a16:creationId xmlns:a16="http://schemas.microsoft.com/office/drawing/2014/main" id="{0939DA98-D7FD-A4BA-8F81-5C25DF681361}"/>
              </a:ext>
            </a:extLst>
          </p:cNvPr>
          <p:cNvSpPr txBox="1"/>
          <p:nvPr/>
        </p:nvSpPr>
        <p:spPr>
          <a:xfrm>
            <a:off x="4588423" y="5032032"/>
            <a:ext cx="6642553" cy="603948"/>
          </a:xfrm>
          <a:prstGeom prst="rect">
            <a:avLst/>
          </a:prstGeom>
          <a:noFill/>
        </p:spPr>
        <p:txBody>
          <a:bodyPr wrap="square" rtlCol="0">
            <a:spAutoFit/>
          </a:bodyPr>
          <a:lstStyle/>
          <a:p>
            <a:pPr>
              <a:lnSpc>
                <a:spcPct val="114000"/>
              </a:lnSpc>
            </a:pPr>
            <a:r>
              <a:rPr lang="en-US" sz="1000" dirty="0">
                <a:latin typeface="Arial" panose="020B0604020202020204" pitchFamily="34" charset="0"/>
                <a:ea typeface="HelveticaNeueLT Std" charset="0"/>
                <a:cs typeface="Arial" panose="020B0604020202020204" pitchFamily="34" charset="0"/>
              </a:rPr>
              <a:t>This example is hypothetical and for illustrative purposes only and is not indicative of the performance of any specific investment. Investments are subject to market risk and fluctuate in value. All contribution amounts are based on a $35,000 annual salary and assume an annual rate of return of 7% compounded monthly.</a:t>
            </a:r>
          </a:p>
        </p:txBody>
      </p:sp>
      <p:pic>
        <p:nvPicPr>
          <p:cNvPr id="3" name="The Standard logo" descr="The Standard Registered Logo">
            <a:extLst>
              <a:ext uri="{FF2B5EF4-FFF2-40B4-BE49-F238E27FC236}">
                <a16:creationId xmlns:a16="http://schemas.microsoft.com/office/drawing/2014/main" id="{F7E818A8-B18C-06A7-C6DE-BFBC69B68CC1}"/>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E49AD62C-B7D5-D2AC-2A60-C63A80EFAFB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4</a:t>
            </a:fld>
            <a:endParaRPr lang="en-US" dirty="0"/>
          </a:p>
        </p:txBody>
      </p:sp>
    </p:spTree>
    <p:extLst>
      <p:ext uri="{BB962C8B-B14F-4D97-AF65-F5344CB8AC3E}">
        <p14:creationId xmlns:p14="http://schemas.microsoft.com/office/powerpoint/2010/main" val="3784257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a:lstStyle/>
          <a:p>
            <a:r>
              <a:rPr lang="en-US" dirty="0"/>
              <a:t>When to Take Social Security</a:t>
            </a:r>
          </a:p>
        </p:txBody>
      </p:sp>
      <p:sp>
        <p:nvSpPr>
          <p:cNvPr id="7" name="TextBox 6">
            <a:extLst>
              <a:ext uri="{FF2B5EF4-FFF2-40B4-BE49-F238E27FC236}">
                <a16:creationId xmlns:a16="http://schemas.microsoft.com/office/drawing/2014/main" id="{CA16181C-C204-8E32-4BE7-E7017AFB27A3}"/>
              </a:ext>
            </a:extLst>
          </p:cNvPr>
          <p:cNvSpPr txBox="1"/>
          <p:nvPr/>
        </p:nvSpPr>
        <p:spPr>
          <a:xfrm>
            <a:off x="350062" y="1326744"/>
            <a:ext cx="6162491" cy="369332"/>
          </a:xfrm>
          <a:prstGeom prst="rect">
            <a:avLst/>
          </a:prstGeom>
          <a:noFill/>
        </p:spPr>
        <p:txBody>
          <a:bodyPr wrap="square" rtlCol="0">
            <a:spAutoFit/>
          </a:bodyPr>
          <a:lstStyle/>
          <a:p>
            <a:r>
              <a:rPr lang="en-US" b="1" dirty="0">
                <a:solidFill>
                  <a:srgbClr val="004EA8"/>
                </a:solidFill>
                <a:latin typeface="Arial" panose="020B0604020202020204" pitchFamily="34" charset="0"/>
                <a:ea typeface="Helvetica Neue" panose="02000503000000020004" pitchFamily="2" charset="0"/>
                <a:cs typeface="Arial" panose="020B0604020202020204" pitchFamily="34" charset="0"/>
              </a:rPr>
              <a:t>RETIREMENT AGE AND SOCIAL SECURITY BENEFITS</a:t>
            </a:r>
          </a:p>
        </p:txBody>
      </p:sp>
      <p:graphicFrame>
        <p:nvGraphicFramePr>
          <p:cNvPr id="6" name="Table">
            <a:extLst>
              <a:ext uri="{FF2B5EF4-FFF2-40B4-BE49-F238E27FC236}">
                <a16:creationId xmlns:a16="http://schemas.microsoft.com/office/drawing/2014/main" id="{82FBDF1A-C5F8-C243-2F01-1D6292F5D42A}"/>
              </a:ext>
            </a:extLst>
          </p:cNvPr>
          <p:cNvGraphicFramePr>
            <a:graphicFrameLocks noGrp="1"/>
          </p:cNvGraphicFramePr>
          <p:nvPr>
            <p:extLst>
              <p:ext uri="{D42A27DB-BD31-4B8C-83A1-F6EECF244321}">
                <p14:modId xmlns:p14="http://schemas.microsoft.com/office/powerpoint/2010/main" val="2189621439"/>
              </p:ext>
            </p:extLst>
          </p:nvPr>
        </p:nvGraphicFramePr>
        <p:xfrm>
          <a:off x="451066" y="1845699"/>
          <a:ext cx="7078221" cy="4199411"/>
        </p:xfrm>
        <a:graphic>
          <a:graphicData uri="http://schemas.openxmlformats.org/drawingml/2006/table">
            <a:tbl>
              <a:tblPr firstRow="1" bandRow="1">
                <a:tableStyleId>{5C22544A-7EE6-4342-B048-85BDC9FD1C3A}</a:tableStyleId>
              </a:tblPr>
              <a:tblGrid>
                <a:gridCol w="2864031">
                  <a:extLst>
                    <a:ext uri="{9D8B030D-6E8A-4147-A177-3AD203B41FA5}">
                      <a16:colId xmlns:a16="http://schemas.microsoft.com/office/drawing/2014/main" val="1287953576"/>
                    </a:ext>
                  </a:extLst>
                </a:gridCol>
                <a:gridCol w="1033670">
                  <a:extLst>
                    <a:ext uri="{9D8B030D-6E8A-4147-A177-3AD203B41FA5}">
                      <a16:colId xmlns:a16="http://schemas.microsoft.com/office/drawing/2014/main" val="1443654816"/>
                    </a:ext>
                  </a:extLst>
                </a:gridCol>
                <a:gridCol w="3180520">
                  <a:extLst>
                    <a:ext uri="{9D8B030D-6E8A-4147-A177-3AD203B41FA5}">
                      <a16:colId xmlns:a16="http://schemas.microsoft.com/office/drawing/2014/main" val="2466374850"/>
                    </a:ext>
                  </a:extLst>
                </a:gridCol>
              </a:tblGrid>
              <a:tr h="592859">
                <a:tc>
                  <a:txBody>
                    <a:bodyPr/>
                    <a:lstStyle/>
                    <a:p>
                      <a:pPr algn="l"/>
                      <a:r>
                        <a:rPr lang="en-US" sz="1800" dirty="0">
                          <a:solidFill>
                            <a:schemeClr val="tx1"/>
                          </a:solidFill>
                          <a:latin typeface="Arial" panose="020B0604020202020204" pitchFamily="34" charset="0"/>
                          <a:cs typeface="Arial" panose="020B0604020202020204" pitchFamily="34" charset="0"/>
                        </a:rPr>
                        <a:t>Time</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Age</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800" dirty="0">
                          <a:solidFill>
                            <a:schemeClr val="tx1"/>
                          </a:solidFill>
                          <a:latin typeface="Arial" panose="020B0604020202020204" pitchFamily="34" charset="0"/>
                          <a:cs typeface="Arial" panose="020B0604020202020204" pitchFamily="34" charset="0"/>
                        </a:rPr>
                        <a:t>Expected Benefits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601092">
                <a:tc>
                  <a:txBody>
                    <a:bodyPr/>
                    <a:lstStyle/>
                    <a:p>
                      <a:pPr algn="l"/>
                      <a:r>
                        <a:rPr lang="en-US" sz="1600" b="0" dirty="0">
                          <a:latin typeface="Arial" panose="020B0604020202020204" pitchFamily="34" charset="0"/>
                          <a:cs typeface="Arial" panose="020B0604020202020204" pitchFamily="34" charset="0"/>
                        </a:rPr>
                        <a:t>Early Start</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62</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70% of benefits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Arial" panose="020B0604020202020204" pitchFamily="34" charset="0"/>
                          <a:cs typeface="Arial" panose="020B0604020202020204" pitchFamily="34" charset="0"/>
                        </a:rPr>
                        <a:t>Early Start</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63</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75% of benefits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3856132304"/>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Arial" panose="020B0604020202020204" pitchFamily="34" charset="0"/>
                          <a:cs typeface="Arial" panose="020B0604020202020204" pitchFamily="34" charset="0"/>
                        </a:rPr>
                        <a:t>Early Start</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64</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80% of benefits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4219569"/>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Arial" panose="020B0604020202020204" pitchFamily="34" charset="0"/>
                          <a:cs typeface="Arial" panose="020B0604020202020204" pitchFamily="34" charset="0"/>
                        </a:rPr>
                        <a:t>Early Start</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65</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86.75% of benefits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2244032544"/>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Arial" panose="020B0604020202020204" pitchFamily="34" charset="0"/>
                          <a:cs typeface="Arial" panose="020B0604020202020204" pitchFamily="34" charset="0"/>
                        </a:rPr>
                        <a:t>Early Start</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66</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dirty="0">
                          <a:latin typeface="Arial" panose="020B0604020202020204" pitchFamily="34" charset="0"/>
                          <a:cs typeface="Arial" panose="020B0604020202020204" pitchFamily="34" charset="0"/>
                        </a:rPr>
                        <a:t>93.3% of benefits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48322441"/>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Arial" panose="020B0604020202020204" pitchFamily="34" charset="0"/>
                          <a:cs typeface="Arial" panose="020B0604020202020204" pitchFamily="34" charset="0"/>
                        </a:rPr>
                        <a:t>Full Retirement</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67*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600" dirty="0">
                          <a:latin typeface="Arial" panose="020B0604020202020204" pitchFamily="34" charset="0"/>
                          <a:cs typeface="Arial" panose="020B0604020202020204" pitchFamily="34" charset="0"/>
                        </a:rPr>
                        <a:t>100% of benefits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1619556694"/>
                  </a:ext>
                </a:extLst>
              </a:tr>
            </a:tbl>
          </a:graphicData>
        </a:graphic>
      </p:graphicFrame>
      <p:sp>
        <p:nvSpPr>
          <p:cNvPr id="4" name="TextBox 3">
            <a:extLst>
              <a:ext uri="{FF2B5EF4-FFF2-40B4-BE49-F238E27FC236}">
                <a16:creationId xmlns:a16="http://schemas.microsoft.com/office/drawing/2014/main" id="{C0F9C5FB-F8A9-97EB-F41A-879BCCEC4FC9}"/>
              </a:ext>
            </a:extLst>
          </p:cNvPr>
          <p:cNvSpPr txBox="1"/>
          <p:nvPr/>
        </p:nvSpPr>
        <p:spPr>
          <a:xfrm>
            <a:off x="7791007" y="4115544"/>
            <a:ext cx="3168542" cy="2031325"/>
          </a:xfrm>
          <a:prstGeom prst="rect">
            <a:avLst/>
          </a:prstGeom>
          <a:noFill/>
        </p:spPr>
        <p:txBody>
          <a:bodyPr wrap="square" rtlCol="0">
            <a:spAutoFit/>
          </a:bodyPr>
          <a:lstStyle/>
          <a:p>
            <a:r>
              <a:rPr lang="en-US" sz="1400" dirty="0">
                <a:effectLst/>
                <a:latin typeface="Arial" panose="020B0604020202020204" pitchFamily="34" charset="0"/>
                <a:cs typeface="Arial" panose="020B0604020202020204" pitchFamily="34" charset="0"/>
              </a:rPr>
              <a:t>*Full retirement age is dependent on what year you were born. </a:t>
            </a:r>
            <a:r>
              <a:rPr lang="en-US" sz="1400" dirty="0">
                <a:effectLst/>
                <a:latin typeface="Helvetica Neue LT Std" panose="020B0604020202020204" pitchFamily="34" charset="0"/>
              </a:rPr>
              <a:t>Visit </a:t>
            </a:r>
            <a:r>
              <a:rPr lang="en-US" sz="1400" u="sng" dirty="0">
                <a:solidFill>
                  <a:srgbClr val="0044D6"/>
                </a:solidFill>
                <a:effectLst/>
                <a:latin typeface="Helvetica Neue LT Std" panose="020B0604020202020204" pitchFamily="34" charset="0"/>
                <a:hlinkClick r:id="rId3" tooltip="https://www.ssa.gov/benefits/retirement/planner/1960.html"/>
              </a:rPr>
              <a:t>https://www.ssa.gov/benefits/retirement/planner/1960.html</a:t>
            </a:r>
            <a:r>
              <a:rPr lang="en-US" sz="1400" dirty="0">
                <a:solidFill>
                  <a:srgbClr val="505050"/>
                </a:solidFill>
                <a:effectLst/>
                <a:latin typeface="Helvetica Neue LT Std" panose="020B0604020202020204" pitchFamily="34" charset="0"/>
              </a:rPr>
              <a:t> </a:t>
            </a:r>
            <a:r>
              <a:rPr lang="en-US" sz="1400" dirty="0">
                <a:effectLst/>
                <a:latin typeface="Helvetica Neue LT Std" panose="020B0604020202020204" pitchFamily="34" charset="0"/>
              </a:rPr>
              <a:t>to see what counts as full retirement age for you.</a:t>
            </a:r>
            <a:endParaRPr lang="en-US" sz="1400" dirty="0">
              <a:effectLst/>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effectLst/>
                <a:latin typeface="Arial" panose="020B0604020202020204" pitchFamily="34" charset="0"/>
                <a:cs typeface="Arial" panose="020B0604020202020204" pitchFamily="34" charset="0"/>
              </a:rPr>
              <a:t>This table is a general guide. The Social Security Administration can give you a more accurate figure.</a:t>
            </a:r>
          </a:p>
        </p:txBody>
      </p:sp>
      <p:pic>
        <p:nvPicPr>
          <p:cNvPr id="14" name="Picture 13">
            <a:extLst>
              <a:ext uri="{FF2B5EF4-FFF2-40B4-BE49-F238E27FC236}">
                <a16:creationId xmlns:a16="http://schemas.microsoft.com/office/drawing/2014/main" id="{E139C54E-B87A-12B8-7A81-15A04DA5A11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94260" y="1845699"/>
            <a:ext cx="2023936" cy="2023936"/>
          </a:xfrm>
          <a:prstGeom prst="rect">
            <a:avLst/>
          </a:prstGeom>
        </p:spPr>
      </p:pic>
      <p:pic>
        <p:nvPicPr>
          <p:cNvPr id="3" name="The Standard logo" descr="The Standard Registered Logo">
            <a:extLst>
              <a:ext uri="{FF2B5EF4-FFF2-40B4-BE49-F238E27FC236}">
                <a16:creationId xmlns:a16="http://schemas.microsoft.com/office/drawing/2014/main" id="{1EFB79AD-7CA7-10F4-83D0-BE1B7CD42DBB}"/>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E16BAFF9-27E8-1433-BDA3-20C74FD12174}"/>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5</a:t>
            </a:fld>
            <a:endParaRPr lang="en-US" dirty="0"/>
          </a:p>
        </p:txBody>
      </p:sp>
    </p:spTree>
    <p:extLst>
      <p:ext uri="{BB962C8B-B14F-4D97-AF65-F5344CB8AC3E}">
        <p14:creationId xmlns:p14="http://schemas.microsoft.com/office/powerpoint/2010/main" val="2167561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a:extLst>
              <a:ext uri="{FF2B5EF4-FFF2-40B4-BE49-F238E27FC236}">
                <a16:creationId xmlns:a16="http://schemas.microsoft.com/office/drawing/2014/main" id="{EC5F98DA-D801-0C1D-D109-4DE76610B411}"/>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l="-344"/>
          <a:stretch/>
        </p:blipFill>
        <p:spPr>
          <a:xfrm>
            <a:off x="7974959" y="1113859"/>
            <a:ext cx="3859194" cy="3447303"/>
          </a:xfrm>
          <a:prstGeom prst="roundRect">
            <a:avLst>
              <a:gd name="adj" fmla="val 3499"/>
            </a:avLst>
          </a:prstGeom>
        </p:spPr>
      </p:pic>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Factoring in Life Span</a:t>
            </a:r>
          </a:p>
        </p:txBody>
      </p:sp>
      <p:sp>
        <p:nvSpPr>
          <p:cNvPr id="18" name="TextBox 17">
            <a:extLst>
              <a:ext uri="{FF2B5EF4-FFF2-40B4-BE49-F238E27FC236}">
                <a16:creationId xmlns:a16="http://schemas.microsoft.com/office/drawing/2014/main" id="{0F112AFC-82BF-A813-A617-0D63A43576F9}"/>
              </a:ext>
            </a:extLst>
          </p:cNvPr>
          <p:cNvSpPr txBox="1"/>
          <p:nvPr/>
        </p:nvSpPr>
        <p:spPr>
          <a:xfrm>
            <a:off x="360464" y="1129707"/>
            <a:ext cx="6162491" cy="369332"/>
          </a:xfrm>
          <a:prstGeom prst="rect">
            <a:avLst/>
          </a:prstGeom>
          <a:noFill/>
        </p:spPr>
        <p:txBody>
          <a:bodyPr wrap="square" rtlCol="0">
            <a:spAutoFit/>
          </a:bodyPr>
          <a:lstStyle/>
          <a:p>
            <a:r>
              <a:rPr lang="en-US" b="1" dirty="0">
                <a:solidFill>
                  <a:srgbClr val="004EA8"/>
                </a:solidFill>
                <a:latin typeface="Arial" panose="020B0604020202020204" pitchFamily="34" charset="0"/>
                <a:ea typeface="Helvetica Neue" panose="02000503000000020004" pitchFamily="2" charset="0"/>
                <a:cs typeface="Arial" panose="020B0604020202020204" pitchFamily="34" charset="0"/>
              </a:rPr>
              <a:t>AVERAGE LIFE EXPECTANCY</a:t>
            </a:r>
          </a:p>
        </p:txBody>
      </p:sp>
      <p:pic>
        <p:nvPicPr>
          <p:cNvPr id="50" name="Picture 49" descr="A bar chart illustrates the average life expectancy for 65-year-old individuals, comparing women and men. On the left, a purple bar represents women with a life expectancy of 86.9 years. On the right, a blue bar represents men with a life expectancy of 84 years.">
            <a:extLst>
              <a:ext uri="{FF2B5EF4-FFF2-40B4-BE49-F238E27FC236}">
                <a16:creationId xmlns:a16="http://schemas.microsoft.com/office/drawing/2014/main" id="{8FB6D975-5185-DE62-C674-4B96F333D56F}"/>
              </a:ext>
            </a:extLst>
          </p:cNvPr>
          <p:cNvPicPr>
            <a:picLocks noChangeAspect="1"/>
          </p:cNvPicPr>
          <p:nvPr/>
        </p:nvPicPr>
        <p:blipFill>
          <a:blip r:embed="rId4"/>
          <a:stretch>
            <a:fillRect/>
          </a:stretch>
        </p:blipFill>
        <p:spPr>
          <a:xfrm>
            <a:off x="210522" y="1799935"/>
            <a:ext cx="6962235" cy="4596782"/>
          </a:xfrm>
          <a:prstGeom prst="rect">
            <a:avLst/>
          </a:prstGeom>
        </p:spPr>
      </p:pic>
      <p:cxnSp>
        <p:nvCxnSpPr>
          <p:cNvPr id="13" name="Straight Connector 12">
            <a:extLst>
              <a:ext uri="{FF2B5EF4-FFF2-40B4-BE49-F238E27FC236}">
                <a16:creationId xmlns:a16="http://schemas.microsoft.com/office/drawing/2014/main" id="{C5BBDAF6-7F5C-2B81-B291-E408231ED471}"/>
              </a:ext>
              <a:ext uri="{C183D7F6-B498-43B3-948B-1728B52AA6E4}">
                <adec:decorative xmlns:adec="http://schemas.microsoft.com/office/drawing/2017/decorative" val="1"/>
              </a:ext>
            </a:extLst>
          </p:cNvPr>
          <p:cNvCxnSpPr>
            <a:cxnSpLocks/>
          </p:cNvCxnSpPr>
          <p:nvPr/>
        </p:nvCxnSpPr>
        <p:spPr>
          <a:xfrm>
            <a:off x="1320767" y="6396717"/>
            <a:ext cx="596802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16A4C2F-AF7E-284C-B4A8-FC3B91AC5871}"/>
              </a:ext>
            </a:extLst>
          </p:cNvPr>
          <p:cNvSpPr txBox="1"/>
          <p:nvPr/>
        </p:nvSpPr>
        <p:spPr>
          <a:xfrm>
            <a:off x="1213970" y="6505684"/>
            <a:ext cx="6237501" cy="276999"/>
          </a:xfrm>
          <a:prstGeom prst="rect">
            <a:avLst/>
          </a:prstGeom>
          <a:noFill/>
        </p:spPr>
        <p:txBody>
          <a:bodyPr wrap="square" rtlCol="0">
            <a:spAutoFit/>
          </a:bodyPr>
          <a:lstStyle/>
          <a:p>
            <a:r>
              <a:rPr lang="en-US" sz="1200" dirty="0">
                <a:solidFill>
                  <a:srgbClr val="505050"/>
                </a:solidFill>
                <a:effectLst/>
                <a:latin typeface="Helvetica Neue LT Std" panose="020B0604020202020204" pitchFamily="34" charset="0"/>
              </a:rPr>
              <a:t>Source: </a:t>
            </a:r>
            <a:r>
              <a:rPr lang="en-US" sz="1200" dirty="0">
                <a:solidFill>
                  <a:srgbClr val="505050"/>
                </a:solidFill>
                <a:effectLst/>
                <a:latin typeface="Helvetica Neue LT Std" panose="020B0604020202020204" pitchFamily="34" charset="0"/>
                <a:hlinkClick r:id="rId5" tooltip="https://www.ssa.gov/cgi-bin/longevity.cgi"/>
              </a:rPr>
              <a:t>https://www.ssa.gov/cgi-bin/longevity.cgi</a:t>
            </a:r>
            <a:endParaRPr lang="en-US" sz="1200" dirty="0">
              <a:solidFill>
                <a:srgbClr val="505050"/>
              </a:solidFill>
              <a:effectLst/>
              <a:latin typeface="Helvetica Neue LT Std" panose="020B0604020202020204" pitchFamily="34" charset="0"/>
            </a:endParaRPr>
          </a:p>
        </p:txBody>
      </p:sp>
      <p:pic>
        <p:nvPicPr>
          <p:cNvPr id="3" name="The Standard logo" descr="The Standard Registered Logo">
            <a:extLst>
              <a:ext uri="{FF2B5EF4-FFF2-40B4-BE49-F238E27FC236}">
                <a16:creationId xmlns:a16="http://schemas.microsoft.com/office/drawing/2014/main" id="{EE60030A-1CA4-BF03-8E52-702FAE49659A}"/>
              </a:ext>
              <a:ext uri="{C183D7F6-B498-43B3-948B-1728B52AA6E4}">
                <adec:decorative xmlns:adec="http://schemas.microsoft.com/office/drawing/2017/decorative" val="0"/>
              </a:ext>
            </a:extLst>
          </p:cNvPr>
          <p:cNvPicPr>
            <a:picLocks noChangeAspect="1"/>
          </p:cNvPicPr>
          <p:nvPr/>
        </p:nvPicPr>
        <p:blipFill rotWithShape="1">
          <a:blip r:embed="rId6"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4" name="Slide Number Placeholder 3">
            <a:extLst>
              <a:ext uri="{FF2B5EF4-FFF2-40B4-BE49-F238E27FC236}">
                <a16:creationId xmlns:a16="http://schemas.microsoft.com/office/drawing/2014/main" id="{34AEDB08-0A3F-6244-ACB5-7729B2387907}"/>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6</a:t>
            </a:fld>
            <a:endParaRPr lang="en-US" dirty="0"/>
          </a:p>
        </p:txBody>
      </p:sp>
    </p:spTree>
    <p:extLst>
      <p:ext uri="{BB962C8B-B14F-4D97-AF65-F5344CB8AC3E}">
        <p14:creationId xmlns:p14="http://schemas.microsoft.com/office/powerpoint/2010/main" val="3702796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Don’t Forget About Inflation</a:t>
            </a:r>
          </a:p>
        </p:txBody>
      </p:sp>
      <p:sp>
        <p:nvSpPr>
          <p:cNvPr id="2" name="TextBox 1">
            <a:extLst>
              <a:ext uri="{FF2B5EF4-FFF2-40B4-BE49-F238E27FC236}">
                <a16:creationId xmlns:a16="http://schemas.microsoft.com/office/drawing/2014/main" id="{4C3BC374-30CF-4B78-180A-1BFCB0523545}"/>
              </a:ext>
            </a:extLst>
          </p:cNvPr>
          <p:cNvSpPr txBox="1"/>
          <p:nvPr/>
        </p:nvSpPr>
        <p:spPr>
          <a:xfrm>
            <a:off x="350063" y="1297429"/>
            <a:ext cx="4650080" cy="1384995"/>
          </a:xfrm>
          <a:prstGeom prst="rect">
            <a:avLst/>
          </a:prstGeom>
          <a:noFill/>
        </p:spPr>
        <p:txBody>
          <a:bodyPr wrap="square" rtlCol="0">
            <a:spAutoFit/>
          </a:bodyPr>
          <a:lstStyle/>
          <a:p>
            <a:r>
              <a:rPr lang="en-US" sz="2800" b="1" dirty="0">
                <a:solidFill>
                  <a:schemeClr val="tx2"/>
                </a:solidFill>
                <a:latin typeface="Arial" panose="020B0604020202020204" pitchFamily="34" charset="0"/>
                <a:ea typeface="HelveticaNeueLT Std" charset="0"/>
                <a:cs typeface="Arial" panose="020B0604020202020204" pitchFamily="34" charset="0"/>
              </a:rPr>
              <a:t>Between 1999 and 2024, inflation averaged just over 2.56%*</a:t>
            </a:r>
          </a:p>
        </p:txBody>
      </p:sp>
      <p:sp>
        <p:nvSpPr>
          <p:cNvPr id="3" name="TextBox 2">
            <a:extLst>
              <a:ext uri="{FF2B5EF4-FFF2-40B4-BE49-F238E27FC236}">
                <a16:creationId xmlns:a16="http://schemas.microsoft.com/office/drawing/2014/main" id="{DA7469D6-1BBD-9C78-69CA-F48AFEEDFAA5}"/>
              </a:ext>
            </a:extLst>
          </p:cNvPr>
          <p:cNvSpPr txBox="1"/>
          <p:nvPr/>
        </p:nvSpPr>
        <p:spPr>
          <a:xfrm>
            <a:off x="333766" y="2800594"/>
            <a:ext cx="4644235" cy="1033681"/>
          </a:xfrm>
          <a:prstGeom prst="rect">
            <a:avLst/>
          </a:prstGeom>
          <a:noFill/>
        </p:spPr>
        <p:txBody>
          <a:bodyPr wrap="square" rtlCol="0">
            <a:spAutoFit/>
          </a:bodyPr>
          <a:lstStyle/>
          <a:p>
            <a:pPr>
              <a:lnSpc>
                <a:spcPct val="114000"/>
              </a:lnSpc>
            </a:pPr>
            <a:r>
              <a:rPr lang="en-US" sz="2800" dirty="0">
                <a:latin typeface="Arial" panose="020B0604020202020204" pitchFamily="34" charset="0"/>
                <a:ea typeface="HelveticaNeueLT Std Lt" charset="0"/>
                <a:cs typeface="Arial" panose="020B0604020202020204" pitchFamily="34" charset="0"/>
              </a:rPr>
              <a:t>At that rate over 25 years prices would nearly double.</a:t>
            </a:r>
          </a:p>
        </p:txBody>
      </p:sp>
      <p:pic>
        <p:nvPicPr>
          <p:cNvPr id="34" name="Picture 33" descr="A graphical representation illustrating the impact of a 2.5% average annual inflation rate on the cost of living between 2003 and 2023. On the left, text indicates that this inflation rate would cause prices to nearly double over 25 years. On the right, two vertical bars compare the current cost of living with the projected future cost. The present cost is marked with a single dollar sign '$' in a blue bar labeled 'Cost of Living Now.' To its right, a taller purple bar marked '$$' illustrates the '2X in 25 Years' increase, representing the doubled cost of living due to inflation.">
            <a:extLst>
              <a:ext uri="{FF2B5EF4-FFF2-40B4-BE49-F238E27FC236}">
                <a16:creationId xmlns:a16="http://schemas.microsoft.com/office/drawing/2014/main" id="{8F1BBCF9-A713-ECB5-1B50-6B20A3EFF23D}"/>
              </a:ext>
            </a:extLst>
          </p:cNvPr>
          <p:cNvPicPr>
            <a:picLocks noChangeAspect="1"/>
          </p:cNvPicPr>
          <p:nvPr/>
        </p:nvPicPr>
        <p:blipFill>
          <a:blip r:embed="rId3"/>
          <a:stretch>
            <a:fillRect/>
          </a:stretch>
        </p:blipFill>
        <p:spPr>
          <a:xfrm>
            <a:off x="3835952" y="2313885"/>
            <a:ext cx="5907536" cy="3877392"/>
          </a:xfrm>
          <a:prstGeom prst="rect">
            <a:avLst/>
          </a:prstGeom>
        </p:spPr>
      </p:pic>
      <p:cxnSp>
        <p:nvCxnSpPr>
          <p:cNvPr id="24" name="Straight Connector 23">
            <a:extLst>
              <a:ext uri="{FF2B5EF4-FFF2-40B4-BE49-F238E27FC236}">
                <a16:creationId xmlns:a16="http://schemas.microsoft.com/office/drawing/2014/main" id="{87049BE6-1EA7-493A-AF52-3BD8D29DA71E}"/>
              </a:ext>
              <a:ext uri="{C183D7F6-B498-43B3-948B-1728B52AA6E4}">
                <adec:decorative xmlns:adec="http://schemas.microsoft.com/office/drawing/2017/decorative" val="1"/>
              </a:ext>
            </a:extLst>
          </p:cNvPr>
          <p:cNvCxnSpPr>
            <a:cxnSpLocks/>
          </p:cNvCxnSpPr>
          <p:nvPr/>
        </p:nvCxnSpPr>
        <p:spPr>
          <a:xfrm>
            <a:off x="444600" y="6191277"/>
            <a:ext cx="983908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A538CD0-BC74-23FB-F6EF-9A3017B7B509}"/>
              </a:ext>
            </a:extLst>
          </p:cNvPr>
          <p:cNvSpPr txBox="1"/>
          <p:nvPr/>
        </p:nvSpPr>
        <p:spPr>
          <a:xfrm>
            <a:off x="333766" y="6238595"/>
            <a:ext cx="6189254" cy="276999"/>
          </a:xfrm>
          <a:prstGeom prst="rect">
            <a:avLst/>
          </a:prstGeom>
          <a:noFill/>
        </p:spPr>
        <p:txBody>
          <a:bodyPr wrap="square" rtlCol="0">
            <a:spAutoFit/>
          </a:bodyPr>
          <a:lstStyle/>
          <a:p>
            <a:r>
              <a:rPr lang="en-US" sz="1200" dirty="0"/>
              <a:t> *U.S. Bureau of Labor Statistics. Based on the Consumer Price Index.</a:t>
            </a:r>
          </a:p>
        </p:txBody>
      </p:sp>
      <p:pic>
        <p:nvPicPr>
          <p:cNvPr id="4" name="The Standard logo" descr="The Standard Registered Logo">
            <a:extLst>
              <a:ext uri="{FF2B5EF4-FFF2-40B4-BE49-F238E27FC236}">
                <a16:creationId xmlns:a16="http://schemas.microsoft.com/office/drawing/2014/main" id="{4B099BB1-21F4-D087-BCC7-A67168BBB1EC}"/>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460D1FAB-3C13-D320-D93B-B03A63FCFC05}"/>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7</a:t>
            </a:fld>
            <a:endParaRPr lang="en-US" dirty="0"/>
          </a:p>
        </p:txBody>
      </p:sp>
    </p:spTree>
    <p:extLst>
      <p:ext uri="{BB962C8B-B14F-4D97-AF65-F5344CB8AC3E}">
        <p14:creationId xmlns:p14="http://schemas.microsoft.com/office/powerpoint/2010/main" val="3215759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eadline">
            <a:extLst>
              <a:ext uri="{FF2B5EF4-FFF2-40B4-BE49-F238E27FC236}">
                <a16:creationId xmlns:a16="http://schemas.microsoft.com/office/drawing/2014/main" id="{F6AE96C8-0856-34E1-EE17-60D6AE67A6AE}"/>
              </a:ext>
            </a:extLst>
          </p:cNvPr>
          <p:cNvSpPr>
            <a:spLocks noGrp="1"/>
          </p:cNvSpPr>
          <p:nvPr>
            <p:ph type="title"/>
          </p:nvPr>
        </p:nvSpPr>
        <p:spPr>
          <a:xfrm>
            <a:off x="350062" y="461283"/>
            <a:ext cx="10506456" cy="548741"/>
          </a:xfrm>
        </p:spPr>
        <p:txBody>
          <a:bodyPr anchor="t" anchorCtr="0">
            <a:noAutofit/>
          </a:bodyPr>
          <a:lstStyle/>
          <a:p>
            <a:r>
              <a:rPr lang="en-US" sz="2800" b="1" dirty="0"/>
              <a:t>Factoring in Medical Expenses</a:t>
            </a:r>
          </a:p>
        </p:txBody>
      </p:sp>
      <p:sp>
        <p:nvSpPr>
          <p:cNvPr id="16" name="TextBox 15">
            <a:extLst>
              <a:ext uri="{FF2B5EF4-FFF2-40B4-BE49-F238E27FC236}">
                <a16:creationId xmlns:a16="http://schemas.microsoft.com/office/drawing/2014/main" id="{DDFEBF7A-6695-E67A-0311-2623D50BF1AF}"/>
              </a:ext>
            </a:extLst>
          </p:cNvPr>
          <p:cNvSpPr txBox="1"/>
          <p:nvPr/>
        </p:nvSpPr>
        <p:spPr>
          <a:xfrm>
            <a:off x="317831" y="1336865"/>
            <a:ext cx="4479150" cy="954107"/>
          </a:xfrm>
          <a:prstGeom prst="rect">
            <a:avLst/>
          </a:prstGeom>
          <a:noFill/>
        </p:spPr>
        <p:txBody>
          <a:bodyPr wrap="square" rtlCol="0">
            <a:spAutoFit/>
          </a:bodyPr>
          <a:lstStyle/>
          <a:p>
            <a:r>
              <a:rPr lang="en-US" sz="2800" b="1" dirty="0">
                <a:solidFill>
                  <a:schemeClr val="tx2"/>
                </a:solidFill>
                <a:latin typeface="Arial" panose="020B0604020202020204" pitchFamily="34" charset="0"/>
                <a:ea typeface="HelveticaNeueLT Std" charset="0"/>
                <a:cs typeface="Arial" panose="020B0604020202020204" pitchFamily="34" charset="0"/>
              </a:rPr>
              <a:t>5% increase in health care costs per year</a:t>
            </a:r>
          </a:p>
        </p:txBody>
      </p:sp>
      <p:cxnSp>
        <p:nvCxnSpPr>
          <p:cNvPr id="19" name="Straight Connector 18">
            <a:extLst>
              <a:ext uri="{FF2B5EF4-FFF2-40B4-BE49-F238E27FC236}">
                <a16:creationId xmlns:a16="http://schemas.microsoft.com/office/drawing/2014/main" id="{AC2AB0D9-B769-62C1-BAF3-175C722C203B}"/>
              </a:ext>
              <a:ext uri="{C183D7F6-B498-43B3-948B-1728B52AA6E4}">
                <adec:decorative xmlns:adec="http://schemas.microsoft.com/office/drawing/2017/decorative" val="1"/>
              </a:ext>
            </a:extLst>
          </p:cNvPr>
          <p:cNvCxnSpPr>
            <a:cxnSpLocks/>
          </p:cNvCxnSpPr>
          <p:nvPr/>
        </p:nvCxnSpPr>
        <p:spPr>
          <a:xfrm>
            <a:off x="516835" y="5580502"/>
            <a:ext cx="1024378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E6407BE-00D7-D01E-1EC6-169BE9E9AD4C}"/>
              </a:ext>
            </a:extLst>
          </p:cNvPr>
          <p:cNvSpPr txBox="1"/>
          <p:nvPr/>
        </p:nvSpPr>
        <p:spPr>
          <a:xfrm>
            <a:off x="5510448" y="1408139"/>
            <a:ext cx="4146305" cy="523220"/>
          </a:xfrm>
          <a:prstGeom prst="rect">
            <a:avLst/>
          </a:prstGeom>
          <a:noFill/>
        </p:spPr>
        <p:txBody>
          <a:bodyPr wrap="square" rtlCol="0">
            <a:spAutoFit/>
          </a:bodyPr>
          <a:lstStyle/>
          <a:p>
            <a:pPr algn="ctr"/>
            <a:r>
              <a:rPr lang="en-US" sz="2800" dirty="0">
                <a:solidFill>
                  <a:schemeClr val="tx2"/>
                </a:solidFill>
                <a:latin typeface="HelveticaNeueLT Std Lt" charset="0"/>
                <a:ea typeface="HelveticaNeueLT Std Lt" charset="0"/>
                <a:cs typeface="HelveticaNeueLT Std Lt" charset="0"/>
              </a:rPr>
              <a:t>HEALTHCARE COSTS</a:t>
            </a:r>
          </a:p>
        </p:txBody>
      </p:sp>
      <p:sp>
        <p:nvSpPr>
          <p:cNvPr id="21" name="TextBox 20">
            <a:extLst>
              <a:ext uri="{FF2B5EF4-FFF2-40B4-BE49-F238E27FC236}">
                <a16:creationId xmlns:a16="http://schemas.microsoft.com/office/drawing/2014/main" id="{8C04E0A0-9886-C40A-3D6F-427D9D573EF4}"/>
              </a:ext>
            </a:extLst>
          </p:cNvPr>
          <p:cNvSpPr txBox="1"/>
          <p:nvPr/>
        </p:nvSpPr>
        <p:spPr>
          <a:xfrm>
            <a:off x="4714841" y="1930246"/>
            <a:ext cx="5808632" cy="400110"/>
          </a:xfrm>
          <a:prstGeom prst="rect">
            <a:avLst/>
          </a:prstGeom>
          <a:noFill/>
        </p:spPr>
        <p:txBody>
          <a:bodyPr wrap="square" rtlCol="0">
            <a:spAutoFit/>
          </a:bodyPr>
          <a:lstStyle/>
          <a:p>
            <a:pPr algn="ctr"/>
            <a:r>
              <a:rPr lang="en-US" sz="2000" b="1" dirty="0">
                <a:solidFill>
                  <a:schemeClr val="tx2"/>
                </a:solidFill>
                <a:latin typeface="HelveticaNeueLT Std" charset="0"/>
                <a:ea typeface="HelveticaNeueLT Std" charset="0"/>
                <a:cs typeface="HelveticaNeueLT Std" charset="0"/>
              </a:rPr>
              <a:t>FOR A HEALTHY 65-YEAR-OLD</a:t>
            </a:r>
          </a:p>
        </p:txBody>
      </p:sp>
      <p:pic>
        <p:nvPicPr>
          <p:cNvPr id="2" name="Picture 1" descr="A bar graph illustrates the projected increase in healthcare costs for a healthy 65-year-old from 2024 to 2028. Starting at $165,000 in 2024, the cost is highlighted with a black dot. Each subsequent year shows a 5% increment in costs, marked similarly. The graph features light blue shaded areas between the years, visually representing the gradual rise in healthcare expenses.">
            <a:extLst>
              <a:ext uri="{FF2B5EF4-FFF2-40B4-BE49-F238E27FC236}">
                <a16:creationId xmlns:a16="http://schemas.microsoft.com/office/drawing/2014/main" id="{4CA5118B-0B45-8675-8BB7-25C4F7EE2356}"/>
              </a:ext>
            </a:extLst>
          </p:cNvPr>
          <p:cNvPicPr>
            <a:picLocks noChangeAspect="1"/>
          </p:cNvPicPr>
          <p:nvPr/>
        </p:nvPicPr>
        <p:blipFill>
          <a:blip r:embed="rId3">
            <a:alphaModFix amt="0"/>
          </a:blip>
          <a:stretch>
            <a:fillRect/>
          </a:stretch>
        </p:blipFill>
        <p:spPr>
          <a:xfrm>
            <a:off x="3733936" y="2076278"/>
            <a:ext cx="7259852" cy="3796182"/>
          </a:xfrm>
          <a:prstGeom prst="rect">
            <a:avLst/>
          </a:prstGeom>
        </p:spPr>
      </p:pic>
      <p:pic>
        <p:nvPicPr>
          <p:cNvPr id="12" name="Picture 11">
            <a:extLst>
              <a:ext uri="{FF2B5EF4-FFF2-40B4-BE49-F238E27FC236}">
                <a16:creationId xmlns:a16="http://schemas.microsoft.com/office/drawing/2014/main" id="{F8062F2D-BC84-471C-924C-0C4F7E473C2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145632" y="3772000"/>
            <a:ext cx="1457512" cy="2419027"/>
          </a:xfrm>
          <a:prstGeom prst="rect">
            <a:avLst/>
          </a:prstGeom>
        </p:spPr>
      </p:pic>
      <p:pic>
        <p:nvPicPr>
          <p:cNvPr id="15" name="Picture 14">
            <a:extLst>
              <a:ext uri="{FF2B5EF4-FFF2-40B4-BE49-F238E27FC236}">
                <a16:creationId xmlns:a16="http://schemas.microsoft.com/office/drawing/2014/main" id="{3056A95C-4308-4CF8-BA45-22F3A119263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592312" y="3418670"/>
            <a:ext cx="1460283" cy="2770936"/>
          </a:xfrm>
          <a:prstGeom prst="rect">
            <a:avLst/>
          </a:prstGeom>
        </p:spPr>
      </p:pic>
      <p:pic>
        <p:nvPicPr>
          <p:cNvPr id="18" name="Picture 17">
            <a:extLst>
              <a:ext uri="{FF2B5EF4-FFF2-40B4-BE49-F238E27FC236}">
                <a16:creationId xmlns:a16="http://schemas.microsoft.com/office/drawing/2014/main" id="{6088271E-1D46-6D13-6CE2-042BBC4ECED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040612" y="3096563"/>
            <a:ext cx="1457512" cy="3095136"/>
          </a:xfrm>
          <a:prstGeom prst="rect">
            <a:avLst/>
          </a:prstGeom>
        </p:spPr>
      </p:pic>
      <p:pic>
        <p:nvPicPr>
          <p:cNvPr id="26" name="Picture 25">
            <a:extLst>
              <a:ext uri="{FF2B5EF4-FFF2-40B4-BE49-F238E27FC236}">
                <a16:creationId xmlns:a16="http://schemas.microsoft.com/office/drawing/2014/main" id="{996586F3-D8BA-C5F1-ED21-88ACB44F0FE5}"/>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495884" y="2726343"/>
            <a:ext cx="1460283" cy="3463670"/>
          </a:xfrm>
          <a:prstGeom prst="rect">
            <a:avLst/>
          </a:prstGeom>
        </p:spPr>
      </p:pic>
      <p:pic>
        <p:nvPicPr>
          <p:cNvPr id="29" name="Picture 28">
            <a:extLst>
              <a:ext uri="{FF2B5EF4-FFF2-40B4-BE49-F238E27FC236}">
                <a16:creationId xmlns:a16="http://schemas.microsoft.com/office/drawing/2014/main" id="{C0AD0E41-7FE1-920D-8D46-7F5542FCF648}"/>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943001" y="2396554"/>
            <a:ext cx="1457512" cy="3796182"/>
          </a:xfrm>
          <a:prstGeom prst="rect">
            <a:avLst/>
          </a:prstGeom>
        </p:spPr>
      </p:pic>
      <p:sp>
        <p:nvSpPr>
          <p:cNvPr id="22" name="Rectangle 1">
            <a:extLst>
              <a:ext uri="{FF2B5EF4-FFF2-40B4-BE49-F238E27FC236}">
                <a16:creationId xmlns:a16="http://schemas.microsoft.com/office/drawing/2014/main" id="{1DA4DA42-6B51-B024-944E-E18AD89DF0BA}"/>
              </a:ext>
              <a:ext uri="{C183D7F6-B498-43B3-948B-1728B52AA6E4}">
                <adec:decorative xmlns:adec="http://schemas.microsoft.com/office/drawing/2017/decorative" val="1"/>
              </a:ext>
            </a:extLst>
          </p:cNvPr>
          <p:cNvSpPr/>
          <p:nvPr/>
        </p:nvSpPr>
        <p:spPr>
          <a:xfrm>
            <a:off x="4864790" y="2759746"/>
            <a:ext cx="5808632" cy="2820756"/>
          </a:xfrm>
          <a:custGeom>
            <a:avLst/>
            <a:gdLst>
              <a:gd name="connsiteX0" fmla="*/ 0 w 7581368"/>
              <a:gd name="connsiteY0" fmla="*/ 0 h 2323451"/>
              <a:gd name="connsiteX1" fmla="*/ 7581368 w 7581368"/>
              <a:gd name="connsiteY1" fmla="*/ 0 h 2323451"/>
              <a:gd name="connsiteX2" fmla="*/ 7581368 w 7581368"/>
              <a:gd name="connsiteY2" fmla="*/ 2323451 h 2323451"/>
              <a:gd name="connsiteX3" fmla="*/ 0 w 7581368"/>
              <a:gd name="connsiteY3" fmla="*/ 2323451 h 2323451"/>
              <a:gd name="connsiteX4" fmla="*/ 0 w 7581368"/>
              <a:gd name="connsiteY4" fmla="*/ 0 h 2323451"/>
              <a:gd name="connsiteX0" fmla="*/ 0 w 7581368"/>
              <a:gd name="connsiteY0" fmla="*/ 898358 h 2323451"/>
              <a:gd name="connsiteX1" fmla="*/ 7581368 w 7581368"/>
              <a:gd name="connsiteY1" fmla="*/ 0 h 2323451"/>
              <a:gd name="connsiteX2" fmla="*/ 7581368 w 7581368"/>
              <a:gd name="connsiteY2" fmla="*/ 2323451 h 2323451"/>
              <a:gd name="connsiteX3" fmla="*/ 0 w 7581368"/>
              <a:gd name="connsiteY3" fmla="*/ 2323451 h 2323451"/>
              <a:gd name="connsiteX4" fmla="*/ 0 w 7581368"/>
              <a:gd name="connsiteY4" fmla="*/ 898358 h 2323451"/>
              <a:gd name="connsiteX0" fmla="*/ 0 w 7581368"/>
              <a:gd name="connsiteY0" fmla="*/ 1395663 h 2820756"/>
              <a:gd name="connsiteX1" fmla="*/ 7581368 w 7581368"/>
              <a:gd name="connsiteY1" fmla="*/ 0 h 2820756"/>
              <a:gd name="connsiteX2" fmla="*/ 7581368 w 7581368"/>
              <a:gd name="connsiteY2" fmla="*/ 2820756 h 2820756"/>
              <a:gd name="connsiteX3" fmla="*/ 0 w 7581368"/>
              <a:gd name="connsiteY3" fmla="*/ 2820756 h 2820756"/>
              <a:gd name="connsiteX4" fmla="*/ 0 w 7581368"/>
              <a:gd name="connsiteY4" fmla="*/ 1395663 h 2820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368" h="2820756">
                <a:moveTo>
                  <a:pt x="0" y="1395663"/>
                </a:moveTo>
                <a:lnTo>
                  <a:pt x="7581368" y="0"/>
                </a:lnTo>
                <a:lnTo>
                  <a:pt x="7581368" y="2820756"/>
                </a:lnTo>
                <a:lnTo>
                  <a:pt x="0" y="2820756"/>
                </a:lnTo>
                <a:lnTo>
                  <a:pt x="0" y="139566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3">
            <a:extLst>
              <a:ext uri="{FF2B5EF4-FFF2-40B4-BE49-F238E27FC236}">
                <a16:creationId xmlns:a16="http://schemas.microsoft.com/office/drawing/2014/main" id="{47C2719E-0772-F693-C42F-A2C85149ED6A}"/>
              </a:ext>
              <a:ext uri="{C183D7F6-B498-43B3-948B-1728B52AA6E4}">
                <adec:decorative xmlns:adec="http://schemas.microsoft.com/office/drawing/2017/decorative" val="1"/>
              </a:ext>
            </a:extLst>
          </p:cNvPr>
          <p:cNvSpPr/>
          <p:nvPr/>
        </p:nvSpPr>
        <p:spPr>
          <a:xfrm>
            <a:off x="4796981" y="4096286"/>
            <a:ext cx="142375" cy="1423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cs typeface="Arial" panose="020B0604020202020204" pitchFamily="34" charset="0"/>
            </a:endParaRPr>
          </a:p>
        </p:txBody>
      </p:sp>
      <p:sp>
        <p:nvSpPr>
          <p:cNvPr id="53" name="Oval 52">
            <a:extLst>
              <a:ext uri="{FF2B5EF4-FFF2-40B4-BE49-F238E27FC236}">
                <a16:creationId xmlns:a16="http://schemas.microsoft.com/office/drawing/2014/main" id="{8238B402-FCA3-83FB-F5FE-84C53E9D76EB}"/>
              </a:ext>
              <a:ext uri="{C183D7F6-B498-43B3-948B-1728B52AA6E4}">
                <adec:decorative xmlns:adec="http://schemas.microsoft.com/office/drawing/2017/decorative" val="1"/>
              </a:ext>
            </a:extLst>
          </p:cNvPr>
          <p:cNvSpPr/>
          <p:nvPr/>
        </p:nvSpPr>
        <p:spPr>
          <a:xfrm>
            <a:off x="6250344" y="3734797"/>
            <a:ext cx="142375" cy="1423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cs typeface="Arial" panose="020B0604020202020204" pitchFamily="34" charset="0"/>
            </a:endParaRPr>
          </a:p>
        </p:txBody>
      </p:sp>
      <p:sp>
        <p:nvSpPr>
          <p:cNvPr id="57" name="Oval 56">
            <a:extLst>
              <a:ext uri="{FF2B5EF4-FFF2-40B4-BE49-F238E27FC236}">
                <a16:creationId xmlns:a16="http://schemas.microsoft.com/office/drawing/2014/main" id="{91DF0264-1866-684E-96BE-DF6E55E97F8D}"/>
              </a:ext>
              <a:ext uri="{C183D7F6-B498-43B3-948B-1728B52AA6E4}">
                <adec:decorative xmlns:adec="http://schemas.microsoft.com/office/drawing/2017/decorative" val="1"/>
              </a:ext>
            </a:extLst>
          </p:cNvPr>
          <p:cNvSpPr/>
          <p:nvPr/>
        </p:nvSpPr>
        <p:spPr>
          <a:xfrm>
            <a:off x="7708005" y="3389967"/>
            <a:ext cx="142375" cy="1423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cs typeface="Arial" panose="020B0604020202020204" pitchFamily="34" charset="0"/>
            </a:endParaRPr>
          </a:p>
        </p:txBody>
      </p:sp>
      <p:sp>
        <p:nvSpPr>
          <p:cNvPr id="61" name="Oval 60">
            <a:extLst>
              <a:ext uri="{FF2B5EF4-FFF2-40B4-BE49-F238E27FC236}">
                <a16:creationId xmlns:a16="http://schemas.microsoft.com/office/drawing/2014/main" id="{6567DAAE-565A-70AD-D3C2-B154BFE2E3BE}"/>
              </a:ext>
              <a:ext uri="{C183D7F6-B498-43B3-948B-1728B52AA6E4}">
                <adec:decorative xmlns:adec="http://schemas.microsoft.com/office/drawing/2017/decorative" val="1"/>
              </a:ext>
            </a:extLst>
          </p:cNvPr>
          <p:cNvSpPr/>
          <p:nvPr/>
        </p:nvSpPr>
        <p:spPr>
          <a:xfrm>
            <a:off x="9151798" y="3036600"/>
            <a:ext cx="142375" cy="1423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cs typeface="Arial" panose="020B0604020202020204" pitchFamily="34" charset="0"/>
            </a:endParaRPr>
          </a:p>
        </p:txBody>
      </p:sp>
      <p:sp>
        <p:nvSpPr>
          <p:cNvPr id="65" name="Oval 64">
            <a:extLst>
              <a:ext uri="{FF2B5EF4-FFF2-40B4-BE49-F238E27FC236}">
                <a16:creationId xmlns:a16="http://schemas.microsoft.com/office/drawing/2014/main" id="{E9CF8CDD-B228-7BF5-5D63-983071F9BB95}"/>
              </a:ext>
              <a:ext uri="{C183D7F6-B498-43B3-948B-1728B52AA6E4}">
                <adec:decorative xmlns:adec="http://schemas.microsoft.com/office/drawing/2017/decorative" val="1"/>
              </a:ext>
            </a:extLst>
          </p:cNvPr>
          <p:cNvSpPr/>
          <p:nvPr/>
        </p:nvSpPr>
        <p:spPr>
          <a:xfrm>
            <a:off x="10598243" y="2688558"/>
            <a:ext cx="142375" cy="1423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68" name="Oval 67">
            <a:extLst>
              <a:ext uri="{FF2B5EF4-FFF2-40B4-BE49-F238E27FC236}">
                <a16:creationId xmlns:a16="http://schemas.microsoft.com/office/drawing/2014/main" id="{C89D1E30-1B6C-2700-F0D5-D2F169AC513C}"/>
              </a:ext>
              <a:ext uri="{C183D7F6-B498-43B3-948B-1728B52AA6E4}">
                <adec:decorative xmlns:adec="http://schemas.microsoft.com/office/drawing/2017/decorative" val="1"/>
              </a:ext>
            </a:extLst>
          </p:cNvPr>
          <p:cNvSpPr/>
          <p:nvPr/>
        </p:nvSpPr>
        <p:spPr>
          <a:xfrm>
            <a:off x="4829318" y="4095025"/>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Oval 68">
            <a:extLst>
              <a:ext uri="{FF2B5EF4-FFF2-40B4-BE49-F238E27FC236}">
                <a16:creationId xmlns:a16="http://schemas.microsoft.com/office/drawing/2014/main" id="{0D9A5125-1A48-0B03-74E5-932BEC0B15C5}"/>
              </a:ext>
              <a:ext uri="{C183D7F6-B498-43B3-948B-1728B52AA6E4}">
                <adec:decorative xmlns:adec="http://schemas.microsoft.com/office/drawing/2017/decorative" val="1"/>
              </a:ext>
            </a:extLst>
          </p:cNvPr>
          <p:cNvSpPr/>
          <p:nvPr/>
        </p:nvSpPr>
        <p:spPr>
          <a:xfrm>
            <a:off x="6250344" y="3739933"/>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06F68415-86E6-5916-FA1F-054FBFC8654F}"/>
              </a:ext>
              <a:ext uri="{C183D7F6-B498-43B3-948B-1728B52AA6E4}">
                <adec:decorative xmlns:adec="http://schemas.microsoft.com/office/drawing/2017/decorative" val="1"/>
              </a:ext>
            </a:extLst>
          </p:cNvPr>
          <p:cNvSpPr/>
          <p:nvPr/>
        </p:nvSpPr>
        <p:spPr>
          <a:xfrm>
            <a:off x="7710975" y="3389966"/>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70">
            <a:extLst>
              <a:ext uri="{FF2B5EF4-FFF2-40B4-BE49-F238E27FC236}">
                <a16:creationId xmlns:a16="http://schemas.microsoft.com/office/drawing/2014/main" id="{0050C9E5-EC63-BED7-FC55-64ED0538D46A}"/>
              </a:ext>
              <a:ext uri="{C183D7F6-B498-43B3-948B-1728B52AA6E4}">
                <adec:decorative xmlns:adec="http://schemas.microsoft.com/office/drawing/2017/decorative" val="1"/>
              </a:ext>
            </a:extLst>
          </p:cNvPr>
          <p:cNvSpPr/>
          <p:nvPr/>
        </p:nvSpPr>
        <p:spPr>
          <a:xfrm>
            <a:off x="9151798" y="3037370"/>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Oval 71">
            <a:extLst>
              <a:ext uri="{FF2B5EF4-FFF2-40B4-BE49-F238E27FC236}">
                <a16:creationId xmlns:a16="http://schemas.microsoft.com/office/drawing/2014/main" id="{75DBAF10-A4D3-D7A3-A6E9-463C14B79628}"/>
              </a:ext>
              <a:ext uri="{C183D7F6-B498-43B3-948B-1728B52AA6E4}">
                <adec:decorative xmlns:adec="http://schemas.microsoft.com/office/drawing/2017/decorative" val="1"/>
              </a:ext>
            </a:extLst>
          </p:cNvPr>
          <p:cNvSpPr/>
          <p:nvPr/>
        </p:nvSpPr>
        <p:spPr>
          <a:xfrm>
            <a:off x="10598243" y="2693992"/>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Picture 72">
            <a:extLst>
              <a:ext uri="{FF2B5EF4-FFF2-40B4-BE49-F238E27FC236}">
                <a16:creationId xmlns:a16="http://schemas.microsoft.com/office/drawing/2014/main" id="{F2AFD71C-6F91-A06E-2317-E3019CDE7FD6}"/>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242499" y="2772182"/>
            <a:ext cx="1821983" cy="1944469"/>
          </a:xfrm>
          <a:prstGeom prst="rect">
            <a:avLst/>
          </a:prstGeom>
        </p:spPr>
      </p:pic>
      <p:sp>
        <p:nvSpPr>
          <p:cNvPr id="67" name="TextBox 66">
            <a:extLst>
              <a:ext uri="{FF2B5EF4-FFF2-40B4-BE49-F238E27FC236}">
                <a16:creationId xmlns:a16="http://schemas.microsoft.com/office/drawing/2014/main" id="{E2867A7F-D0A0-6345-CCC2-0B53E4E73D9E}"/>
              </a:ext>
            </a:extLst>
          </p:cNvPr>
          <p:cNvSpPr txBox="1"/>
          <p:nvPr/>
        </p:nvSpPr>
        <p:spPr>
          <a:xfrm>
            <a:off x="380999" y="6086054"/>
            <a:ext cx="9191263" cy="276999"/>
          </a:xfrm>
          <a:prstGeom prst="rect">
            <a:avLst/>
          </a:prstGeom>
          <a:noFill/>
        </p:spPr>
        <p:txBody>
          <a:bodyPr wrap="square" rtlCol="0">
            <a:spAutoFit/>
          </a:bodyPr>
          <a:lstStyle/>
          <a:p>
            <a:r>
              <a:rPr lang="en-US" sz="1200" dirty="0"/>
              <a:t>Source: Fidelity Investments Release 2024 Retiree Health Care Cost Estimate as Americans Seek Clarity Around Medicare Selection</a:t>
            </a:r>
          </a:p>
        </p:txBody>
      </p:sp>
      <p:pic>
        <p:nvPicPr>
          <p:cNvPr id="3" name="The Standard logo" descr="The Standard Registered Logo">
            <a:extLst>
              <a:ext uri="{FF2B5EF4-FFF2-40B4-BE49-F238E27FC236}">
                <a16:creationId xmlns:a16="http://schemas.microsoft.com/office/drawing/2014/main" id="{032F192C-F1CD-CCF1-FE7F-60B0168D7382}"/>
              </a:ext>
              <a:ext uri="{C183D7F6-B498-43B3-948B-1728B52AA6E4}">
                <adec:decorative xmlns:adec="http://schemas.microsoft.com/office/drawing/2017/decorative" val="0"/>
              </a:ext>
            </a:extLst>
          </p:cNvPr>
          <p:cNvPicPr>
            <a:picLocks noChangeAspect="1"/>
          </p:cNvPicPr>
          <p:nvPr/>
        </p:nvPicPr>
        <p:blipFill rotWithShape="1">
          <a:blip r:embed="rId10"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4" name="Slide Number Placeholder 3">
            <a:extLst>
              <a:ext uri="{FF2B5EF4-FFF2-40B4-BE49-F238E27FC236}">
                <a16:creationId xmlns:a16="http://schemas.microsoft.com/office/drawing/2014/main" id="{7B3A70F6-35F5-7ED2-EA17-1D197BF8778E}"/>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8</a:t>
            </a:fld>
            <a:endParaRPr lang="en-US" dirty="0"/>
          </a:p>
        </p:txBody>
      </p:sp>
    </p:spTree>
    <p:extLst>
      <p:ext uri="{BB962C8B-B14F-4D97-AF65-F5344CB8AC3E}">
        <p14:creationId xmlns:p14="http://schemas.microsoft.com/office/powerpoint/2010/main" val="2465536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debar background">
            <a:extLst>
              <a:ext uri="{FF2B5EF4-FFF2-40B4-BE49-F238E27FC236}">
                <a16:creationId xmlns:a16="http://schemas.microsoft.com/office/drawing/2014/main" id="{683D03D4-0328-B487-7237-9741D3EBB67B}"/>
              </a:ext>
              <a:ext uri="{C183D7F6-B498-43B3-948B-1728B52AA6E4}">
                <adec:decorative xmlns:adec="http://schemas.microsoft.com/office/drawing/2017/decorative" val="1"/>
              </a:ext>
            </a:extLst>
          </p:cNvPr>
          <p:cNvSpPr/>
          <p:nvPr/>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idebar Title">
            <a:extLst>
              <a:ext uri="{FF2B5EF4-FFF2-40B4-BE49-F238E27FC236}">
                <a16:creationId xmlns:a16="http://schemas.microsoft.com/office/drawing/2014/main" id="{B6BDE764-6847-EC35-754F-71C2014F8EE9}"/>
              </a:ext>
            </a:extLst>
          </p:cNvPr>
          <p:cNvSpPr>
            <a:spLocks noGrp="1"/>
          </p:cNvSpPr>
          <p:nvPr>
            <p:ph type="title"/>
          </p:nvPr>
        </p:nvSpPr>
        <p:spPr>
          <a:xfrm>
            <a:off x="384920" y="194196"/>
            <a:ext cx="3629027" cy="1325563"/>
          </a:xfrm>
        </p:spPr>
        <p:txBody>
          <a:bodyPr>
            <a:noAutofit/>
          </a:bodyPr>
          <a:lstStyle/>
          <a:p>
            <a:pPr>
              <a:spcAft>
                <a:spcPts val="1000"/>
              </a:spcAft>
            </a:pPr>
            <a:r>
              <a:rPr lang="en-US" sz="2600" b="1" dirty="0">
                <a:solidFill>
                  <a:schemeClr val="bg1"/>
                </a:solidFill>
              </a:rPr>
              <a:t>Choosing How</a:t>
            </a:r>
            <a:r>
              <a:rPr lang="en-US" sz="2600" dirty="0">
                <a:solidFill>
                  <a:schemeClr val="bg1"/>
                </a:solidFill>
              </a:rPr>
              <a:t> </a:t>
            </a:r>
            <a:br>
              <a:rPr lang="en-US" sz="2600" dirty="0">
                <a:solidFill>
                  <a:schemeClr val="bg1"/>
                </a:solidFill>
              </a:rPr>
            </a:br>
            <a:r>
              <a:rPr lang="en-US" sz="2600" dirty="0">
                <a:solidFill>
                  <a:schemeClr val="bg1"/>
                </a:solidFill>
              </a:rPr>
              <a:t>to Invest</a:t>
            </a:r>
            <a:endParaRPr lang="en-US" sz="2600" b="1" dirty="0">
              <a:solidFill>
                <a:schemeClr val="bg1"/>
              </a:solidFill>
            </a:endParaRPr>
          </a:p>
        </p:txBody>
      </p:sp>
      <p:sp>
        <p:nvSpPr>
          <p:cNvPr id="5" name="TextBox 4">
            <a:extLst>
              <a:ext uri="{FF2B5EF4-FFF2-40B4-BE49-F238E27FC236}">
                <a16:creationId xmlns:a16="http://schemas.microsoft.com/office/drawing/2014/main" id="{FF29922E-6F4F-9F4C-F789-523BF48D8CB7}"/>
              </a:ext>
            </a:extLst>
          </p:cNvPr>
          <p:cNvSpPr txBox="1"/>
          <p:nvPr/>
        </p:nvSpPr>
        <p:spPr>
          <a:xfrm>
            <a:off x="350062" y="1560100"/>
            <a:ext cx="3460290" cy="2092881"/>
          </a:xfrm>
          <a:prstGeom prst="rect">
            <a:avLst/>
          </a:prstGeom>
          <a:noFill/>
        </p:spPr>
        <p:txBody>
          <a:bodyPr wrap="square" rtlCol="0">
            <a:spAutoFit/>
          </a:bodyPr>
          <a:lstStyle/>
          <a:p>
            <a:pPr>
              <a:spcAft>
                <a:spcPts val="1200"/>
              </a:spcAft>
            </a:pPr>
            <a:r>
              <a:rPr lang="en-US" sz="2000" dirty="0">
                <a:solidFill>
                  <a:schemeClr val="bg1"/>
                </a:solidFill>
                <a:latin typeface="Arial" panose="020B0604020202020204" pitchFamily="34" charset="0"/>
                <a:ea typeface="HelveticaNeueLT Std" charset="0"/>
                <a:cs typeface="Arial" panose="020B0604020202020204" pitchFamily="34" charset="0"/>
              </a:rPr>
              <a:t>Choose a mix of investments that fit your:</a:t>
            </a:r>
          </a:p>
          <a:p>
            <a:pPr marL="342900" indent="-342900">
              <a:spcAft>
                <a:spcPts val="1200"/>
              </a:spcAft>
              <a:buFont typeface="Arial" panose="020B0604020202020204" pitchFamily="34" charset="0"/>
              <a:buChar char="•"/>
            </a:pPr>
            <a:r>
              <a:rPr lang="en-US" sz="2000" dirty="0">
                <a:solidFill>
                  <a:schemeClr val="bg1"/>
                </a:solidFill>
                <a:latin typeface="Arial" panose="020B0604020202020204" pitchFamily="34" charset="0"/>
                <a:ea typeface="HelveticaNeueLT Std" charset="0"/>
                <a:cs typeface="Arial" panose="020B0604020202020204" pitchFamily="34" charset="0"/>
              </a:rPr>
              <a:t>Retirement age</a:t>
            </a:r>
          </a:p>
          <a:p>
            <a:pPr marL="342900" indent="-342900">
              <a:spcAft>
                <a:spcPts val="1200"/>
              </a:spcAft>
              <a:buFont typeface="Arial" panose="020B0604020202020204" pitchFamily="34" charset="0"/>
              <a:buChar char="•"/>
            </a:pPr>
            <a:r>
              <a:rPr lang="en-US" sz="2000" dirty="0">
                <a:solidFill>
                  <a:schemeClr val="bg1"/>
                </a:solidFill>
                <a:latin typeface="Arial" panose="020B0604020202020204" pitchFamily="34" charset="0"/>
                <a:ea typeface="HelveticaNeueLT Std" charset="0"/>
                <a:cs typeface="Arial" panose="020B0604020202020204" pitchFamily="34" charset="0"/>
              </a:rPr>
              <a:t>Situation</a:t>
            </a:r>
          </a:p>
          <a:p>
            <a:pPr marL="342900" indent="-342900">
              <a:spcAft>
                <a:spcPts val="1200"/>
              </a:spcAft>
              <a:buFont typeface="Arial" panose="020B0604020202020204" pitchFamily="34" charset="0"/>
              <a:buChar char="•"/>
            </a:pPr>
            <a:r>
              <a:rPr lang="en-US" sz="2000" dirty="0">
                <a:solidFill>
                  <a:schemeClr val="bg1"/>
                </a:solidFill>
                <a:latin typeface="Arial" panose="020B0604020202020204" pitchFamily="34" charset="0"/>
                <a:ea typeface="HelveticaNeueLT Std" charset="0"/>
                <a:cs typeface="Arial" panose="020B0604020202020204" pitchFamily="34" charset="0"/>
              </a:rPr>
              <a:t>Comfort with risk</a:t>
            </a:r>
          </a:p>
        </p:txBody>
      </p:sp>
      <p:sp>
        <p:nvSpPr>
          <p:cNvPr id="30" name="TextBox 29">
            <a:extLst>
              <a:ext uri="{FF2B5EF4-FFF2-40B4-BE49-F238E27FC236}">
                <a16:creationId xmlns:a16="http://schemas.microsoft.com/office/drawing/2014/main" id="{D805783F-611A-6E31-9F41-9C5E18FECC8F}"/>
              </a:ext>
            </a:extLst>
          </p:cNvPr>
          <p:cNvSpPr txBox="1"/>
          <p:nvPr/>
        </p:nvSpPr>
        <p:spPr>
          <a:xfrm>
            <a:off x="5617961" y="969526"/>
            <a:ext cx="2240611" cy="369332"/>
          </a:xfrm>
          <a:prstGeom prst="rect">
            <a:avLst/>
          </a:prstGeom>
          <a:noFill/>
        </p:spPr>
        <p:txBody>
          <a:bodyPr wrap="square" rtlCol="0">
            <a:spAutoFit/>
          </a:bodyPr>
          <a:lstStyle/>
          <a:p>
            <a:pPr algn="ctr"/>
            <a:r>
              <a:rPr lang="en-US" dirty="0">
                <a:solidFill>
                  <a:schemeClr val="tx2"/>
                </a:solidFill>
                <a:latin typeface="Arial" panose="020B0604020202020204" pitchFamily="34" charset="0"/>
                <a:ea typeface="HelveticaNeueLT Std Lt" charset="0"/>
                <a:cs typeface="Arial" panose="020B0604020202020204" pitchFamily="34" charset="0"/>
              </a:rPr>
              <a:t>Portfolio 1</a:t>
            </a:r>
          </a:p>
        </p:txBody>
      </p:sp>
      <p:sp>
        <p:nvSpPr>
          <p:cNvPr id="31" name="TextBox 30">
            <a:extLst>
              <a:ext uri="{FF2B5EF4-FFF2-40B4-BE49-F238E27FC236}">
                <a16:creationId xmlns:a16="http://schemas.microsoft.com/office/drawing/2014/main" id="{E3767342-F0B1-EF03-0B0D-4CBF06B27E9D}"/>
              </a:ext>
            </a:extLst>
          </p:cNvPr>
          <p:cNvSpPr txBox="1"/>
          <p:nvPr/>
        </p:nvSpPr>
        <p:spPr>
          <a:xfrm>
            <a:off x="5434130" y="1237758"/>
            <a:ext cx="2608272" cy="461665"/>
          </a:xfrm>
          <a:prstGeom prst="rect">
            <a:avLst/>
          </a:prstGeom>
          <a:noFill/>
        </p:spPr>
        <p:txBody>
          <a:bodyPr wrap="square" rtlCol="0">
            <a:spAutoFit/>
          </a:bodyPr>
          <a:lstStyle/>
          <a:p>
            <a:pPr algn="ctr"/>
            <a:r>
              <a:rPr lang="en-US" sz="2400" b="1" dirty="0">
                <a:solidFill>
                  <a:schemeClr val="tx2"/>
                </a:solidFill>
                <a:latin typeface="Arial" panose="020B0604020202020204" pitchFamily="34" charset="0"/>
                <a:ea typeface="HelveticaNeueLT Std" charset="0"/>
                <a:cs typeface="Arial" panose="020B0604020202020204" pitchFamily="34" charset="0"/>
              </a:rPr>
              <a:t>Conservative</a:t>
            </a:r>
          </a:p>
        </p:txBody>
      </p:sp>
      <p:graphicFrame>
        <p:nvGraphicFramePr>
          <p:cNvPr id="32" name="Chart 31" descr="A pie chart illustrating the allocation of assets in a conservative investment portfolio labeled 'Portfolio 1'. The chart consists of five segments with varying percentages. The largest segment, comprising 50%. The next largest portion, 30%, is designated for cash equivalents. Large cap stocks make up 11%. International stocks account for 5%. Small/mid cap stocks represent the smallest segment at 4%.">
            <a:extLst>
              <a:ext uri="{FF2B5EF4-FFF2-40B4-BE49-F238E27FC236}">
                <a16:creationId xmlns:a16="http://schemas.microsoft.com/office/drawing/2014/main" id="{84267512-921F-E0EC-E34E-1A7FF8DCA1EE}"/>
              </a:ext>
            </a:extLst>
          </p:cNvPr>
          <p:cNvGraphicFramePr/>
          <p:nvPr>
            <p:extLst>
              <p:ext uri="{D42A27DB-BD31-4B8C-83A1-F6EECF244321}">
                <p14:modId xmlns:p14="http://schemas.microsoft.com/office/powerpoint/2010/main" val="3609381800"/>
              </p:ext>
            </p:extLst>
          </p:nvPr>
        </p:nvGraphicFramePr>
        <p:xfrm>
          <a:off x="4429108" y="2664731"/>
          <a:ext cx="4755945" cy="3170630"/>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Box 33">
            <a:extLst>
              <a:ext uri="{FF2B5EF4-FFF2-40B4-BE49-F238E27FC236}">
                <a16:creationId xmlns:a16="http://schemas.microsoft.com/office/drawing/2014/main" id="{EC87A6D4-C40E-C6C1-DE54-7503BADC034C}"/>
              </a:ext>
            </a:extLst>
          </p:cNvPr>
          <p:cNvSpPr txBox="1"/>
          <p:nvPr/>
        </p:nvSpPr>
        <p:spPr>
          <a:xfrm>
            <a:off x="9006947" y="617133"/>
            <a:ext cx="2240611" cy="369332"/>
          </a:xfrm>
          <a:prstGeom prst="rect">
            <a:avLst/>
          </a:prstGeom>
          <a:noFill/>
        </p:spPr>
        <p:txBody>
          <a:bodyPr wrap="square" rtlCol="0">
            <a:spAutoFit/>
          </a:bodyPr>
          <a:lstStyle/>
          <a:p>
            <a:pPr algn="ctr"/>
            <a:r>
              <a:rPr lang="en-US" dirty="0">
                <a:solidFill>
                  <a:schemeClr val="accent3"/>
                </a:solidFill>
                <a:latin typeface="Arial" panose="020B0604020202020204" pitchFamily="34" charset="0"/>
                <a:ea typeface="HelveticaNeueLT Std Lt" charset="0"/>
                <a:cs typeface="Arial" panose="020B0604020202020204" pitchFamily="34" charset="0"/>
              </a:rPr>
              <a:t>Portfolio 2</a:t>
            </a:r>
          </a:p>
        </p:txBody>
      </p:sp>
      <p:sp>
        <p:nvSpPr>
          <p:cNvPr id="35" name="TextBox 34">
            <a:extLst>
              <a:ext uri="{FF2B5EF4-FFF2-40B4-BE49-F238E27FC236}">
                <a16:creationId xmlns:a16="http://schemas.microsoft.com/office/drawing/2014/main" id="{59C50249-3584-02EA-2564-DDEB97770153}"/>
              </a:ext>
            </a:extLst>
          </p:cNvPr>
          <p:cNvSpPr txBox="1"/>
          <p:nvPr/>
        </p:nvSpPr>
        <p:spPr>
          <a:xfrm>
            <a:off x="8823116" y="885365"/>
            <a:ext cx="2608272" cy="830997"/>
          </a:xfrm>
          <a:prstGeom prst="rect">
            <a:avLst/>
          </a:prstGeom>
          <a:noFill/>
        </p:spPr>
        <p:txBody>
          <a:bodyPr wrap="square" rtlCol="0">
            <a:spAutoFit/>
          </a:bodyPr>
          <a:lstStyle/>
          <a:p>
            <a:pPr algn="ctr"/>
            <a:r>
              <a:rPr lang="en-US" sz="2400" b="1" dirty="0">
                <a:solidFill>
                  <a:schemeClr val="accent3"/>
                </a:solidFill>
                <a:latin typeface="Arial" panose="020B0604020202020204" pitchFamily="34" charset="0"/>
                <a:ea typeface="HelveticaNeueLT Std" charset="0"/>
                <a:cs typeface="Arial" panose="020B0604020202020204" pitchFamily="34" charset="0"/>
              </a:rPr>
              <a:t>Moderately</a:t>
            </a:r>
            <a:br>
              <a:rPr lang="en-US" sz="2400" b="1" dirty="0">
                <a:solidFill>
                  <a:schemeClr val="accent3"/>
                </a:solidFill>
                <a:latin typeface="Arial" panose="020B0604020202020204" pitchFamily="34" charset="0"/>
                <a:ea typeface="HelveticaNeueLT Std" charset="0"/>
                <a:cs typeface="Arial" panose="020B0604020202020204" pitchFamily="34" charset="0"/>
              </a:rPr>
            </a:br>
            <a:r>
              <a:rPr lang="en-US" sz="2400" b="1" dirty="0">
                <a:solidFill>
                  <a:schemeClr val="accent3"/>
                </a:solidFill>
                <a:latin typeface="Arial" panose="020B0604020202020204" pitchFamily="34" charset="0"/>
                <a:ea typeface="HelveticaNeueLT Std" charset="0"/>
                <a:cs typeface="Arial" panose="020B0604020202020204" pitchFamily="34" charset="0"/>
              </a:rPr>
              <a:t>Conservative</a:t>
            </a:r>
          </a:p>
        </p:txBody>
      </p:sp>
      <p:graphicFrame>
        <p:nvGraphicFramePr>
          <p:cNvPr id="33" name="Chart 32" descr="A pie chart representing the asset allocation of a Moderately Conservative investment portfolio labeled as Portfolio 2. The largest portion of the pie is dedicated to Bonds, which constitutes 40%. Cash Equivalents make up 20%. Large Cap Stocks account for 23%. International Stocks are allocated 10%. The smallest segment, Small/Mid Cap Stocks, comprises 7%.">
            <a:extLst>
              <a:ext uri="{FF2B5EF4-FFF2-40B4-BE49-F238E27FC236}">
                <a16:creationId xmlns:a16="http://schemas.microsoft.com/office/drawing/2014/main" id="{D962B96F-0C1E-43F5-D0BE-6E1A48B32510}"/>
              </a:ext>
            </a:extLst>
          </p:cNvPr>
          <p:cNvGraphicFramePr/>
          <p:nvPr>
            <p:extLst>
              <p:ext uri="{D42A27DB-BD31-4B8C-83A1-F6EECF244321}">
                <p14:modId xmlns:p14="http://schemas.microsoft.com/office/powerpoint/2010/main" val="954471048"/>
              </p:ext>
            </p:extLst>
          </p:nvPr>
        </p:nvGraphicFramePr>
        <p:xfrm>
          <a:off x="7948635" y="2677405"/>
          <a:ext cx="4755945" cy="3170630"/>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7">
            <a:extLst>
              <a:ext uri="{FF2B5EF4-FFF2-40B4-BE49-F238E27FC236}">
                <a16:creationId xmlns:a16="http://schemas.microsoft.com/office/drawing/2014/main" id="{19A01616-211C-D05D-BAE3-7F5F814DB5E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137879" y="1751288"/>
            <a:ext cx="4017857" cy="3422106"/>
          </a:xfrm>
          <a:prstGeom prst="rect">
            <a:avLst/>
          </a:prstGeom>
        </p:spPr>
      </p:pic>
      <p:pic>
        <p:nvPicPr>
          <p:cNvPr id="10" name="Picture 9">
            <a:extLst>
              <a:ext uri="{FF2B5EF4-FFF2-40B4-BE49-F238E27FC236}">
                <a16:creationId xmlns:a16="http://schemas.microsoft.com/office/drawing/2014/main" id="{ADAAE0EB-20A1-7CBA-DFDA-54BA6A7A0F4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110439" y="1741736"/>
            <a:ext cx="3663177" cy="3865456"/>
          </a:xfrm>
          <a:prstGeom prst="rect">
            <a:avLst/>
          </a:prstGeom>
        </p:spPr>
      </p:pic>
      <p:cxnSp>
        <p:nvCxnSpPr>
          <p:cNvPr id="46" name="Straight Connector 45">
            <a:extLst>
              <a:ext uri="{FF2B5EF4-FFF2-40B4-BE49-F238E27FC236}">
                <a16:creationId xmlns:a16="http://schemas.microsoft.com/office/drawing/2014/main" id="{350FBE63-40C6-8BD4-1820-1D3D4F964BF0}"/>
              </a:ext>
              <a:ext uri="{C183D7F6-B498-43B3-948B-1728B52AA6E4}">
                <adec:decorative xmlns:adec="http://schemas.microsoft.com/office/drawing/2017/decorative" val="1"/>
              </a:ext>
            </a:extLst>
          </p:cNvPr>
          <p:cNvCxnSpPr>
            <a:cxnSpLocks/>
          </p:cNvCxnSpPr>
          <p:nvPr/>
        </p:nvCxnSpPr>
        <p:spPr>
          <a:xfrm>
            <a:off x="5396874" y="3314793"/>
            <a:ext cx="492139" cy="252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DA0B3D5-5E32-D748-3BF6-1D73362FE120}"/>
              </a:ext>
              <a:ext uri="{C183D7F6-B498-43B3-948B-1728B52AA6E4}">
                <adec:decorative xmlns:adec="http://schemas.microsoft.com/office/drawing/2017/decorative" val="1"/>
              </a:ext>
            </a:extLst>
          </p:cNvPr>
          <p:cNvCxnSpPr>
            <a:cxnSpLocks/>
          </p:cNvCxnSpPr>
          <p:nvPr/>
        </p:nvCxnSpPr>
        <p:spPr>
          <a:xfrm>
            <a:off x="5889013" y="2652057"/>
            <a:ext cx="284619" cy="413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7233ACC-8E8A-B8DD-8FBA-1C3ACF382C1D}"/>
              </a:ext>
              <a:ext uri="{C183D7F6-B498-43B3-948B-1728B52AA6E4}">
                <adec:decorative xmlns:adec="http://schemas.microsoft.com/office/drawing/2017/decorative" val="1"/>
              </a:ext>
            </a:extLst>
          </p:cNvPr>
          <p:cNvCxnSpPr>
            <a:cxnSpLocks/>
          </p:cNvCxnSpPr>
          <p:nvPr/>
        </p:nvCxnSpPr>
        <p:spPr>
          <a:xfrm>
            <a:off x="6633620" y="2566490"/>
            <a:ext cx="0" cy="499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A5A5FA0-E641-4B7E-DDA0-B8740A5DA921}"/>
              </a:ext>
              <a:ext uri="{C183D7F6-B498-43B3-948B-1728B52AA6E4}">
                <adec:decorative xmlns:adec="http://schemas.microsoft.com/office/drawing/2017/decorative" val="1"/>
              </a:ext>
            </a:extLst>
          </p:cNvPr>
          <p:cNvCxnSpPr>
            <a:cxnSpLocks/>
          </p:cNvCxnSpPr>
          <p:nvPr/>
        </p:nvCxnSpPr>
        <p:spPr>
          <a:xfrm>
            <a:off x="10068799" y="2573895"/>
            <a:ext cx="0" cy="499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BF02440-3A96-94A1-2D5C-608A8DA0CA46}"/>
              </a:ext>
              <a:ext uri="{C183D7F6-B498-43B3-948B-1728B52AA6E4}">
                <adec:decorative xmlns:adec="http://schemas.microsoft.com/office/drawing/2017/decorative" val="1"/>
              </a:ext>
            </a:extLst>
          </p:cNvPr>
          <p:cNvCxnSpPr>
            <a:cxnSpLocks/>
          </p:cNvCxnSpPr>
          <p:nvPr/>
        </p:nvCxnSpPr>
        <p:spPr>
          <a:xfrm>
            <a:off x="9233230" y="3020469"/>
            <a:ext cx="285674" cy="380066"/>
          </a:xfrm>
          <a:prstGeom prst="line">
            <a:avLst/>
          </a:prstGeom>
        </p:spPr>
        <p:style>
          <a:lnRef idx="1">
            <a:schemeClr val="accent1"/>
          </a:lnRef>
          <a:fillRef idx="0">
            <a:schemeClr val="accent1"/>
          </a:fillRef>
          <a:effectRef idx="0">
            <a:schemeClr val="accent1"/>
          </a:effectRef>
          <a:fontRef idx="minor">
            <a:schemeClr val="tx1"/>
          </a:fontRef>
        </p:style>
      </p:cxnSp>
      <p:pic>
        <p:nvPicPr>
          <p:cNvPr id="3" name="The Standard logo" descr="The Standard Registered Logo">
            <a:extLst>
              <a:ext uri="{FF2B5EF4-FFF2-40B4-BE49-F238E27FC236}">
                <a16:creationId xmlns:a16="http://schemas.microsoft.com/office/drawing/2014/main" id="{1B85F349-76DE-5EBC-7DFA-98C89666DD13}"/>
              </a:ext>
              <a:ext uri="{C183D7F6-B498-43B3-948B-1728B52AA6E4}">
                <adec:decorative xmlns:adec="http://schemas.microsoft.com/office/drawing/2017/decorative" val="0"/>
              </a:ext>
            </a:extLst>
          </p:cNvPr>
          <p:cNvPicPr>
            <a:picLocks noChangeAspect="1"/>
          </p:cNvPicPr>
          <p:nvPr/>
        </p:nvPicPr>
        <p:blipFill rotWithShape="1">
          <a:blip r:embed="rId7"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6" name="Slide Number Placeholder 5">
            <a:extLst>
              <a:ext uri="{FF2B5EF4-FFF2-40B4-BE49-F238E27FC236}">
                <a16:creationId xmlns:a16="http://schemas.microsoft.com/office/drawing/2014/main" id="{6BFA9880-FD61-43F2-20BE-1AEEB4D89FD6}"/>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9</a:t>
            </a:fld>
            <a:endParaRPr lang="en-US" dirty="0"/>
          </a:p>
        </p:txBody>
      </p:sp>
    </p:spTree>
    <p:extLst>
      <p:ext uri="{BB962C8B-B14F-4D97-AF65-F5344CB8AC3E}">
        <p14:creationId xmlns:p14="http://schemas.microsoft.com/office/powerpoint/2010/main" val="1169051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idebar Title">
            <a:extLst>
              <a:ext uri="{FF2B5EF4-FFF2-40B4-BE49-F238E27FC236}">
                <a16:creationId xmlns:a16="http://schemas.microsoft.com/office/drawing/2014/main" id="{F20BDC41-BC4D-D22D-8197-D517AB7E860C}"/>
              </a:ext>
            </a:extLst>
          </p:cNvPr>
          <p:cNvSpPr>
            <a:spLocks noGrp="1"/>
          </p:cNvSpPr>
          <p:nvPr>
            <p:ph type="title"/>
          </p:nvPr>
        </p:nvSpPr>
        <p:spPr>
          <a:xfrm>
            <a:off x="8277472" y="374463"/>
            <a:ext cx="3085293" cy="965028"/>
          </a:xfrm>
        </p:spPr>
        <p:txBody>
          <a:bodyPr>
            <a:noAutofit/>
          </a:bodyPr>
          <a:lstStyle/>
          <a:p>
            <a:pPr>
              <a:spcAft>
                <a:spcPts val="1000"/>
              </a:spcAft>
            </a:pPr>
            <a:r>
              <a:rPr lang="en-US" sz="2600" b="1" dirty="0"/>
              <a:t>Ways to Make Your Money Last</a:t>
            </a:r>
          </a:p>
        </p:txBody>
      </p:sp>
      <p:pic>
        <p:nvPicPr>
          <p:cNvPr id="20" name="Picture">
            <a:extLst>
              <a:ext uri="{FF2B5EF4-FFF2-40B4-BE49-F238E27FC236}">
                <a16:creationId xmlns:a16="http://schemas.microsoft.com/office/drawing/2014/main" id="{8B3221B7-B7E5-EC19-B435-BF28EE9B0E70}"/>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t="-289"/>
          <a:stretch/>
        </p:blipFill>
        <p:spPr>
          <a:xfrm>
            <a:off x="0" y="0"/>
            <a:ext cx="7997137" cy="6858000"/>
          </a:xfrm>
          <a:prstGeom prst="rect">
            <a:avLst/>
          </a:prstGeom>
        </p:spPr>
      </p:pic>
      <p:sp>
        <p:nvSpPr>
          <p:cNvPr id="4" name="TextBox 3">
            <a:extLst>
              <a:ext uri="{FF2B5EF4-FFF2-40B4-BE49-F238E27FC236}">
                <a16:creationId xmlns:a16="http://schemas.microsoft.com/office/drawing/2014/main" id="{AA8652CD-24BC-3338-A92F-13761688E6F6}"/>
              </a:ext>
            </a:extLst>
          </p:cNvPr>
          <p:cNvSpPr txBox="1"/>
          <p:nvPr/>
        </p:nvSpPr>
        <p:spPr>
          <a:xfrm>
            <a:off x="8243485" y="1560100"/>
            <a:ext cx="3778185" cy="2092881"/>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Extend your benefits</a:t>
            </a:r>
          </a:p>
          <a:p>
            <a:pPr marL="342900" indent="-342900">
              <a:spcAft>
                <a:spcPts val="12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Work during retirement</a:t>
            </a:r>
          </a:p>
          <a:p>
            <a:pPr marL="342900" indent="-342900">
              <a:spcAft>
                <a:spcPts val="12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Have a cushion</a:t>
            </a:r>
          </a:p>
          <a:p>
            <a:pPr marL="342900" indent="-342900">
              <a:spcAft>
                <a:spcPts val="12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Withdraw an appropriate rate</a:t>
            </a:r>
          </a:p>
        </p:txBody>
      </p:sp>
      <p:pic>
        <p:nvPicPr>
          <p:cNvPr id="2" name="The Standard logo" descr="The Standard Registered Logo">
            <a:extLst>
              <a:ext uri="{FF2B5EF4-FFF2-40B4-BE49-F238E27FC236}">
                <a16:creationId xmlns:a16="http://schemas.microsoft.com/office/drawing/2014/main" id="{F5396070-883C-D846-B7D0-A5F75690AAD0}"/>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3" name="Slide Number Placeholder 2">
            <a:extLst>
              <a:ext uri="{FF2B5EF4-FFF2-40B4-BE49-F238E27FC236}">
                <a16:creationId xmlns:a16="http://schemas.microsoft.com/office/drawing/2014/main" id="{7F303D5D-02C5-626C-DADF-7EA0314FB347}"/>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10</a:t>
            </a:fld>
            <a:endParaRPr lang="en-US" dirty="0"/>
          </a:p>
        </p:txBody>
      </p:sp>
    </p:spTree>
    <p:extLst>
      <p:ext uri="{BB962C8B-B14F-4D97-AF65-F5344CB8AC3E}">
        <p14:creationId xmlns:p14="http://schemas.microsoft.com/office/powerpoint/2010/main" val="4135211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a:extLst>
              <a:ext uri="{FF2B5EF4-FFF2-40B4-BE49-F238E27FC236}">
                <a16:creationId xmlns:a16="http://schemas.microsoft.com/office/drawing/2014/main" id="{EC5F98DA-D801-0C1D-D109-4DE76610B411}"/>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7974959" y="1113859"/>
            <a:ext cx="3859194" cy="3447303"/>
          </a:xfrm>
          <a:prstGeom prst="roundRect">
            <a:avLst>
              <a:gd name="adj" fmla="val 3499"/>
            </a:avLst>
          </a:prstGeom>
        </p:spPr>
      </p:pic>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Making the Most of Retirement Accounts</a:t>
            </a:r>
          </a:p>
        </p:txBody>
      </p:sp>
      <p:sp>
        <p:nvSpPr>
          <p:cNvPr id="2" name="TextBox 1">
            <a:extLst>
              <a:ext uri="{FF2B5EF4-FFF2-40B4-BE49-F238E27FC236}">
                <a16:creationId xmlns:a16="http://schemas.microsoft.com/office/drawing/2014/main" id="{F7ED5E37-734D-F333-B224-64B0A3C01A52}"/>
              </a:ext>
            </a:extLst>
          </p:cNvPr>
          <p:cNvSpPr txBox="1"/>
          <p:nvPr/>
        </p:nvSpPr>
        <p:spPr>
          <a:xfrm>
            <a:off x="350062" y="1304605"/>
            <a:ext cx="5512856" cy="3524042"/>
          </a:xfrm>
          <a:prstGeom prst="rect">
            <a:avLst/>
          </a:prstGeom>
          <a:noFill/>
        </p:spPr>
        <p:txBody>
          <a:bodyPr wrap="square" rtlCol="0">
            <a:spAutoFit/>
          </a:bodyPr>
          <a:lstStyle/>
          <a:p>
            <a:pPr>
              <a:spcAft>
                <a:spcPts val="1200"/>
              </a:spcAft>
            </a:pPr>
            <a:r>
              <a:rPr lang="en-US" sz="2800" dirty="0">
                <a:solidFill>
                  <a:schemeClr val="tx2"/>
                </a:solidFill>
                <a:latin typeface="Arial" panose="020B0604020202020204" pitchFamily="34" charset="0"/>
                <a:ea typeface="HelveticaNeueLT Std" charset="0"/>
                <a:cs typeface="Arial" panose="020B0604020202020204" pitchFamily="34" charset="0"/>
              </a:rPr>
              <a:t>Rules About Withdrawals</a:t>
            </a:r>
          </a:p>
          <a:p>
            <a:pPr marL="342900" indent="-342900">
              <a:spcAft>
                <a:spcPts val="1800"/>
              </a:spcAft>
              <a:buFont typeface="Arial" panose="020B0604020202020204" pitchFamily="34" charset="0"/>
              <a:buChar char="•"/>
            </a:pPr>
            <a:r>
              <a:rPr lang="en-US" sz="2000" b="1" dirty="0">
                <a:latin typeface="Arial" panose="020B0604020202020204" pitchFamily="34" charset="0"/>
                <a:ea typeface="HelveticaNeueLT Std" charset="0"/>
                <a:cs typeface="Arial" panose="020B0604020202020204" pitchFamily="34" charset="0"/>
              </a:rPr>
              <a:t>Ages 55 to 59½: </a:t>
            </a:r>
            <a:r>
              <a:rPr lang="en-US" sz="2000" dirty="0">
                <a:latin typeface="Arial" panose="020B0604020202020204" pitchFamily="34" charset="0"/>
                <a:ea typeface="HelveticaNeueLT Std" charset="0"/>
                <a:cs typeface="Arial" panose="020B0604020202020204" pitchFamily="34" charset="0"/>
              </a:rPr>
              <a:t>take money out of your 401(k) or 403(b) plan without penalty</a:t>
            </a:r>
            <a:r>
              <a:rPr lang="en-US" sz="2000" baseline="30000" dirty="0">
                <a:latin typeface="Arial" panose="020B0604020202020204" pitchFamily="34" charset="0"/>
                <a:ea typeface="HelveticaNeueLT Std" charset="0"/>
                <a:cs typeface="Arial" panose="020B0604020202020204" pitchFamily="34" charset="0"/>
              </a:rPr>
              <a:t>1</a:t>
            </a:r>
          </a:p>
          <a:p>
            <a:pPr marL="342900" indent="-342900">
              <a:spcAft>
                <a:spcPts val="1800"/>
              </a:spcAft>
              <a:buFont typeface="Arial" panose="020B0604020202020204" pitchFamily="34" charset="0"/>
              <a:buChar char="•"/>
            </a:pPr>
            <a:r>
              <a:rPr lang="en-US" sz="2000" b="1" dirty="0">
                <a:latin typeface="Arial" panose="020B0604020202020204" pitchFamily="34" charset="0"/>
                <a:ea typeface="HelveticaNeueLT Std" charset="0"/>
                <a:cs typeface="Arial" panose="020B0604020202020204" pitchFamily="34" charset="0"/>
              </a:rPr>
              <a:t>Age 59½: </a:t>
            </a:r>
            <a:r>
              <a:rPr lang="en-US" sz="2000" dirty="0">
                <a:latin typeface="Arial" panose="020B0604020202020204" pitchFamily="34" charset="0"/>
                <a:ea typeface="HelveticaNeueLT Std" charset="0"/>
                <a:cs typeface="Arial" panose="020B0604020202020204" pitchFamily="34" charset="0"/>
              </a:rPr>
              <a:t>Withdraw from IRAs and retirement plan without paying a penalty</a:t>
            </a:r>
          </a:p>
          <a:p>
            <a:pPr marL="342900" indent="-342900">
              <a:spcAft>
                <a:spcPts val="1800"/>
              </a:spcAft>
              <a:buFont typeface="Arial" panose="020B0604020202020204" pitchFamily="34" charset="0"/>
              <a:buChar char="•"/>
            </a:pPr>
            <a:r>
              <a:rPr lang="en-US" sz="2000" b="1" dirty="0">
                <a:latin typeface="Arial" panose="020B0604020202020204" pitchFamily="34" charset="0"/>
                <a:ea typeface="HelveticaNeueLT Std" charset="0"/>
                <a:cs typeface="Arial" panose="020B0604020202020204" pitchFamily="34" charset="0"/>
              </a:rPr>
              <a:t>Age 73: </a:t>
            </a:r>
            <a:r>
              <a:rPr lang="en-US" sz="2000" dirty="0">
                <a:latin typeface="Arial" panose="020B0604020202020204" pitchFamily="34" charset="0"/>
                <a:ea typeface="HelveticaNeueLT Std" charset="0"/>
                <a:cs typeface="Arial" panose="020B0604020202020204" pitchFamily="34" charset="0"/>
              </a:rPr>
              <a:t>Required to withdraw a minimum amount</a:t>
            </a:r>
          </a:p>
          <a:p>
            <a:pPr marL="342900" indent="-342900">
              <a:spcAft>
                <a:spcPts val="1200"/>
              </a:spcAft>
              <a:buFont typeface="Arial" panose="020B0604020202020204" pitchFamily="34" charset="0"/>
              <a:buChar char="•"/>
            </a:pPr>
            <a:endParaRPr lang="en-US" sz="2000" dirty="0">
              <a:latin typeface="Arial" panose="020B0604020202020204" pitchFamily="34" charset="0"/>
              <a:ea typeface="HelveticaNeueLT Std" charset="0"/>
              <a:cs typeface="Arial" panose="020B0604020202020204" pitchFamily="34" charset="0"/>
            </a:endParaRPr>
          </a:p>
        </p:txBody>
      </p:sp>
      <p:sp>
        <p:nvSpPr>
          <p:cNvPr id="3" name="TextBox 2">
            <a:extLst>
              <a:ext uri="{FF2B5EF4-FFF2-40B4-BE49-F238E27FC236}">
                <a16:creationId xmlns:a16="http://schemas.microsoft.com/office/drawing/2014/main" id="{DEA95271-74D1-3586-D591-0F3C9AA09D72}"/>
              </a:ext>
            </a:extLst>
          </p:cNvPr>
          <p:cNvSpPr txBox="1"/>
          <p:nvPr/>
        </p:nvSpPr>
        <p:spPr>
          <a:xfrm>
            <a:off x="380999" y="5694112"/>
            <a:ext cx="7837025" cy="830997"/>
          </a:xfrm>
          <a:prstGeom prst="rect">
            <a:avLst/>
          </a:prstGeom>
          <a:noFill/>
        </p:spPr>
        <p:txBody>
          <a:bodyPr wrap="square" rtlCol="0">
            <a:spAutoFit/>
          </a:bodyPr>
          <a:lstStyle/>
          <a:p>
            <a:pPr marL="230188" indent="-230188"/>
            <a:r>
              <a:rPr lang="en-US" sz="1200" dirty="0"/>
              <a:t>1	</a:t>
            </a:r>
            <a:r>
              <a:rPr lang="en-US" sz="1200" dirty="0">
                <a:solidFill>
                  <a:srgbClr val="000000"/>
                </a:solidFill>
                <a:effectLst/>
                <a:latin typeface="Helvetica" pitchFamily="2" charset="0"/>
              </a:rPr>
              <a:t>Distributions prior to age 59 1/2 must be taken as substantially equal periodic payments in order to qualify for penalty-free withdrawals (</a:t>
            </a:r>
            <a:r>
              <a:rPr lang="en-US" sz="1200" dirty="0">
                <a:solidFill>
                  <a:srgbClr val="000000"/>
                </a:solidFill>
                <a:effectLst/>
                <a:latin typeface="Helvetica" pitchFamily="2" charset="0"/>
                <a:hlinkClick r:id="rId4" tooltip="https://www.irs.gov/retirement-plans/substantially-equal-periodic-payments"/>
              </a:rPr>
              <a:t>https://www.irs.gov/retirement-plans/substantially-equal-periodic-payments</a:t>
            </a:r>
            <a:r>
              <a:rPr lang="en-US" sz="1200" dirty="0">
                <a:solidFill>
                  <a:srgbClr val="000000"/>
                </a:solidFill>
                <a:effectLst/>
                <a:latin typeface="Helvetica" pitchFamily="2" charset="0"/>
              </a:rPr>
              <a:t>). Please consult your tax advisor for further guidance.</a:t>
            </a:r>
          </a:p>
          <a:p>
            <a:endParaRPr lang="en-US" sz="1200" dirty="0"/>
          </a:p>
        </p:txBody>
      </p:sp>
      <p:pic>
        <p:nvPicPr>
          <p:cNvPr id="4" name="The Standard logo" descr="The Standard Registered Logo">
            <a:extLst>
              <a:ext uri="{FF2B5EF4-FFF2-40B4-BE49-F238E27FC236}">
                <a16:creationId xmlns:a16="http://schemas.microsoft.com/office/drawing/2014/main" id="{25695EAD-4F76-8439-D2E7-92CFDD8BF276}"/>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53A07CFC-F3C0-83B6-0859-C28411741DA4}"/>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11</a:t>
            </a:fld>
            <a:endParaRPr lang="en-US" dirty="0"/>
          </a:p>
        </p:txBody>
      </p:sp>
    </p:spTree>
    <p:extLst>
      <p:ext uri="{BB962C8B-B14F-4D97-AF65-F5344CB8AC3E}">
        <p14:creationId xmlns:p14="http://schemas.microsoft.com/office/powerpoint/2010/main" val="1165910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dirty="0"/>
              <a:t>Checklist</a:t>
            </a:r>
          </a:p>
        </p:txBody>
      </p:sp>
      <p:sp>
        <p:nvSpPr>
          <p:cNvPr id="2" name="TextBox 1">
            <a:extLst>
              <a:ext uri="{FF2B5EF4-FFF2-40B4-BE49-F238E27FC236}">
                <a16:creationId xmlns:a16="http://schemas.microsoft.com/office/drawing/2014/main" id="{F7ED5E37-734D-F333-B224-64B0A3C01A52}"/>
              </a:ext>
            </a:extLst>
          </p:cNvPr>
          <p:cNvSpPr txBox="1"/>
          <p:nvPr/>
        </p:nvSpPr>
        <p:spPr>
          <a:xfrm>
            <a:off x="3805956" y="1761805"/>
            <a:ext cx="7260973" cy="3093154"/>
          </a:xfrm>
          <a:prstGeom prst="rect">
            <a:avLst/>
          </a:prstGeom>
          <a:noFill/>
        </p:spPr>
        <p:txBody>
          <a:bodyPr wrap="square" rtlCol="0">
            <a:spAutoFit/>
          </a:bodyPr>
          <a:lstStyle/>
          <a:p>
            <a:pPr marL="342900" indent="-342900">
              <a:spcAft>
                <a:spcPts val="18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Set a retirement age</a:t>
            </a:r>
          </a:p>
          <a:p>
            <a:pPr marL="342900" indent="-342900">
              <a:spcAft>
                <a:spcPts val="18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Catch up on savings</a:t>
            </a:r>
          </a:p>
          <a:p>
            <a:pPr marL="342900" indent="-342900">
              <a:spcAft>
                <a:spcPts val="18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Look at Social Security benefits</a:t>
            </a:r>
          </a:p>
          <a:p>
            <a:pPr marL="342900" indent="-342900">
              <a:spcAft>
                <a:spcPts val="18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Factor in lifespan, inflation and medical expenses</a:t>
            </a:r>
          </a:p>
          <a:p>
            <a:pPr marL="342900" indent="-342900">
              <a:spcAft>
                <a:spcPts val="1800"/>
              </a:spcAft>
              <a:buFont typeface="Arial" panose="020B0604020202020204" pitchFamily="34" charset="0"/>
              <a:buChar char="•"/>
            </a:pPr>
            <a:r>
              <a:rPr lang="en-US" sz="2000" dirty="0">
                <a:latin typeface="Arial" panose="020B0604020202020204" pitchFamily="34" charset="0"/>
                <a:ea typeface="HelveticaNeueLT Std" charset="0"/>
                <a:cs typeface="Arial" panose="020B0604020202020204" pitchFamily="34" charset="0"/>
              </a:rPr>
              <a:t>Go to Personal Savings Center at: </a:t>
            </a:r>
            <a:r>
              <a:rPr lang="en-US" sz="2000" b="1" dirty="0">
                <a:latin typeface="Arial" panose="020B0604020202020204" pitchFamily="34" charset="0"/>
                <a:ea typeface="HelveticaNeueLT Std" charset="0"/>
                <a:cs typeface="Arial" panose="020B0604020202020204" pitchFamily="34" charset="0"/>
                <a:hlinkClick r:id="rId3" tooltip="https://www.standard.com/login"/>
              </a:rPr>
              <a:t>standard.com/login</a:t>
            </a:r>
            <a:endParaRPr lang="en-US" sz="2000" b="1" dirty="0">
              <a:latin typeface="Arial" panose="020B0604020202020204" pitchFamily="34" charset="0"/>
              <a:ea typeface="HelveticaNeueLT Std" charset="0"/>
              <a:cs typeface="Arial" panose="020B0604020202020204" pitchFamily="34" charset="0"/>
            </a:endParaRPr>
          </a:p>
          <a:p>
            <a:pPr marL="342900" indent="-342900">
              <a:spcAft>
                <a:spcPts val="1200"/>
              </a:spcAft>
              <a:buFont typeface="Arial" panose="020B0604020202020204" pitchFamily="34" charset="0"/>
              <a:buChar char="•"/>
            </a:pPr>
            <a:endParaRPr lang="en-US" sz="2000" dirty="0">
              <a:latin typeface="Arial" panose="020B0604020202020204" pitchFamily="34" charset="0"/>
              <a:ea typeface="HelveticaNeueLT Std" charset="0"/>
              <a:cs typeface="Arial" panose="020B0604020202020204" pitchFamily="34" charset="0"/>
            </a:endParaRPr>
          </a:p>
        </p:txBody>
      </p:sp>
      <p:pic>
        <p:nvPicPr>
          <p:cNvPr id="4" name="Picture 3">
            <a:extLst>
              <a:ext uri="{FF2B5EF4-FFF2-40B4-BE49-F238E27FC236}">
                <a16:creationId xmlns:a16="http://schemas.microsoft.com/office/drawing/2014/main" id="{D3394413-33EA-D377-841D-97E256CCDF9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62636" y="1616087"/>
            <a:ext cx="2111189" cy="2656012"/>
          </a:xfrm>
          <a:prstGeom prst="rect">
            <a:avLst/>
          </a:prstGeom>
        </p:spPr>
      </p:pic>
      <p:pic>
        <p:nvPicPr>
          <p:cNvPr id="3" name="The Standard logo" descr="The Standard Registered Logo">
            <a:extLst>
              <a:ext uri="{FF2B5EF4-FFF2-40B4-BE49-F238E27FC236}">
                <a16:creationId xmlns:a16="http://schemas.microsoft.com/office/drawing/2014/main" id="{8958BA81-AD69-725C-6B4C-8397B442C3FB}"/>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9E303CD0-EE39-1D20-9D4B-2CCED30AA196}"/>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12</a:t>
            </a:fld>
            <a:endParaRPr lang="en-US" dirty="0"/>
          </a:p>
        </p:txBody>
      </p:sp>
    </p:spTree>
    <p:extLst>
      <p:ext uri="{BB962C8B-B14F-4D97-AF65-F5344CB8AC3E}">
        <p14:creationId xmlns:p14="http://schemas.microsoft.com/office/powerpoint/2010/main" val="2705918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73BB8-B10B-D1ED-7C3C-BC01019D3B4B}"/>
              </a:ext>
            </a:extLst>
          </p:cNvPr>
          <p:cNvSpPr>
            <a:spLocks noGrp="1"/>
          </p:cNvSpPr>
          <p:nvPr>
            <p:ph type="title"/>
          </p:nvPr>
        </p:nvSpPr>
        <p:spPr/>
        <p:txBody>
          <a:bodyPr/>
          <a:lstStyle/>
          <a:p>
            <a:r>
              <a:rPr lang="en-US" sz="4400" dirty="0"/>
              <a:t>Questions?</a:t>
            </a:r>
          </a:p>
        </p:txBody>
      </p:sp>
      <p:pic>
        <p:nvPicPr>
          <p:cNvPr id="4" name="The Standard logo" descr="The Standard Registered Logo">
            <a:extLst>
              <a:ext uri="{FF2B5EF4-FFF2-40B4-BE49-F238E27FC236}">
                <a16:creationId xmlns:a16="http://schemas.microsoft.com/office/drawing/2014/main" id="{98E8035D-6E05-9550-2387-E4C2184A21F1}"/>
              </a:ext>
              <a:ext uri="{C183D7F6-B498-43B3-948B-1728B52AA6E4}">
                <adec:decorative xmlns:adec="http://schemas.microsoft.com/office/drawing/2017/decorative" val="0"/>
              </a:ext>
            </a:extLst>
          </p:cNvPr>
          <p:cNvPicPr>
            <a:picLocks noChangeAspect="1"/>
          </p:cNvPicPr>
          <p:nvPr/>
        </p:nvPicPr>
        <p:blipFill rotWithShape="1">
          <a:blip r:embed="rId3"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3" name="Slide Number Placeholder 2">
            <a:extLst>
              <a:ext uri="{FF2B5EF4-FFF2-40B4-BE49-F238E27FC236}">
                <a16:creationId xmlns:a16="http://schemas.microsoft.com/office/drawing/2014/main" id="{741C0B4B-A6FE-D15F-4BAA-EE1C15E8E06E}"/>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13</a:t>
            </a:fld>
            <a:endParaRPr lang="en-US" dirty="0"/>
          </a:p>
        </p:txBody>
      </p:sp>
    </p:spTree>
    <p:extLst>
      <p:ext uri="{BB962C8B-B14F-4D97-AF65-F5344CB8AC3E}">
        <p14:creationId xmlns:p14="http://schemas.microsoft.com/office/powerpoint/2010/main" val="1457076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DE98B64-28F1-E547-1C95-560180054E76}"/>
              </a:ext>
              <a:ext uri="{C183D7F6-B498-43B3-948B-1728B52AA6E4}">
                <adec:decorative xmlns:adec="http://schemas.microsoft.com/office/drawing/2017/decorative" val="1"/>
              </a:ext>
            </a:extLst>
          </p:cNvPr>
          <p:cNvSpPr>
            <a:spLocks noGrp="1"/>
          </p:cNvSpPr>
          <p:nvPr>
            <p:ph type="title" idx="4294967295"/>
          </p:nvPr>
        </p:nvSpPr>
        <p:spPr>
          <a:xfrm>
            <a:off x="152941" y="-590550"/>
            <a:ext cx="2925425" cy="590550"/>
          </a:xfrm>
        </p:spPr>
        <p:txBody>
          <a:bodyPr vert="horz" lIns="91440" tIns="45720" rIns="91440" bIns="45720" rtlCol="0" anchor="b">
            <a:noAutofit/>
          </a:bodyPr>
          <a:lstStyle/>
          <a:p>
            <a:r>
              <a:rPr lang="en-US" sz="100" dirty="0"/>
              <a:t>Disclosure</a:t>
            </a:r>
          </a:p>
        </p:txBody>
      </p:sp>
      <p:pic>
        <p:nvPicPr>
          <p:cNvPr id="4" name="The Standard logo" descr="The Standard Registere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360" t="10895" r="18856" b="12424"/>
          <a:stretch/>
        </p:blipFill>
        <p:spPr>
          <a:xfrm>
            <a:off x="487577" y="1983301"/>
            <a:ext cx="1555996" cy="1086289"/>
          </a:xfrm>
          <a:prstGeom prst="rect">
            <a:avLst/>
          </a:prstGeom>
        </p:spPr>
      </p:pic>
      <p:sp>
        <p:nvSpPr>
          <p:cNvPr id="6" name="Text">
            <a:extLst>
              <a:ext uri="{FF2B5EF4-FFF2-40B4-BE49-F238E27FC236}">
                <a16:creationId xmlns:a16="http://schemas.microsoft.com/office/drawing/2014/main" id="{66BF2232-1491-A210-DD6C-634142795970}"/>
              </a:ext>
            </a:extLst>
          </p:cNvPr>
          <p:cNvSpPr txBox="1">
            <a:spLocks/>
          </p:cNvSpPr>
          <p:nvPr/>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p:txBody>
      </p:sp>
      <p:sp>
        <p:nvSpPr>
          <p:cNvPr id="5" name="Text">
            <a:extLst>
              <a:ext uri="{FF2B5EF4-FFF2-40B4-BE49-F238E27FC236}">
                <a16:creationId xmlns:a16="http://schemas.microsoft.com/office/drawing/2014/main" id="{464304D0-6373-EB88-89AA-4A0D3E3295D5}"/>
              </a:ext>
            </a:extLst>
          </p:cNvPr>
          <p:cNvSpPr txBox="1">
            <a:spLocks/>
          </p:cNvSpPr>
          <p:nvPr/>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3" name="TextBox 2">
            <a:extLst>
              <a:ext uri="{FF2B5EF4-FFF2-40B4-BE49-F238E27FC236}">
                <a16:creationId xmlns:a16="http://schemas.microsoft.com/office/drawing/2014/main" id="{E5EE4AD1-FF3E-F6D2-460B-53B99906CB7B}"/>
              </a:ext>
            </a:extLst>
          </p:cNvPr>
          <p:cNvSpPr txBox="1"/>
          <p:nvPr/>
        </p:nvSpPr>
        <p:spPr>
          <a:xfrm>
            <a:off x="609600" y="6228685"/>
            <a:ext cx="3805084" cy="276999"/>
          </a:xfrm>
          <a:prstGeom prst="rect">
            <a:avLst/>
          </a:prstGeom>
          <a:noFill/>
        </p:spPr>
        <p:txBody>
          <a:bodyPr wrap="square" rtlCol="0">
            <a:spAutoFit/>
          </a:bodyPr>
          <a:lstStyle/>
          <a:p>
            <a:r>
              <a:rPr lang="en-US" sz="1200" dirty="0"/>
              <a:t>RP </a:t>
            </a:r>
            <a:r>
              <a:rPr lang="en-US" sz="1200" b="1" dirty="0"/>
              <a:t>21437</a:t>
            </a:r>
            <a:r>
              <a:rPr lang="en-US" sz="1200" dirty="0"/>
              <a:t> (1/25) W1032515-0125 (exp 01/27)</a:t>
            </a:r>
          </a:p>
        </p:txBody>
      </p:sp>
      <p:sp>
        <p:nvSpPr>
          <p:cNvPr id="2" name="Slide Number Placeholder 1">
            <a:extLst>
              <a:ext uri="{FF2B5EF4-FFF2-40B4-BE49-F238E27FC236}">
                <a16:creationId xmlns:a16="http://schemas.microsoft.com/office/drawing/2014/main" id="{04CCBA1F-45A6-835E-4038-3E069592E2B9}"/>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14</a:t>
            </a:fld>
            <a:endParaRPr lang="en-US" dirty="0"/>
          </a:p>
        </p:txBody>
      </p:sp>
    </p:spTree>
    <p:extLst>
      <p:ext uri="{BB962C8B-B14F-4D97-AF65-F5344CB8AC3E}">
        <p14:creationId xmlns:p14="http://schemas.microsoft.com/office/powerpoint/2010/main" val="1817613009"/>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76FB839D8CAD4DA01800885BDFCC83" ma:contentTypeVersion="16" ma:contentTypeDescription="Create a new document." ma:contentTypeScope="" ma:versionID="3d58d3453b5bf5803b6bca225a05b18f">
  <xsd:schema xmlns:xsd="http://www.w3.org/2001/XMLSchema" xmlns:xs="http://www.w3.org/2001/XMLSchema" xmlns:p="http://schemas.microsoft.com/office/2006/metadata/properties" xmlns:ns2="af0d835a-3d14-486d-980f-eaf76ccd082e" xmlns:ns3="6021318e-cadf-4644-b3f5-8786c4cf8acd" xmlns:ns4="fe1d0d08-bf91-42eb-a2fe-06a16a639f77" targetNamespace="http://schemas.microsoft.com/office/2006/metadata/properties" ma:root="true" ma:fieldsID="1e6dbd2456c9947ce154dc291d8e6e0b" ns2:_="" ns3:_="" ns4:_="">
    <xsd:import namespace="af0d835a-3d14-486d-980f-eaf76ccd082e"/>
    <xsd:import namespace="6021318e-cadf-4644-b3f5-8786c4cf8acd"/>
    <xsd:import namespace="fe1d0d08-bf91-42eb-a2fe-06a16a639f77"/>
    <xsd:element name="properties">
      <xsd:complexType>
        <xsd:sequence>
          <xsd:element name="documentManagement">
            <xsd:complexType>
              <xsd:all>
                <xsd:element ref="ns2:Photometadata" minOccurs="0"/>
                <xsd:element ref="ns2:Thumbnail"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d835a-3d14-486d-980f-eaf76ccd082e" elementFormDefault="qualified">
    <xsd:import namespace="http://schemas.microsoft.com/office/2006/documentManagement/types"/>
    <xsd:import namespace="http://schemas.microsoft.com/office/infopath/2007/PartnerControls"/>
    <xsd:element name="Photometadata" ma:index="8" nillable="true" ma:displayName="Photo metadata" ma:format="Dropdown" ma:internalName="Photometadata">
      <xsd:simpleType>
        <xsd:restriction base="dms:Text">
          <xsd:maxLength value="255"/>
        </xsd:restriction>
      </xsd:simpleType>
    </xsd:element>
    <xsd:element name="Thumbnail" ma:index="9" nillable="true" ma:displayName="Thumbnail" ma:format="Dropdown" ma:internalName="Thumbnail">
      <xsd:simpleType>
        <xsd:restriction base="dms:Text">
          <xsd:maxLength value="255"/>
        </xsd:restrictio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21318e-cadf-4644-b3f5-8786c4cf8ac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0598a9-60cc-41cf-a68f-c00698b1768c}" ma:internalName="TaxCatchAll" ma:showField="CatchAllData" ma:web="fe1d0d08-bf91-42eb-a2fe-06a16a639f7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1d0d08-bf91-42eb-a2fe-06a16a639f77"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f0d835a-3d14-486d-980f-eaf76ccd082e">
      <Terms xmlns="http://schemas.microsoft.com/office/infopath/2007/PartnerControls"/>
    </lcf76f155ced4ddcb4097134ff3c332f>
    <TaxCatchAll xmlns="6021318e-cadf-4644-b3f5-8786c4cf8acd" xsi:nil="true"/>
    <Photometadata xmlns="af0d835a-3d14-486d-980f-eaf76ccd082e" xsi:nil="true"/>
    <Thumbnail xmlns="af0d835a-3d14-486d-980f-eaf76ccd082e" xsi:nil="true"/>
    <SharedWithUsers xmlns="fe1d0d08-bf91-42eb-a2fe-06a16a639f77">
      <UserInfo>
        <DisplayName>Everyone except external users</DisplayName>
        <AccountId>17</AccountId>
        <AccountType/>
      </UserInfo>
    </SharedWithUsers>
  </documentManagement>
</p:properties>
</file>

<file path=customXml/itemProps1.xml><?xml version="1.0" encoding="utf-8"?>
<ds:datastoreItem xmlns:ds="http://schemas.openxmlformats.org/officeDocument/2006/customXml" ds:itemID="{0E3EB7DD-3209-4314-833B-96877E41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0d835a-3d14-486d-980f-eaf76ccd082e"/>
    <ds:schemaRef ds:uri="6021318e-cadf-4644-b3f5-8786c4cf8acd"/>
    <ds:schemaRef ds:uri="fe1d0d08-bf91-42eb-a2fe-06a16a639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7795A2-EC25-45BF-A0BA-CC20F6269A07}">
  <ds:schemaRefs>
    <ds:schemaRef ds:uri="http://schemas.microsoft.com/sharepoint/v3/contenttype/forms"/>
  </ds:schemaRefs>
</ds:datastoreItem>
</file>

<file path=customXml/itemProps3.xml><?xml version="1.0" encoding="utf-8"?>
<ds:datastoreItem xmlns:ds="http://schemas.openxmlformats.org/officeDocument/2006/customXml" ds:itemID="{32F56FA5-23CA-48ED-9B53-653DE43F58D1}">
  <ds:schemaRefs>
    <ds:schemaRef ds:uri="http://www.w3.org/XML/1998/namespace"/>
    <ds:schemaRef ds:uri="http://purl.org/dc/elements/1.1/"/>
    <ds:schemaRef ds:uri="http://schemas.microsoft.com/office/2006/metadata/properties"/>
    <ds:schemaRef ds:uri="fe1d0d08-bf91-42eb-a2fe-06a16a639f77"/>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6021318e-cadf-4644-b3f5-8786c4cf8acd"/>
    <ds:schemaRef ds:uri="af0d835a-3d14-486d-980f-eaf76ccd082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8826</TotalTime>
  <Words>2211</Words>
  <Application>Microsoft Office PowerPoint</Application>
  <PresentationFormat>Widescreen</PresentationFormat>
  <Paragraphs>237</Paragraphs>
  <Slides>15</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Helvetica Neue</vt:lpstr>
      <vt:lpstr>Helvetica Neue LT Std</vt:lpstr>
      <vt:lpstr>HelveticaNeueLT Std</vt:lpstr>
      <vt:lpstr>HelveticaNeueLT Std Lt</vt:lpstr>
      <vt:lpstr>Arial</vt:lpstr>
      <vt:lpstr>Calibri</vt:lpstr>
      <vt:lpstr>Courier New</vt:lpstr>
      <vt:lpstr>Helvetica</vt:lpstr>
      <vt:lpstr>Wingdings</vt:lpstr>
      <vt:lpstr>Master w/ Full Footer</vt:lpstr>
      <vt:lpstr>Moving Toward Retirement</vt:lpstr>
      <vt:lpstr>Speakers</vt:lpstr>
      <vt:lpstr>How Much Money Will You Spend in Retirement?</vt:lpstr>
      <vt:lpstr>How Much Income Can You Expect?</vt:lpstr>
      <vt:lpstr>If You Need to Catch Up on Savings</vt:lpstr>
      <vt:lpstr>When to Take Social Security</vt:lpstr>
      <vt:lpstr>Factoring in Life Span</vt:lpstr>
      <vt:lpstr>Don’t Forget About Inflation</vt:lpstr>
      <vt:lpstr>Factoring in Medical Expenses</vt:lpstr>
      <vt:lpstr>Choosing How  to Invest</vt:lpstr>
      <vt:lpstr>Ways to Make Your Money Last</vt:lpstr>
      <vt:lpstr>Making the Most of Retirement Accounts</vt:lpstr>
      <vt:lpstr>Checklist</vt:lpstr>
      <vt:lpstr>Questions?</vt:lpstr>
      <vt:lpstr>Disclosure</vt:lpstr>
    </vt:vector>
  </TitlesOfParts>
  <Company>The Standard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Toward Retirement</dc:title>
  <dc:subject>Moving Toward Retirement</dc:subject>
  <dc:creator>The Standard</dc:creator>
  <cp:keywords>Moving Toward Retirement, The Standard</cp:keywords>
  <cp:lastModifiedBy>Manikandan Karuppasamy</cp:lastModifiedBy>
  <cp:revision>221</cp:revision>
  <dcterms:created xsi:type="dcterms:W3CDTF">2024-03-15T21:30:48Z</dcterms:created>
  <dcterms:modified xsi:type="dcterms:W3CDTF">2025-01-16T22:17:15Z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0x010100A276FB839D8CAD4DA01800885BDFCC83</vt:lpwstr>
  </property>
  <property fmtid="{D5CDD505-2E9C-101B-9397-08002B2CF9AE}" pid="3" name="MediaServiceImageTags">
    <vt:lpwstr/>
  </property>
</Properties>
</file>