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8"/>
  </p:notesMasterIdLst>
  <p:handoutMasterIdLst>
    <p:handoutMasterId r:id="rId19"/>
  </p:handoutMasterIdLst>
  <p:sldIdLst>
    <p:sldId id="394" r:id="rId5"/>
    <p:sldId id="327" r:id="rId6"/>
    <p:sldId id="388" r:id="rId7"/>
    <p:sldId id="389" r:id="rId8"/>
    <p:sldId id="371" r:id="rId9"/>
    <p:sldId id="390" r:id="rId10"/>
    <p:sldId id="391" r:id="rId11"/>
    <p:sldId id="374" r:id="rId12"/>
    <p:sldId id="380" r:id="rId13"/>
    <p:sldId id="263" r:id="rId14"/>
    <p:sldId id="392" r:id="rId15"/>
    <p:sldId id="395" r:id="rId16"/>
    <p:sldId id="393" r:id="rId17"/>
  </p:sldIdLst>
  <p:sldSz cx="12192000" cy="6858000"/>
  <p:notesSz cx="6858000" cy="9144000"/>
  <p:defaultTextStyle>
    <a:defPPr rtl="0">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F3FF"/>
    <a:srgbClr val="F0F3FF"/>
    <a:srgbClr val="004EA7"/>
    <a:srgbClr val="0075B2"/>
    <a:srgbClr val="505050"/>
    <a:srgbClr val="DAD8EB"/>
    <a:srgbClr val="E5E5E5"/>
    <a:srgbClr val="E5E5E6"/>
    <a:srgbClr val="6E747C"/>
    <a:srgbClr val="F1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06" autoAdjust="0"/>
    <p:restoredTop sz="93678" autoAdjust="0"/>
  </p:normalViewPr>
  <p:slideViewPr>
    <p:cSldViewPr snapToGrid="0">
      <p:cViewPr varScale="1">
        <p:scale>
          <a:sx n="111" d="100"/>
          <a:sy n="111" d="100"/>
        </p:scale>
        <p:origin x="1074"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e Loughran" userId="964f04bd-44e9-445d-bd91-751ab5479e4d" providerId="ADAL" clId="{AB9664C1-93FD-47D9-8D82-F0D3B0337442}"/>
    <pc:docChg chg="undo custSel modSld">
      <pc:chgData name="Irene Loughran" userId="964f04bd-44e9-445d-bd91-751ab5479e4d" providerId="ADAL" clId="{AB9664C1-93FD-47D9-8D82-F0D3B0337442}" dt="2025-01-17T16:18:13.095" v="1" actId="1076"/>
      <pc:docMkLst>
        <pc:docMk/>
      </pc:docMkLst>
      <pc:sldChg chg="modSp mod">
        <pc:chgData name="Irene Loughran" userId="964f04bd-44e9-445d-bd91-751ab5479e4d" providerId="ADAL" clId="{AB9664C1-93FD-47D9-8D82-F0D3B0337442}" dt="2025-01-17T16:18:13.095" v="1" actId="1076"/>
        <pc:sldMkLst>
          <pc:docMk/>
          <pc:sldMk cId="2639611854" sldId="393"/>
        </pc:sldMkLst>
        <pc:spChg chg="mod">
          <ac:chgData name="Irene Loughran" userId="964f04bd-44e9-445d-bd91-751ab5479e4d" providerId="ADAL" clId="{AB9664C1-93FD-47D9-8D82-F0D3B0337442}" dt="2025-01-17T16:18:13.095" v="1" actId="1076"/>
          <ac:spMkLst>
            <pc:docMk/>
            <pc:sldMk cId="2639611854" sldId="393"/>
            <ac:spMk id="7" creationId="{B164F83E-95E8-CF0D-1E69-F5EAE3E653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5D2773-295A-4647-866D-65169A5F5513}" type="datetimeFigureOut">
              <a:rPr lang="en-US" smtClean="0"/>
              <a:t>1/17/2025</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ECD0E78-B23E-6041-9069-6F218D507CC2}" type="datetimeFigureOut">
              <a:rPr lang="en-US" smtClean="0"/>
              <a:t>1/17/2025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Bienvenido.</a:t>
            </a:r>
          </a:p>
          <a:p>
            <a:pPr rtl="0"/>
            <a:endParaRPr lang="en-US" dirty="0"/>
          </a:p>
          <a:p>
            <a:pPr rtl="0"/>
            <a:r>
              <a:rPr lang="es-419" dirty="0"/>
              <a:t>Hoy estaremos dándole un vistazo a la volatilidad del mercado y a sus ahorros para la jubilación. </a:t>
            </a:r>
          </a:p>
          <a:p>
            <a:pPr rtl="0"/>
            <a:endParaRPr lang="en-US" dirty="0"/>
          </a:p>
          <a:p>
            <a:pPr rtl="0"/>
            <a:r>
              <a:rPr lang="es-419" dirty="0"/>
              <a:t>Ahorrar para la jubilación implica invertir. Así que, ya sea que esté al pendiente del mercado de valores o no, la volatilidad del mercado, que es a lo que llamamos los altibajos naturales del mercado de valores, afecta sus ahorros para la jubilación.</a:t>
            </a:r>
          </a:p>
          <a:p>
            <a:pPr rtl="0"/>
            <a:endParaRPr lang="en-US" dirty="0"/>
          </a:p>
          <a:p>
            <a:pPr rtl="0"/>
            <a:r>
              <a:rPr lang="es-419" dirty="0"/>
              <a:t>Aunque las oscilaciones del mercado son normales, los altos picos y las fuertes caídas pueden ser estresantes, especialmente cuando se trata de ahorrar para la jubilación.</a:t>
            </a:r>
          </a:p>
          <a:p>
            <a:pPr rtl="0"/>
            <a:endParaRPr lang="en-US" dirty="0"/>
          </a:p>
          <a:p>
            <a:pPr rtl="0"/>
            <a:r>
              <a:rPr lang="es-419" dirty="0"/>
              <a:t>Hay unas cuantas cosas que debe tomar en cuenta durante un tiempo volátil para que pueda mantener sus ahorros en orden.</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a:t>
            </a:fld>
            <a:endParaRPr lang="en-US" dirty="0"/>
          </a:p>
        </p:txBody>
      </p:sp>
    </p:spTree>
    <p:extLst>
      <p:ext uri="{BB962C8B-B14F-4D97-AF65-F5344CB8AC3E}">
        <p14:creationId xmlns:p14="http://schemas.microsoft.com/office/powerpoint/2010/main" val="2597599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[PRESENTACIONES]</a:t>
            </a:r>
          </a:p>
          <a:p>
            <a:pPr rtl="0"/>
            <a:endParaRPr lang="en-US" dirty="0"/>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2</a:t>
            </a:fld>
            <a:endParaRPr lang="en-US" dirty="0"/>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Desde el 2008, los inversionistas han presenciado una gran volatilidad en el mercado. </a:t>
            </a:r>
          </a:p>
          <a:p>
            <a:pPr rtl="0"/>
            <a:endParaRPr lang="en-US" dirty="0"/>
          </a:p>
          <a:p>
            <a:pPr rtl="0"/>
            <a:r>
              <a:rPr lang="es-419" dirty="0"/>
              <a:t>Acontecimientos importantes como la desaceleración económica mundial o la crisis de las ejecuciones hipotecarias pueden contribuir a las oscilaciones del mercado. </a:t>
            </a:r>
          </a:p>
          <a:p>
            <a:pPr rtl="0"/>
            <a:endParaRPr lang="en-US" dirty="0"/>
          </a:p>
          <a:p>
            <a:pPr rtl="0"/>
            <a:r>
              <a:rPr lang="es-419" dirty="0"/>
              <a:t>La actividad diaria también puede hacer que los precios de las acciones se disparen. Por otro lado, las noticias, los informes de ingresos débiles y los acontecimientos mundiales pueden desencadenar tendencias a la baja. </a:t>
            </a:r>
          </a:p>
          <a:p>
            <a:pPr rtl="0"/>
            <a:endParaRPr lang="en-US" dirty="0"/>
          </a:p>
          <a:p>
            <a:pPr rtl="0"/>
            <a:r>
              <a:rPr lang="es-419" dirty="0"/>
              <a:t>Es previsible que haya volatilidad, sin embargo, eso no impide que los inversionistas se preocupen por el estado de sus inversiones. </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3</a:t>
            </a:fld>
            <a:endParaRPr lang="en-US" dirty="0"/>
          </a:p>
        </p:txBody>
      </p:sp>
    </p:spTree>
    <p:extLst>
      <p:ext uri="{BB962C8B-B14F-4D97-AF65-F5344CB8AC3E}">
        <p14:creationId xmlns:p14="http://schemas.microsoft.com/office/powerpoint/2010/main" val="62787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Recuerde: una buena forma de mejorar su preparación para la jubilación es participar en el plan patrocinado por su empleador. Prepararse ahora le asegurará que podrá mantener su estilo de vida actual después de que deje de trabajar.</a:t>
            </a:r>
          </a:p>
          <a:p>
            <a:pPr rtl="0"/>
            <a:endParaRPr lang="en-US" dirty="0"/>
          </a:p>
          <a:p>
            <a:pPr rtl="0"/>
            <a:r>
              <a:rPr lang="es-419" dirty="0"/>
              <a:t>Veamos tres estrategias clave para ayudarle a superar los altibajos del mercado.</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4</a:t>
            </a:fld>
            <a:endParaRPr lang="en-US" dirty="0"/>
          </a:p>
        </p:txBody>
      </p:sp>
    </p:spTree>
    <p:extLst>
      <p:ext uri="{BB962C8B-B14F-4D97-AF65-F5344CB8AC3E}">
        <p14:creationId xmlns:p14="http://schemas.microsoft.com/office/powerpoint/2010/main" val="5167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La primera estrategia clave es crear un plan de inversión. Apegarse a su plan, incluso cuando los mercados se estén descontrolando, es igual de importante. </a:t>
            </a:r>
          </a:p>
          <a:p>
            <a:pPr rtl="0"/>
            <a:endParaRPr lang="en-US" dirty="0"/>
          </a:p>
          <a:p>
            <a:pPr rtl="0"/>
            <a:r>
              <a:rPr lang="es-419" dirty="0"/>
              <a:t>Un plan sólido tendrá en cuenta tres cosas:</a:t>
            </a:r>
          </a:p>
          <a:p>
            <a:pPr rtl="0"/>
            <a:endParaRPr lang="en-US" dirty="0"/>
          </a:p>
          <a:p>
            <a:pPr marL="171450" indent="-171450" rtl="0">
              <a:buFont typeface="Arial" panose="020B0604020202020204" pitchFamily="34" charset="0"/>
              <a:buChar char="•"/>
            </a:pPr>
            <a:r>
              <a:rPr lang="es-419" dirty="0"/>
              <a:t>Su fecha de jubilación prevista</a:t>
            </a:r>
          </a:p>
          <a:p>
            <a:pPr marL="171450" indent="-171450" rtl="0">
              <a:buFont typeface="Arial" panose="020B0604020202020204" pitchFamily="34" charset="0"/>
              <a:buChar char="•"/>
            </a:pPr>
            <a:r>
              <a:rPr lang="es-419" dirty="0"/>
              <a:t>Sus principales metas en la vida</a:t>
            </a:r>
          </a:p>
          <a:p>
            <a:pPr marL="171450" indent="-171450" rtl="0">
              <a:buFont typeface="Arial" panose="020B0604020202020204" pitchFamily="34" charset="0"/>
              <a:buChar char="•"/>
            </a:pPr>
            <a:r>
              <a:rPr lang="es-419" dirty="0"/>
              <a:t>Su tolerancia al riesgo</a:t>
            </a:r>
          </a:p>
          <a:p>
            <a:pPr rtl="0"/>
            <a:endParaRPr lang="en-US" dirty="0"/>
          </a:p>
          <a:p>
            <a:pPr rtl="0"/>
            <a:r>
              <a:rPr lang="es-419" dirty="0"/>
              <a:t>Por ejemplo, si planea jubilarse en los próximos cinco años, probablemente quiera seleccionar opciones más conservadoras que sean menos arriesgadas. </a:t>
            </a:r>
          </a:p>
          <a:p>
            <a:pPr rtl="0"/>
            <a:endParaRPr lang="en-US" dirty="0"/>
          </a:p>
          <a:p>
            <a:pPr rtl="0"/>
            <a:r>
              <a:rPr lang="es-419" dirty="0"/>
              <a:t>Si tiene 15 años para ahorrar, podría asumir más riesgo e invertir en opciones con mayor potencial de crecimiento.</a:t>
            </a:r>
          </a:p>
          <a:p>
            <a:pPr rtl="0"/>
            <a:endParaRPr lang="en-US" dirty="0"/>
          </a:p>
          <a:p>
            <a:pPr rtl="0"/>
            <a:r>
              <a:rPr lang="es-419" dirty="0"/>
              <a:t>Cuando el mercado se vuelva volátil y las emociones comiencen a afectarle, consulte su plan de inversión para mantener el rumbo. </a:t>
            </a:r>
          </a:p>
          <a:p>
            <a:pPr rtl="0"/>
            <a:endParaRPr lang="en-US" dirty="0"/>
          </a:p>
          <a:p>
            <a:pPr rtl="0"/>
            <a:endParaRPr lang="en-US" dirty="0"/>
          </a:p>
          <a:p>
            <a:pPr rtl="0"/>
            <a:endParaRPr lang="en-US" dirty="0"/>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5</a:t>
            </a:fld>
            <a:endParaRPr lang="en-US" dirty="0"/>
          </a:p>
        </p:txBody>
      </p:sp>
    </p:spTree>
    <p:extLst>
      <p:ext uri="{BB962C8B-B14F-4D97-AF65-F5344CB8AC3E}">
        <p14:creationId xmlns:p14="http://schemas.microsoft.com/office/powerpoint/2010/main" val="2341815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La segunda estrategia clave es diversificar sus inversiones. Eso solo significa poner su dinero en diferentes tipos de inversiones que no reaccionan de la misma manera a las oscilaciones del mercado. </a:t>
            </a:r>
          </a:p>
          <a:p>
            <a:pPr rtl="0"/>
            <a:endParaRPr lang="en-US" dirty="0"/>
          </a:p>
          <a:p>
            <a:pPr rtl="0"/>
            <a:r>
              <a:rPr lang="es-419" dirty="0"/>
              <a:t>Los bonos, por ejemplo, pueden aumentar de valor cuando las acciones no tienen un buen rendimiento.  </a:t>
            </a:r>
          </a:p>
          <a:p>
            <a:pPr rtl="0"/>
            <a:endParaRPr lang="en-US" dirty="0"/>
          </a:p>
          <a:p>
            <a:pPr rtl="0"/>
            <a:r>
              <a:rPr lang="es-419" dirty="0"/>
              <a:t>Aunque la diversificación no es una garantía de utilidad ni una protección contra pérdidas en un mercado en declive, puede ayudarle a reducir su exposición al riesgo. </a:t>
            </a:r>
          </a:p>
          <a:p>
            <a:pPr rtl="0"/>
            <a:endParaRPr lang="en-US" dirty="0"/>
          </a:p>
          <a:p>
            <a:pPr rtl="0"/>
            <a:r>
              <a:rPr lang="es-419" dirty="0"/>
              <a:t>Una cartera bien diversificada puede incluir acciones, bonos y equivalentes de efectivo, así como tipos de inversión alternativos como los fondos de inversión inmobiliaria, las materias primas y las acciones de mercados internacionales o emergentes. </a:t>
            </a:r>
          </a:p>
          <a:p>
            <a:pPr rtl="0"/>
            <a:endParaRPr lang="en-US" dirty="0"/>
          </a:p>
          <a:p>
            <a:pPr rtl="0"/>
            <a:r>
              <a:rPr lang="es-419" dirty="0"/>
              <a:t>Las últimas inversiones pueden considerarse de mayor riesgo que las primeras, pero pueden ayudar a reducir el riesgo en momentos de incertidumbre económica. </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6</a:t>
            </a:fld>
            <a:endParaRPr lang="en-US" dirty="0"/>
          </a:p>
        </p:txBody>
      </p:sp>
    </p:spTree>
    <p:extLst>
      <p:ext uri="{BB962C8B-B14F-4D97-AF65-F5344CB8AC3E}">
        <p14:creationId xmlns:p14="http://schemas.microsoft.com/office/powerpoint/2010/main" val="1923438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La última estrategia clave es pensar a largo plazo. </a:t>
            </a:r>
          </a:p>
          <a:p>
            <a:pPr rtl="0"/>
            <a:endParaRPr lang="en-US" dirty="0"/>
          </a:p>
          <a:p>
            <a:pPr rtl="0"/>
            <a:r>
              <a:rPr lang="es-419" dirty="0"/>
              <a:t>Porque la buena noticia es que, incluso con la volatilidad, el mercado de valores ha experimentado:</a:t>
            </a:r>
          </a:p>
          <a:p>
            <a:pPr rtl="0"/>
            <a:endParaRPr lang="en-US" dirty="0"/>
          </a:p>
          <a:p>
            <a:pPr marL="171450" indent="-171450" rtl="0">
              <a:buFont typeface="Arial" panose="020B0604020202020204" pitchFamily="34" charset="0"/>
              <a:buChar char="•"/>
            </a:pPr>
            <a:r>
              <a:rPr lang="es-419" dirty="0"/>
              <a:t>Un crecimiento general ascendente durante más de 30 años</a:t>
            </a:r>
          </a:p>
          <a:p>
            <a:pPr marL="171450" indent="-171450" rtl="0">
              <a:buFont typeface="Arial" panose="020B0604020202020204" pitchFamily="34" charset="0"/>
              <a:buChar char="•"/>
            </a:pPr>
            <a:r>
              <a:rPr lang="es-419" dirty="0"/>
              <a:t>Una rentabilidad promedio de aproximadamente el 10% anual</a:t>
            </a:r>
          </a:p>
          <a:p>
            <a:pPr rtl="0"/>
            <a:endParaRPr lang="en-US" dirty="0"/>
          </a:p>
          <a:p>
            <a:pPr rtl="0"/>
            <a:r>
              <a:rPr lang="es-419" dirty="0"/>
              <a:t>Cuando se trata de ahorrar para la jubilación, cuanto más tiempo se invierta, mejor será la situación. </a:t>
            </a:r>
          </a:p>
          <a:p>
            <a:pPr rtl="0"/>
            <a:endParaRPr lang="en-US" dirty="0"/>
          </a:p>
          <a:p>
            <a:pPr rtl="0"/>
            <a:r>
              <a:rPr lang="es-419" dirty="0"/>
              <a:t>La inversión a largo plazo le da más tiempo para el crecimiento potencial y puede absorber los altibajos de los mercados. Adoptar una visión a largo plazo significa mantener, o incluso aumentar, sus ahorros en momentos de incertidumbre. </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7</a:t>
            </a:fld>
            <a:endParaRPr lang="en-US" dirty="0"/>
          </a:p>
        </p:txBody>
      </p:sp>
    </p:spTree>
    <p:extLst>
      <p:ext uri="{BB962C8B-B14F-4D97-AF65-F5344CB8AC3E}">
        <p14:creationId xmlns:p14="http://schemas.microsoft.com/office/powerpoint/2010/main" val="2325158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Aquí se puede ver cómo los mercados se han mantenido en una trayectoria ascendente desde 2010. </a:t>
            </a:r>
          </a:p>
          <a:p>
            <a:pPr rtl="0"/>
            <a:endParaRPr lang="en-US" dirty="0"/>
          </a:p>
          <a:p>
            <a:pPr rtl="0"/>
            <a:r>
              <a:rPr lang="es-419" dirty="0"/>
              <a:t>Como se puede ver, si bien las acciones han sido más volátiles, históricamente, han superado el crecimiento de otras opciones de inversión a lo largo del tiempo. </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8</a:t>
            </a:fld>
            <a:endParaRPr lang="en-US" dirty="0"/>
          </a:p>
        </p:txBody>
      </p:sp>
    </p:spTree>
    <p:extLst>
      <p:ext uri="{BB962C8B-B14F-4D97-AF65-F5344CB8AC3E}">
        <p14:creationId xmlns:p14="http://schemas.microsoft.com/office/powerpoint/2010/main" val="3422125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Para mantener su enfoque en la preparación para la jubilación, hay algunas acciones que debe evitar. </a:t>
            </a:r>
          </a:p>
          <a:p>
            <a:pPr rtl="0"/>
            <a:endParaRPr lang="en-US" dirty="0"/>
          </a:p>
          <a:p>
            <a:pPr marL="228600" indent="-228600" rtl="0">
              <a:buFont typeface="+mj-lt"/>
              <a:buAutoNum type="arabicPeriod"/>
            </a:pPr>
            <a:r>
              <a:rPr lang="es-419" dirty="0"/>
              <a:t>No venda inversiones en acciones cuando el mercado baje. Puede proteger sus ahorros si espera a que el mercado se recupere.</a:t>
            </a:r>
          </a:p>
          <a:p>
            <a:pPr marL="228600" indent="-228600" rtl="0">
              <a:buFont typeface="+mj-lt"/>
              <a:buAutoNum type="arabicPeriod"/>
            </a:pPr>
            <a:r>
              <a:rPr lang="es-419" dirty="0"/>
              <a:t>No intente cronometrar el mercado. Es difícil para cualquier persona cronometrar el mercado de forma consistente. La mayoría de los inversionistas se benefician al adoptar un enfoque de crecimiento a largo plazo. </a:t>
            </a:r>
          </a:p>
          <a:p>
            <a:pPr marL="228600" indent="-228600" rtl="0">
              <a:buFont typeface="+mj-lt"/>
              <a:buAutoNum type="arabicPeriod"/>
            </a:pPr>
            <a:r>
              <a:rPr lang="es-419" dirty="0"/>
              <a:t>No reduzca ni deje de hacer sus aportaciones al plan de jubilación. Realizar aportaciones constantemente, junto con el crecimiento a largo plazo, le permite aumentar sus ahorros. </a:t>
            </a:r>
          </a:p>
          <a:p>
            <a:pPr marL="228600" indent="-228600" rtl="0">
              <a:buFont typeface="+mj-lt"/>
              <a:buAutoNum type="arabicPeriod"/>
            </a:pPr>
            <a:r>
              <a:rPr lang="es-419" dirty="0"/>
              <a:t>No mantenga todos o la mayoría de sus activos en inversiones de renta fija, como equivalentes de efectivo y bonos, a menos que esté cerca o en la edad de jubilación.</a:t>
            </a:r>
          </a:p>
          <a:p>
            <a:pPr rtl="0"/>
            <a:endParaRPr lang="en-US" dirty="0"/>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9</a:t>
            </a:fld>
            <a:endParaRPr lang="en-US" dirty="0"/>
          </a:p>
        </p:txBody>
      </p:sp>
    </p:spTree>
    <p:extLst>
      <p:ext uri="{BB962C8B-B14F-4D97-AF65-F5344CB8AC3E}">
        <p14:creationId xmlns:p14="http://schemas.microsoft.com/office/powerpoint/2010/main" val="355552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Otra medida inteligente a poner en práctica de forma regular, es reequilibrar su plan de inversiones. </a:t>
            </a:r>
          </a:p>
          <a:p>
            <a:pPr rtl="0"/>
            <a:endParaRPr lang="en-US" dirty="0"/>
          </a:p>
          <a:p>
            <a:pPr rtl="0"/>
            <a:r>
              <a:rPr lang="es-419" dirty="0"/>
              <a:t>Haga esto trimestralmente, semestralmente o una vez al año. </a:t>
            </a:r>
          </a:p>
          <a:p>
            <a:pPr rtl="0"/>
            <a:endParaRPr lang="en-US" dirty="0"/>
          </a:p>
          <a:p>
            <a:pPr rtl="0"/>
            <a:r>
              <a:rPr lang="es-419" dirty="0"/>
              <a:t>Los mercados volátiles pueden cambiar su proporción de fondos en diferentes clases de activos, como los bonos, las grandes acciones de crecimiento o las acciones internacionales. El reequilibrio hace que su cartera vuelva a su combinación de inversiones deseada para igualar su riesgo y sus metas de inversión.</a:t>
            </a:r>
          </a:p>
          <a:p>
            <a:pPr rtl="0"/>
            <a:endParaRPr lang="en-US" dirty="0"/>
          </a:p>
          <a:p>
            <a:pPr rtl="0"/>
            <a:r>
              <a:rPr lang="es-419" dirty="0"/>
              <a:t>También es una buena idea revisar su plan de inversiones cada año. Sea flexible y esté dispuesto a cambiar su estrategia de inversión si sus metas de jubilación cambian.</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10</a:t>
            </a:fld>
            <a:endParaRPr lang="en-US" dirty="0"/>
          </a:p>
        </p:txBody>
      </p:sp>
    </p:spTree>
    <p:extLst>
      <p:ext uri="{BB962C8B-B14F-4D97-AF65-F5344CB8AC3E}">
        <p14:creationId xmlns:p14="http://schemas.microsoft.com/office/powerpoint/2010/main" val="1849734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[Leer la diapositiva]</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11</a:t>
            </a:fld>
            <a:endParaRPr lang="en-US" dirty="0"/>
          </a:p>
        </p:txBody>
      </p:sp>
    </p:spTree>
    <p:extLst>
      <p:ext uri="{BB962C8B-B14F-4D97-AF65-F5344CB8AC3E}">
        <p14:creationId xmlns:p14="http://schemas.microsoft.com/office/powerpoint/2010/main" val="1997037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[Leer la diapositiva]</a:t>
            </a:r>
          </a:p>
          <a:p>
            <a:pPr rtl="0"/>
            <a:endParaRPr lang="en-US" dirty="0"/>
          </a:p>
          <a:p>
            <a:pPr rtl="0"/>
            <a:r>
              <a:rPr lang="es-419" dirty="0"/>
              <a:t>¿Hay preguntas?</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12</a:t>
            </a:fld>
            <a:endParaRPr lang="en-US" dirty="0"/>
          </a:p>
        </p:txBody>
      </p:sp>
    </p:spTree>
    <p:extLst>
      <p:ext uri="{BB962C8B-B14F-4D97-AF65-F5344CB8AC3E}">
        <p14:creationId xmlns:p14="http://schemas.microsoft.com/office/powerpoint/2010/main" val="1922915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68735D49-6D46-5C4C-9B2F-BCF1E12CE670}" type="slidenum">
              <a:rPr lang="en-US" smtClean="0"/>
              <a:t>13</a:t>
            </a:fld>
            <a:endParaRPr lang="en-US" dirty="0"/>
          </a:p>
        </p:txBody>
      </p:sp>
    </p:spTree>
    <p:extLst>
      <p:ext uri="{BB962C8B-B14F-4D97-AF65-F5344CB8AC3E}">
        <p14:creationId xmlns:p14="http://schemas.microsoft.com/office/powerpoint/2010/main" val="3769727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rtlCol="0">
            <a:noAutofit/>
          </a:bodyPr>
          <a:lstStyle>
            <a:lvl1pPr>
              <a:lnSpc>
                <a:spcPct val="90000"/>
              </a:lnSpc>
              <a:defRPr sz="4400" b="1">
                <a:solidFill>
                  <a:schemeClr val="bg1"/>
                </a:solidFill>
              </a:defRPr>
            </a:lvl1pPr>
          </a:lstStyle>
          <a:p>
            <a:pPr rtl="0"/>
            <a:r>
              <a:rPr lang="es-419"/>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rtlCol="0" anchor="t" anchorCtr="0">
            <a:noAutofit/>
          </a:bodyPr>
          <a:lstStyle>
            <a:lvl1pPr>
              <a:defRPr sz="4400">
                <a:solidFill>
                  <a:srgbClr val="004EA7"/>
                </a:solidFill>
              </a:defRPr>
            </a:lvl1pPr>
          </a:lstStyle>
          <a:p>
            <a:pPr algn="l" rtl="0"/>
            <a:r>
              <a:rPr lang="es-419"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rtlCol="0">
            <a:noAutofit/>
          </a:bodyPr>
          <a:lstStyle>
            <a:lvl1pPr>
              <a:lnSpc>
                <a:spcPct val="90000"/>
              </a:lnSpc>
              <a:defRPr sz="4400" b="1">
                <a:solidFill>
                  <a:schemeClr val="bg1"/>
                </a:solidFill>
              </a:defRPr>
            </a:lvl1pPr>
          </a:lstStyle>
          <a:p>
            <a:pPr rtl="0"/>
            <a:r>
              <a:rPr lang="es-419"/>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rtlCol="0">
            <a:noAutofit/>
          </a:bodyPr>
          <a:lstStyle>
            <a:lvl1pPr algn="ctr">
              <a:lnSpc>
                <a:spcPct val="110000"/>
              </a:lnSpc>
              <a:defRPr>
                <a:solidFill>
                  <a:schemeClr val="bg1"/>
                </a:solidFill>
              </a:defRPr>
            </a:lvl1pPr>
          </a:lstStyle>
          <a:p>
            <a:pPr rtl="0"/>
            <a:r>
              <a:rPr lang="es-419"/>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rtlCol="0" anchor="ctr" anchorCtr="0">
            <a:noAutofit/>
          </a:bodyPr>
          <a:lstStyle>
            <a:lvl1pPr>
              <a:defRPr sz="2800"/>
            </a:lvl1pPr>
          </a:lstStyle>
          <a:p>
            <a:pPr rtl="0">
              <a:lnSpc>
                <a:spcPct val="150000"/>
              </a:lnSpc>
              <a:spcBef>
                <a:spcPts val="0"/>
              </a:spcBef>
            </a:pPr>
            <a:r>
              <a:rPr lang="es-419">
                <a:latin typeface="Arial" panose="020B0604020202020204" pitchFamily="34" charset="0"/>
                <a:cs typeface="Arial" panose="020B0604020202020204" pitchFamily="34" charset="0"/>
              </a:rPr>
              <a:t>Item 1</a:t>
            </a:r>
          </a:p>
          <a:p>
            <a:pPr rtl="0">
              <a:lnSpc>
                <a:spcPct val="150000"/>
              </a:lnSpc>
              <a:spcBef>
                <a:spcPts val="0"/>
              </a:spcBef>
            </a:pPr>
            <a:r>
              <a:rPr lang="es-419">
                <a:latin typeface="Arial" panose="020B0604020202020204" pitchFamily="34" charset="0"/>
                <a:cs typeface="Arial" panose="020B0604020202020204" pitchFamily="34" charset="0"/>
              </a:rPr>
              <a:t>Item 2</a:t>
            </a:r>
          </a:p>
          <a:p>
            <a:pPr rtl="0">
              <a:lnSpc>
                <a:spcPct val="150000"/>
              </a:lnSpc>
              <a:spcBef>
                <a:spcPts val="0"/>
              </a:spcBef>
            </a:pPr>
            <a:r>
              <a:rPr lang="es-419">
                <a:latin typeface="Arial" panose="020B0604020202020204" pitchFamily="34" charset="0"/>
                <a:cs typeface="Arial" panose="020B0604020202020204" pitchFamily="34" charset="0"/>
              </a:rPr>
              <a:t>Item 3</a:t>
            </a:r>
          </a:p>
          <a:p>
            <a:pPr rtl="0">
              <a:lnSpc>
                <a:spcPct val="150000"/>
              </a:lnSpc>
              <a:spcBef>
                <a:spcPts val="0"/>
              </a:spcBef>
            </a:pPr>
            <a:r>
              <a:rPr lang="es-419">
                <a:latin typeface="Arial" panose="020B0604020202020204" pitchFamily="34" charset="0"/>
                <a:cs typeface="Arial" panose="020B0604020202020204" pitchFamily="34" charset="0"/>
              </a:rPr>
              <a:t>Item 4</a:t>
            </a:r>
          </a:p>
          <a:p>
            <a:pPr rtl="0">
              <a:lnSpc>
                <a:spcPct val="150000"/>
              </a:lnSpc>
              <a:spcBef>
                <a:spcPts val="0"/>
              </a:spcBef>
            </a:pPr>
            <a:r>
              <a:rPr lang="es-419">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rtlCol="0">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rtlCol="0">
            <a:noAutofit/>
          </a:bodyPr>
          <a:lstStyle>
            <a:lvl1pPr>
              <a:lnSpc>
                <a:spcPct val="110000"/>
              </a:lnSpc>
              <a:defRPr sz="2800"/>
            </a:lvl1pPr>
          </a:lstStyle>
          <a:p>
            <a:pPr rtl="0"/>
            <a:r>
              <a:rPr lang="es-419"/>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rtlCol="0">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rtlCol="0">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rtlCol="0">
            <a:noAutofit/>
          </a:bodyPr>
          <a:lstStyle>
            <a:lvl1pPr>
              <a:lnSpc>
                <a:spcPct val="110000"/>
              </a:lnSpc>
              <a:defRPr sz="5400" b="1">
                <a:solidFill>
                  <a:schemeClr val="tx1"/>
                </a:solidFill>
              </a:defRPr>
            </a:lvl1pPr>
          </a:lstStyle>
          <a:p>
            <a:pPr rtl="0"/>
            <a:r>
              <a:rPr lang="es-419"/>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rtlCol="0">
            <a:noAutofit/>
          </a:bodyPr>
          <a:lstStyle>
            <a:lvl1pPr>
              <a:lnSpc>
                <a:spcPct val="110000"/>
              </a:lnSpc>
              <a:defRPr sz="5400" b="1">
                <a:solidFill>
                  <a:schemeClr val="tx1"/>
                </a:solidFill>
              </a:defRPr>
            </a:lvl1pPr>
          </a:lstStyle>
          <a:p>
            <a:pPr rtl="0"/>
            <a:r>
              <a:rPr lang="es-419"/>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rtlCol="0"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rtlCol="0"/>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rtlCol="0"/>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10000"/>
              </a:lnSpc>
              <a:spcBef>
                <a:spcPts val="0"/>
              </a:spcBef>
              <a:spcAft>
                <a:spcPts val="1000"/>
              </a:spcAft>
              <a:buFont typeface="Arial" panose="020B0604020202020204" pitchFamily="34" charset="0"/>
              <a:buNone/>
              <a:defRPr/>
            </a:pPr>
            <a:r>
              <a:rPr lang="es-419"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10000"/>
              </a:lnSpc>
              <a:spcBef>
                <a:spcPts val="0"/>
              </a:spcBef>
              <a:spcAft>
                <a:spcPts val="1000"/>
              </a:spcAft>
              <a:buFont typeface="Arial" panose="020B0604020202020204" pitchFamily="34" charset="0"/>
              <a:buNone/>
              <a:defRPr/>
            </a:pPr>
            <a:r>
              <a:rPr lang="es-419"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10000"/>
              </a:lnSpc>
              <a:spcBef>
                <a:spcPts val="0"/>
              </a:spcBef>
              <a:spcAft>
                <a:spcPts val="1000"/>
              </a:spcAft>
              <a:buFont typeface="Arial" panose="020B0604020202020204" pitchFamily="34" charset="0"/>
              <a:buNone/>
              <a:defRPr/>
            </a:pPr>
            <a:r>
              <a:rPr lang="es-419"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rtlCol="0"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rtlCol="0"/>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rtlCol="0"/>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rtlCol="0"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rtlCol="0"/>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rtlCol="0"/>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r>
              <a:rPr lang="es-419" dirty="0"/>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r>
              <a:rPr lang="en-US" dirty="0"/>
              <a:t>1/13/2025</a:t>
            </a:r>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pPr rtl="0"/>
            <a:r>
              <a:rPr lang="es-419"/>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standard.com/individual/retirement/planning-tools-and-calculators/what-kind-investor-am-i" TargetMode="External"/><Relationship Id="rId5" Type="http://schemas.openxmlformats.org/officeDocument/2006/relationships/image" Target="../media/image17.png"/><Relationship Id="rId4" Type="http://schemas.openxmlformats.org/officeDocument/2006/relationships/hyperlink" Target="https://www.standard.com/individual/retirement/planning-tools-and-calculators/retirement-needs-calculato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tandard.com/retirement"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2" y="1896994"/>
            <a:ext cx="4571999" cy="1532006"/>
          </a:xfrm>
        </p:spPr>
        <p:txBody>
          <a:bodyPr rtlCol="0" anchor="t" anchorCtr="0">
            <a:noAutofit/>
          </a:bodyPr>
          <a:lstStyle/>
          <a:p>
            <a:pPr algn="l" rtl="0">
              <a:spcAft>
                <a:spcPts val="1200"/>
              </a:spcAft>
            </a:pPr>
            <a:r>
              <a:rPr lang="es-US" sz="4400" b="1" dirty="0">
                <a:solidFill>
                  <a:schemeClr val="bg1"/>
                </a:solidFill>
              </a:rPr>
              <a:t>Supere los altibajos</a:t>
            </a: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Font typeface="Arial" panose="020B0604020202020204" pitchFamily="34" charset="0"/>
              <a:buNone/>
            </a:pPr>
            <a:r>
              <a:rPr lang="es-US" sz="1600" dirty="0">
                <a:solidFill>
                  <a:schemeClr val="bg1"/>
                </a:solidFill>
              </a:rPr>
              <a:t>Con el pensamiento de jubilarse</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sp>
        <p:nvSpPr>
          <p:cNvPr id="7" name="TextBox 6">
            <a:extLst>
              <a:ext uri="{FF2B5EF4-FFF2-40B4-BE49-F238E27FC236}">
                <a16:creationId xmlns:a16="http://schemas.microsoft.com/office/drawing/2014/main" id="{E343BF87-DF61-9ED4-A14D-C1670A8418A1}"/>
              </a:ext>
            </a:extLst>
          </p:cNvPr>
          <p:cNvSpPr txBox="1"/>
          <p:nvPr/>
        </p:nvSpPr>
        <p:spPr>
          <a:xfrm>
            <a:off x="680112" y="3333464"/>
            <a:ext cx="4571999" cy="1200329"/>
          </a:xfrm>
          <a:prstGeom prst="rect">
            <a:avLst/>
          </a:prstGeom>
          <a:noFill/>
        </p:spPr>
        <p:txBody>
          <a:bodyPr wrap="square" rtlCol="0">
            <a:spAutoFit/>
          </a:bodyPr>
          <a:lstStyle/>
          <a:p>
            <a:pPr rtl="0"/>
            <a:r>
              <a:rPr lang="es-US" sz="2400" b="0" i="0" u="none" strike="noStrike" kern="1200" cap="none" spc="0" normalizeH="0" dirty="0">
                <a:ln>
                  <a:noFill/>
                </a:ln>
                <a:solidFill>
                  <a:srgbClr val="FFFFFF"/>
                </a:solidFill>
                <a:effectLst/>
                <a:uLnTx/>
                <a:uFillTx/>
                <a:latin typeface="Arial" panose="020B0604020202020204" pitchFamily="34" charset="0"/>
                <a:ea typeface="+mj-ea"/>
                <a:cs typeface="Arial" panose="020B0604020202020204" pitchFamily="34" charset="0"/>
              </a:rPr>
              <a:t>No deje que la volatilidad del mercado arruine su plan de ahorro para la jubilación</a:t>
            </a:r>
            <a:endParaRPr lang="es-US" dirty="0"/>
          </a:p>
        </p:txBody>
      </p:sp>
      <p:pic>
        <p:nvPicPr>
          <p:cNvPr id="2" name="The Standard Logo" descr="The Standard Registered Logo">
            <a:extLst>
              <a:ext uri="{FF2B5EF4-FFF2-40B4-BE49-F238E27FC236}">
                <a16:creationId xmlns:a16="http://schemas.microsoft.com/office/drawing/2014/main" id="{1B9AD5A4-4177-071F-204E-EF2C1826DE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a:solidFill>
            <a:schemeClr val="bg1"/>
          </a:solidFill>
        </p:spPr>
      </p:pic>
    </p:spTree>
    <p:extLst>
      <p:ext uri="{BB962C8B-B14F-4D97-AF65-F5344CB8AC3E}">
        <p14:creationId xmlns:p14="http://schemas.microsoft.com/office/powerpoint/2010/main" val="338071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a:xfrm>
            <a:off x="609600" y="2531419"/>
            <a:ext cx="2737020" cy="1344227"/>
          </a:xfrm>
        </p:spPr>
        <p:txBody>
          <a:bodyPr rtlCol="0"/>
          <a:lstStyle/>
          <a:p>
            <a:pPr rtl="0"/>
            <a:r>
              <a:rPr lang="es-US" b="1" dirty="0"/>
              <a:t>Presentadores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a:xfrm>
            <a:off x="3979639" y="1352240"/>
            <a:ext cx="6253150" cy="3659520"/>
          </a:xfrm>
        </p:spPr>
        <p:txBody>
          <a:bodyPr rtlCol="0"/>
          <a:lstStyle/>
          <a:p>
            <a:pPr marL="91440" indent="0" rtl="0">
              <a:lnSpc>
                <a:spcPct val="150000"/>
              </a:lnSpc>
              <a:spcBef>
                <a:spcPts val="0"/>
              </a:spcBef>
              <a:buNone/>
            </a:pPr>
            <a:r>
              <a:rPr lang="es-US" dirty="0">
                <a:latin typeface="Arial" panose="020B0604020202020204" pitchFamily="34" charset="0"/>
                <a:cs typeface="Arial" panose="020B0604020202020204" pitchFamily="34" charset="0"/>
              </a:rPr>
              <a:t>Primer apellido</a:t>
            </a:r>
          </a:p>
          <a:p>
            <a:pPr marL="91440" indent="0" rtl="0">
              <a:lnSpc>
                <a:spcPct val="150000"/>
              </a:lnSpc>
              <a:spcBef>
                <a:spcPts val="0"/>
              </a:spcBef>
              <a:spcAft>
                <a:spcPts val="5000"/>
              </a:spcAft>
              <a:buNone/>
            </a:pPr>
            <a:r>
              <a:rPr lang="es-US" sz="2000" dirty="0"/>
              <a:t>Puesto, The Standard</a:t>
            </a:r>
          </a:p>
          <a:p>
            <a:pPr marL="91440" indent="0" rtl="0">
              <a:lnSpc>
                <a:spcPct val="150000"/>
              </a:lnSpc>
              <a:spcBef>
                <a:spcPts val="0"/>
              </a:spcBef>
              <a:buNone/>
            </a:pPr>
            <a:r>
              <a:rPr lang="es-US" dirty="0"/>
              <a:t>Primer apellido</a:t>
            </a:r>
          </a:p>
          <a:p>
            <a:pPr marL="91440" indent="0" rtl="0">
              <a:lnSpc>
                <a:spcPct val="150000"/>
              </a:lnSpc>
              <a:spcBef>
                <a:spcPts val="0"/>
              </a:spcBef>
              <a:buNone/>
            </a:pPr>
            <a:r>
              <a:rPr lang="es-US" sz="2000" dirty="0">
                <a:latin typeface="Arial" panose="020B0604020202020204" pitchFamily="34" charset="0"/>
                <a:cs typeface="Arial" panose="020B0604020202020204" pitchFamily="34" charset="0"/>
              </a:rPr>
              <a:t>Pue</a:t>
            </a:r>
            <a:r>
              <a:rPr lang="es-US" sz="2000" dirty="0"/>
              <a:t>sto, The Standard</a:t>
            </a:r>
            <a:endParaRPr lang="es-US" sz="2000" dirty="0">
              <a:latin typeface="Arial" panose="020B0604020202020204" pitchFamily="34" charset="0"/>
              <a:cs typeface="Arial" panose="020B0604020202020204" pitchFamily="34" charset="0"/>
            </a:endParaRPr>
          </a:p>
        </p:txBody>
      </p:sp>
      <p:pic>
        <p:nvPicPr>
          <p:cNvPr id="5" name="The Standard logo" descr="The Standard Registered Logo">
            <a:extLst>
              <a:ext uri="{FF2B5EF4-FFF2-40B4-BE49-F238E27FC236}">
                <a16:creationId xmlns:a16="http://schemas.microsoft.com/office/drawing/2014/main" id="{2493ADCD-F2E0-023A-21BB-9E8D7525AF86}"/>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2</a:t>
            </a:fld>
            <a:endParaRPr lang="en-US" dirty="0"/>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350062" y="461283"/>
            <a:ext cx="3514015" cy="548741"/>
          </a:xfrm>
        </p:spPr>
        <p:txBody>
          <a:bodyPr rtlCol="0" anchor="t" anchorCtr="0">
            <a:noAutofit/>
          </a:bodyPr>
          <a:lstStyle/>
          <a:p>
            <a:pPr rtl="0"/>
            <a:r>
              <a:rPr lang="es-US" sz="2800" b="1" dirty="0"/>
              <a:t>¿Qué es la volatilidad del mercado?</a:t>
            </a:r>
          </a:p>
        </p:txBody>
      </p:sp>
      <p:sp>
        <p:nvSpPr>
          <p:cNvPr id="2" name="Stat 1 text">
            <a:extLst>
              <a:ext uri="{FF2B5EF4-FFF2-40B4-BE49-F238E27FC236}">
                <a16:creationId xmlns:a16="http://schemas.microsoft.com/office/drawing/2014/main" id="{A2BE1D59-0313-5A52-30B0-4AC662C69FC2}"/>
              </a:ext>
            </a:extLst>
          </p:cNvPr>
          <p:cNvSpPr>
            <a:spLocks noGrp="1"/>
          </p:cNvSpPr>
          <p:nvPr>
            <p:ph idx="1"/>
          </p:nvPr>
        </p:nvSpPr>
        <p:spPr>
          <a:xfrm>
            <a:off x="380999" y="2169408"/>
            <a:ext cx="3483077" cy="1148979"/>
          </a:xfrm>
        </p:spPr>
        <p:txBody>
          <a:bodyPr rtlCol="0" anchor="t" anchorCtr="0">
            <a:noAutofit/>
          </a:bodyPr>
          <a:lstStyle/>
          <a:p>
            <a:pPr marL="0" indent="0" rtl="0">
              <a:lnSpc>
                <a:spcPct val="110000"/>
              </a:lnSpc>
              <a:spcBef>
                <a:spcPts val="0"/>
              </a:spcBef>
              <a:spcAft>
                <a:spcPts val="1000"/>
              </a:spcAft>
              <a:buNone/>
            </a:pPr>
            <a:r>
              <a:rPr lang="es-US" sz="2000" dirty="0">
                <a:latin typeface="Arial" panose="020B0604020202020204" pitchFamily="34" charset="0"/>
                <a:cs typeface="Arial" panose="020B0604020202020204" pitchFamily="34" charset="0"/>
              </a:rPr>
              <a:t>Son los altibajos naturales de los mercados financieros.</a:t>
            </a:r>
          </a:p>
        </p:txBody>
      </p:sp>
      <p:pic>
        <p:nvPicPr>
          <p:cNvPr id="4" name="Picture">
            <a:extLst>
              <a:ext uri="{FF2B5EF4-FFF2-40B4-BE49-F238E27FC236}">
                <a16:creationId xmlns:a16="http://schemas.microsoft.com/office/drawing/2014/main" id="{467FACD3-9338-D78A-154E-7177B5F5D76F}"/>
              </a:ext>
              <a:ext uri="{C183D7F6-B498-43B3-948B-1728B52AA6E4}">
                <adec:decorative xmlns:adec="http://schemas.microsoft.com/office/drawing/2017/decorative" val="1"/>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3</a:t>
            </a:fld>
            <a:endParaRPr lang="en-US" dirty="0"/>
          </a:p>
        </p:txBody>
      </p:sp>
    </p:spTree>
    <p:extLst>
      <p:ext uri="{BB962C8B-B14F-4D97-AF65-F5344CB8AC3E}">
        <p14:creationId xmlns:p14="http://schemas.microsoft.com/office/powerpoint/2010/main" val="349051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line">
            <a:extLst>
              <a:ext uri="{FF2B5EF4-FFF2-40B4-BE49-F238E27FC236}">
                <a16:creationId xmlns:a16="http://schemas.microsoft.com/office/drawing/2014/main" id="{6D393B56-1813-2770-10D4-B2FF0B4E3031}"/>
              </a:ext>
            </a:extLst>
          </p:cNvPr>
          <p:cNvSpPr>
            <a:spLocks noGrp="1"/>
          </p:cNvSpPr>
          <p:nvPr>
            <p:ph type="title"/>
          </p:nvPr>
        </p:nvSpPr>
        <p:spPr>
          <a:xfrm>
            <a:off x="916797" y="2511553"/>
            <a:ext cx="7642556" cy="1975104"/>
          </a:xfrm>
        </p:spPr>
        <p:txBody>
          <a:bodyPr rtlCol="0" anchor="t" anchorCtr="0">
            <a:noAutofit/>
          </a:bodyPr>
          <a:lstStyle/>
          <a:p>
            <a:pPr rtl="0"/>
            <a:r>
              <a:rPr lang="es-US" sz="4000" b="1" dirty="0"/>
              <a:t>¿Cómo superar los obstáculos y continuar ahorrando?</a:t>
            </a:r>
          </a:p>
        </p:txBody>
      </p:sp>
      <p:sp>
        <p:nvSpPr>
          <p:cNvPr id="5" name="Stat 1 text">
            <a:extLst>
              <a:ext uri="{FF2B5EF4-FFF2-40B4-BE49-F238E27FC236}">
                <a16:creationId xmlns:a16="http://schemas.microsoft.com/office/drawing/2014/main" id="{CEDC2E6A-FFC4-A311-DF7B-C8CAA352D3DB}"/>
              </a:ext>
            </a:extLst>
          </p:cNvPr>
          <p:cNvSpPr txBox="1">
            <a:spLocks/>
          </p:cNvSpPr>
          <p:nvPr/>
        </p:nvSpPr>
        <p:spPr>
          <a:xfrm>
            <a:off x="916797" y="4104837"/>
            <a:ext cx="3904488" cy="960437"/>
          </a:xfrm>
          <a:prstGeom prst="rect">
            <a:avLst/>
          </a:prstGeom>
        </p:spPr>
        <p:txBody>
          <a:bodyPr rtlCol="0" anchor="t" anchorCtr="0">
            <a:no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spcBef>
                <a:spcPts val="0"/>
              </a:spcBef>
              <a:spcAft>
                <a:spcPts val="1000"/>
              </a:spcAft>
              <a:buFont typeface="Arial" panose="020B0604020202020204" pitchFamily="34" charset="0"/>
              <a:buNone/>
            </a:pPr>
            <a:r>
              <a:rPr lang="es-419" sz="2000" dirty="0"/>
              <a:t>Siga estas 3 estrategias clave.</a:t>
            </a:r>
          </a:p>
        </p:txBody>
      </p:sp>
      <p:pic>
        <p:nvPicPr>
          <p:cNvPr id="7" name="Picture 6">
            <a:extLst>
              <a:ext uri="{FF2B5EF4-FFF2-40B4-BE49-F238E27FC236}">
                <a16:creationId xmlns:a16="http://schemas.microsoft.com/office/drawing/2014/main" id="{11B07BA4-D058-CFDC-1B42-BE65B38A6A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36330" y="2057756"/>
            <a:ext cx="1790700" cy="2527300"/>
          </a:xfrm>
          <a:prstGeom prst="rect">
            <a:avLst/>
          </a:prstGeom>
        </p:spPr>
      </p:pic>
      <p:pic>
        <p:nvPicPr>
          <p:cNvPr id="6" name="The Standard logo" descr="The Standard Registered Logo">
            <a:extLst>
              <a:ext uri="{FF2B5EF4-FFF2-40B4-BE49-F238E27FC236}">
                <a16:creationId xmlns:a16="http://schemas.microsoft.com/office/drawing/2014/main" id="{A79F13F3-8722-2CB0-31FC-87D3215DA158}"/>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rgbClr val="D6F3FF"/>
          </a:solidFill>
        </p:spPr>
      </p:pic>
      <p:sp>
        <p:nvSpPr>
          <p:cNvPr id="3" name="Slide Number Placeholder 2">
            <a:extLst>
              <a:ext uri="{FF2B5EF4-FFF2-40B4-BE49-F238E27FC236}">
                <a16:creationId xmlns:a16="http://schemas.microsoft.com/office/drawing/2014/main" id="{68C03FEB-364D-33F3-D626-0FCBFA2B3771}"/>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4</a:t>
            </a:fld>
            <a:endParaRPr lang="en-US" dirty="0"/>
          </a:p>
        </p:txBody>
      </p:sp>
    </p:spTree>
    <p:extLst>
      <p:ext uri="{BB962C8B-B14F-4D97-AF65-F5344CB8AC3E}">
        <p14:creationId xmlns:p14="http://schemas.microsoft.com/office/powerpoint/2010/main" val="2063322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r>
              <a:rPr lang="es-US" sz="2800" b="1" dirty="0"/>
              <a:t>¿Cómo superar los obstáculos y continuar ahorrando?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rtl="0">
              <a:lnSpc>
                <a:spcPct val="110000"/>
              </a:lnSpc>
              <a:spcBef>
                <a:spcPts val="0"/>
              </a:spcBef>
              <a:spcAft>
                <a:spcPts val="400"/>
              </a:spcAft>
            </a:pPr>
            <a:r>
              <a:rPr lang="es-US" sz="2000" dirty="0">
                <a:latin typeface="Arial" panose="020B0604020202020204" pitchFamily="34" charset="0"/>
                <a:cs typeface="Arial" panose="020B0604020202020204" pitchFamily="34" charset="0"/>
              </a:rPr>
              <a:t>Estrategia clave n.º 1</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rtl="0">
              <a:lnSpc>
                <a:spcPct val="110000"/>
              </a:lnSpc>
              <a:spcBef>
                <a:spcPts val="0"/>
              </a:spcBef>
              <a:spcAft>
                <a:spcPts val="400"/>
              </a:spcAft>
            </a:pPr>
            <a:r>
              <a:rPr lang="es-US" sz="3600" b="1" dirty="0">
                <a:solidFill>
                  <a:schemeClr val="bg1"/>
                </a:solidFill>
                <a:latin typeface="Arial" panose="020B0604020202020204" pitchFamily="34" charset="0"/>
                <a:cs typeface="Arial" panose="020B0604020202020204" pitchFamily="34" charset="0"/>
              </a:rPr>
              <a:t>1</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rtl="0">
              <a:lnSpc>
                <a:spcPct val="110000"/>
              </a:lnSpc>
              <a:spcAft>
                <a:spcPts val="600"/>
              </a:spcAft>
            </a:pPr>
            <a:r>
              <a:rPr lang="es-US" sz="1600" b="1" dirty="0">
                <a:solidFill>
                  <a:srgbClr val="004EA8"/>
                </a:solidFill>
                <a:latin typeface="Arial" panose="020B0604020202020204" pitchFamily="34" charset="0"/>
                <a:cs typeface="Arial" panose="020B0604020202020204" pitchFamily="34" charset="0"/>
              </a:rPr>
              <a:t>Apéguese a su</a:t>
            </a:r>
            <a:br>
              <a:rPr lang="es-US" sz="1600" b="1" dirty="0">
                <a:solidFill>
                  <a:srgbClr val="004EA8"/>
                </a:solidFill>
                <a:latin typeface="Arial" panose="020B0604020202020204" pitchFamily="34" charset="0"/>
                <a:cs typeface="Arial" panose="020B0604020202020204" pitchFamily="34" charset="0"/>
              </a:rPr>
            </a:br>
            <a:r>
              <a:rPr lang="es-US" sz="1600" b="1" dirty="0">
                <a:solidFill>
                  <a:srgbClr val="004EA8"/>
                </a:solidFill>
                <a:latin typeface="Arial" panose="020B0604020202020204" pitchFamily="34" charset="0"/>
                <a:cs typeface="Arial" panose="020B0604020202020204" pitchFamily="34" charset="0"/>
              </a:rPr>
              <a:t>plan de inversión</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80971" y="2418686"/>
            <a:ext cx="1518617" cy="1518617"/>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1808797"/>
            <a:ext cx="5012743" cy="3528290"/>
          </a:xfrm>
          <a:prstGeom prst="rect">
            <a:avLst/>
          </a:prstGeom>
          <a:noFill/>
        </p:spPr>
        <p:txBody>
          <a:bodyPr wrap="square" rtlCol="0">
            <a:noAutofit/>
          </a:bodyPr>
          <a:lstStyle/>
          <a:p>
            <a:pPr rtl="0">
              <a:lnSpc>
                <a:spcPct val="110000"/>
              </a:lnSpc>
              <a:spcBef>
                <a:spcPts val="0"/>
              </a:spcBef>
              <a:spcAft>
                <a:spcPts val="1600"/>
              </a:spcAft>
            </a:pPr>
            <a:r>
              <a:rPr lang="es-US" sz="2000" dirty="0">
                <a:latin typeface="Arial" panose="020B0604020202020204" pitchFamily="34" charset="0"/>
                <a:cs typeface="Arial" panose="020B0604020202020204" pitchFamily="34" charset="0"/>
              </a:rPr>
              <a:t>Asegúrese de que su plan incluya:</a:t>
            </a:r>
          </a:p>
          <a:p>
            <a:pPr marL="342900" indent="-342900" rtl="0">
              <a:lnSpc>
                <a:spcPct val="110000"/>
              </a:lnSpc>
              <a:spcBef>
                <a:spcPts val="0"/>
              </a:spcBef>
              <a:spcAft>
                <a:spcPts val="1600"/>
              </a:spcAft>
              <a:buFont typeface="Arial" panose="020B0604020202020204" pitchFamily="34" charset="0"/>
              <a:buChar char="•"/>
            </a:pPr>
            <a:r>
              <a:rPr lang="es-US" sz="2000" dirty="0">
                <a:latin typeface="Arial" panose="020B0604020202020204" pitchFamily="34" charset="0"/>
                <a:cs typeface="Arial" panose="020B0604020202020204" pitchFamily="34" charset="0"/>
              </a:rPr>
              <a:t>Una fecha de jubilación. Calcule cuánto tiempo tendrá para ahorrar.</a:t>
            </a:r>
          </a:p>
          <a:p>
            <a:pPr marL="342900" indent="-342900" rtl="0">
              <a:lnSpc>
                <a:spcPct val="110000"/>
              </a:lnSpc>
              <a:spcBef>
                <a:spcPts val="0"/>
              </a:spcBef>
              <a:spcAft>
                <a:spcPts val="1600"/>
              </a:spcAft>
              <a:buFont typeface="Arial" panose="020B0604020202020204" pitchFamily="34" charset="0"/>
              <a:buChar char="•"/>
            </a:pPr>
            <a:r>
              <a:rPr lang="es-US" sz="2000" dirty="0">
                <a:latin typeface="Arial" panose="020B0604020202020204" pitchFamily="34" charset="0"/>
                <a:cs typeface="Arial" panose="020B0604020202020204" pitchFamily="34" charset="0"/>
              </a:rPr>
              <a:t>Sus principales metas en la vida. Planifique para los grandes y pequeños acontecimientos en el futuro.</a:t>
            </a:r>
          </a:p>
          <a:p>
            <a:pPr marL="342900" indent="-342900" rtl="0">
              <a:lnSpc>
                <a:spcPct val="110000"/>
              </a:lnSpc>
              <a:spcBef>
                <a:spcPts val="0"/>
              </a:spcBef>
              <a:spcAft>
                <a:spcPts val="1600"/>
              </a:spcAft>
              <a:buFont typeface="Arial" panose="020B0604020202020204" pitchFamily="34" charset="0"/>
              <a:buChar char="•"/>
            </a:pPr>
            <a:r>
              <a:rPr lang="es-US" sz="2000" dirty="0">
                <a:latin typeface="Arial" panose="020B0604020202020204" pitchFamily="34" charset="0"/>
                <a:cs typeface="Arial" panose="020B0604020202020204" pitchFamily="34" charset="0"/>
              </a:rPr>
              <a:t>Su tolerancia al riesgo. Encuentre su zona de confort.</a:t>
            </a:r>
          </a:p>
        </p:txBody>
      </p:sp>
      <p:pic>
        <p:nvPicPr>
          <p:cNvPr id="8" name="The Standard logo" descr="The Standard Registered Logo">
            <a:extLst>
              <a:ext uri="{FF2B5EF4-FFF2-40B4-BE49-F238E27FC236}">
                <a16:creationId xmlns:a16="http://schemas.microsoft.com/office/drawing/2014/main" id="{0BD45419-BBCE-F387-476E-F2FA7B0A13D6}"/>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5</a:t>
            </a:fld>
            <a:endParaRPr lang="en-US" dirty="0"/>
          </a:p>
        </p:txBody>
      </p:sp>
    </p:spTree>
    <p:extLst>
      <p:ext uri="{BB962C8B-B14F-4D97-AF65-F5344CB8AC3E}">
        <p14:creationId xmlns:p14="http://schemas.microsoft.com/office/powerpoint/2010/main" val="7348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r>
              <a:rPr lang="es-US" sz="2800" b="1" dirty="0"/>
              <a:t>¿Cómo superar los obstáculos y continuar ahorrando?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rtl="0">
              <a:lnSpc>
                <a:spcPct val="110000"/>
              </a:lnSpc>
              <a:spcBef>
                <a:spcPts val="0"/>
              </a:spcBef>
              <a:spcAft>
                <a:spcPts val="400"/>
              </a:spcAft>
            </a:pPr>
            <a:r>
              <a:rPr lang="es-US" sz="2000" dirty="0">
                <a:latin typeface="Arial" panose="020B0604020202020204" pitchFamily="34" charset="0"/>
                <a:cs typeface="Arial" panose="020B0604020202020204" pitchFamily="34" charset="0"/>
              </a:rPr>
              <a:t>Estrategia clave n.º 2</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rtl="0">
              <a:lnSpc>
                <a:spcPct val="110000"/>
              </a:lnSpc>
              <a:spcBef>
                <a:spcPts val="0"/>
              </a:spcBef>
              <a:spcAft>
                <a:spcPts val="400"/>
              </a:spcAft>
            </a:pPr>
            <a:r>
              <a:rPr lang="es-US" sz="3600" b="1" dirty="0">
                <a:solidFill>
                  <a:schemeClr val="bg1"/>
                </a:solidFill>
                <a:latin typeface="Arial" panose="020B0604020202020204" pitchFamily="34" charset="0"/>
                <a:cs typeface="Arial" panose="020B0604020202020204" pitchFamily="34" charset="0"/>
              </a:rPr>
              <a:t>2</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rtl="0">
              <a:lnSpc>
                <a:spcPct val="110000"/>
              </a:lnSpc>
              <a:spcAft>
                <a:spcPts val="600"/>
              </a:spcAft>
            </a:pPr>
            <a:r>
              <a:rPr lang="es-US" sz="1600" b="1" dirty="0">
                <a:solidFill>
                  <a:srgbClr val="004EA8"/>
                </a:solidFill>
                <a:latin typeface="Arial" panose="020B0604020202020204" pitchFamily="34" charset="0"/>
                <a:cs typeface="Arial" panose="020B0604020202020204" pitchFamily="34" charset="0"/>
              </a:rPr>
              <a:t>Diversifique sus</a:t>
            </a:r>
            <a:br>
              <a:rPr lang="es-US" sz="1600" b="1" dirty="0">
                <a:solidFill>
                  <a:srgbClr val="004EA8"/>
                </a:solidFill>
                <a:latin typeface="Arial" panose="020B0604020202020204" pitchFamily="34" charset="0"/>
                <a:cs typeface="Arial" panose="020B0604020202020204" pitchFamily="34" charset="0"/>
              </a:rPr>
            </a:br>
            <a:r>
              <a:rPr lang="es-US" sz="1600" b="1" dirty="0">
                <a:solidFill>
                  <a:srgbClr val="004EA8"/>
                </a:solidFill>
                <a:latin typeface="Arial" panose="020B0604020202020204" pitchFamily="34" charset="0"/>
                <a:cs typeface="Arial" panose="020B0604020202020204" pitchFamily="34" charset="0"/>
              </a:rPr>
              <a:t>inversiones</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59588" y="2418686"/>
            <a:ext cx="1408819" cy="1408819"/>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2262157"/>
            <a:ext cx="3947925" cy="1408143"/>
          </a:xfrm>
          <a:prstGeom prst="rect">
            <a:avLst/>
          </a:prstGeom>
          <a:noFill/>
        </p:spPr>
        <p:txBody>
          <a:bodyPr wrap="square" rtlCol="0">
            <a:noAutofit/>
          </a:bodyPr>
          <a:lstStyle/>
          <a:p>
            <a:pPr rtl="0">
              <a:lnSpc>
                <a:spcPct val="110000"/>
              </a:lnSpc>
              <a:spcAft>
                <a:spcPts val="1600"/>
              </a:spcAft>
            </a:pPr>
            <a:r>
              <a:rPr lang="es-US" sz="2000" dirty="0">
                <a:latin typeface="Arial" panose="020B0604020202020204" pitchFamily="34" charset="0"/>
                <a:cs typeface="Arial" panose="020B0604020202020204" pitchFamily="34" charset="0"/>
              </a:rPr>
              <a:t>Reduzca su riesgo financiero distribuyendo su dinero en diferentes tipos de inversiones.*</a:t>
            </a:r>
          </a:p>
        </p:txBody>
      </p:sp>
      <p:sp>
        <p:nvSpPr>
          <p:cNvPr id="8" name="TextBox 7">
            <a:extLst>
              <a:ext uri="{FF2B5EF4-FFF2-40B4-BE49-F238E27FC236}">
                <a16:creationId xmlns:a16="http://schemas.microsoft.com/office/drawing/2014/main" id="{773E2235-63B6-FB3C-DF47-F56A8BEF0958}"/>
              </a:ext>
            </a:extLst>
          </p:cNvPr>
          <p:cNvSpPr txBox="1"/>
          <p:nvPr/>
        </p:nvSpPr>
        <p:spPr>
          <a:xfrm>
            <a:off x="609600" y="5674906"/>
            <a:ext cx="6096000" cy="246221"/>
          </a:xfrm>
          <a:prstGeom prst="rect">
            <a:avLst/>
          </a:prstGeom>
          <a:noFill/>
        </p:spPr>
        <p:txBody>
          <a:bodyPr wrap="square" rtlCol="0">
            <a:spAutoFit/>
          </a:bodyPr>
          <a:lstStyle/>
          <a:p>
            <a:pPr rtl="0"/>
            <a:r>
              <a:rPr lang="es-US" sz="1000" dirty="0"/>
              <a:t>* La diversificación no garantiza ganancias ni protege contra la pérdida de inversiones.</a:t>
            </a:r>
          </a:p>
        </p:txBody>
      </p:sp>
      <p:pic>
        <p:nvPicPr>
          <p:cNvPr id="10" name="The Standard logo" descr="The Standard Registered Logo">
            <a:extLst>
              <a:ext uri="{FF2B5EF4-FFF2-40B4-BE49-F238E27FC236}">
                <a16:creationId xmlns:a16="http://schemas.microsoft.com/office/drawing/2014/main" id="{A1DC11A0-7E81-1EE3-7DD4-0D7F787DDECE}"/>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6</a:t>
            </a:fld>
            <a:endParaRPr lang="en-US" dirty="0"/>
          </a:p>
        </p:txBody>
      </p:sp>
    </p:spTree>
    <p:extLst>
      <p:ext uri="{BB962C8B-B14F-4D97-AF65-F5344CB8AC3E}">
        <p14:creationId xmlns:p14="http://schemas.microsoft.com/office/powerpoint/2010/main" val="43172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r>
              <a:rPr lang="es-US" sz="2800" b="1" dirty="0"/>
              <a:t>¿Cómo superar los obstáculos y continuar ahorrando?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rtl="0">
              <a:lnSpc>
                <a:spcPct val="110000"/>
              </a:lnSpc>
              <a:spcBef>
                <a:spcPts val="0"/>
              </a:spcBef>
              <a:spcAft>
                <a:spcPts val="400"/>
              </a:spcAft>
            </a:pPr>
            <a:r>
              <a:rPr lang="es-US" sz="2000" dirty="0">
                <a:latin typeface="Arial" panose="020B0604020202020204" pitchFamily="34" charset="0"/>
                <a:cs typeface="Arial" panose="020B0604020202020204" pitchFamily="34" charset="0"/>
              </a:rPr>
              <a:t>Estrategia clave n.º 3</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rtl="0">
              <a:lnSpc>
                <a:spcPct val="110000"/>
              </a:lnSpc>
              <a:spcBef>
                <a:spcPts val="0"/>
              </a:spcBef>
              <a:spcAft>
                <a:spcPts val="400"/>
              </a:spcAft>
            </a:pPr>
            <a:r>
              <a:rPr lang="es-US" sz="3600" b="1" dirty="0">
                <a:solidFill>
                  <a:schemeClr val="bg1"/>
                </a:solidFill>
                <a:latin typeface="Arial" panose="020B0604020202020204" pitchFamily="34" charset="0"/>
                <a:cs typeface="Arial" panose="020B0604020202020204" pitchFamily="34" charset="0"/>
              </a:rPr>
              <a:t>3</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rtl="0">
              <a:lnSpc>
                <a:spcPct val="110000"/>
              </a:lnSpc>
              <a:spcAft>
                <a:spcPts val="600"/>
              </a:spcAft>
            </a:pPr>
            <a:r>
              <a:rPr lang="es-US" sz="1600" b="1" dirty="0">
                <a:solidFill>
                  <a:srgbClr val="004EA8"/>
                </a:solidFill>
                <a:latin typeface="Arial" panose="020B0604020202020204" pitchFamily="34" charset="0"/>
                <a:cs typeface="Arial" panose="020B0604020202020204" pitchFamily="34" charset="0"/>
              </a:rPr>
              <a:t>Piense</a:t>
            </a:r>
            <a:br>
              <a:rPr lang="es-US" sz="1600" b="1" dirty="0">
                <a:solidFill>
                  <a:srgbClr val="004EA8"/>
                </a:solidFill>
                <a:latin typeface="Arial" panose="020B0604020202020204" pitchFamily="34" charset="0"/>
                <a:cs typeface="Arial" panose="020B0604020202020204" pitchFamily="34" charset="0"/>
              </a:rPr>
            </a:br>
            <a:r>
              <a:rPr lang="es-US" sz="1600" b="1" dirty="0">
                <a:solidFill>
                  <a:srgbClr val="004EA8"/>
                </a:solidFill>
                <a:latin typeface="Arial" panose="020B0604020202020204" pitchFamily="34" charset="0"/>
                <a:cs typeface="Arial" panose="020B0604020202020204" pitchFamily="34" charset="0"/>
              </a:rPr>
              <a:t>a largo plazo</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13898" y="2508736"/>
            <a:ext cx="1541012" cy="1124522"/>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2262157"/>
            <a:ext cx="3947925" cy="2106643"/>
          </a:xfrm>
          <a:prstGeom prst="rect">
            <a:avLst/>
          </a:prstGeom>
          <a:noFill/>
        </p:spPr>
        <p:txBody>
          <a:bodyPr wrap="square" rtlCol="0">
            <a:noAutofit/>
          </a:bodyPr>
          <a:lstStyle/>
          <a:p>
            <a:pPr rtl="0">
              <a:lnSpc>
                <a:spcPct val="110000"/>
              </a:lnSpc>
              <a:spcBef>
                <a:spcPts val="0"/>
              </a:spcBef>
              <a:spcAft>
                <a:spcPts val="1600"/>
              </a:spcAft>
            </a:pPr>
            <a:r>
              <a:rPr lang="es-US" sz="2000" b="1" dirty="0">
                <a:latin typeface="Arial" panose="020B0604020202020204" pitchFamily="34" charset="0"/>
                <a:cs typeface="Arial" panose="020B0604020202020204" pitchFamily="34" charset="0"/>
              </a:rPr>
              <a:t>¡Buenas noticias! </a:t>
            </a:r>
            <a:r>
              <a:rPr lang="es-US" sz="2000" dirty="0">
                <a:latin typeface="Arial" panose="020B0604020202020204" pitchFamily="34" charset="0"/>
                <a:cs typeface="Arial" panose="020B0604020202020204" pitchFamily="34" charset="0"/>
              </a:rPr>
              <a:t>El mercado de valores ha experimentado un crecimiento general durante al menos los últimos 80 años. La rentabilidad promedio ha sido de aproximadamente el 10% anual.*</a:t>
            </a:r>
          </a:p>
        </p:txBody>
      </p:sp>
      <p:sp>
        <p:nvSpPr>
          <p:cNvPr id="6" name="Rectangle 5">
            <a:extLst>
              <a:ext uri="{FF2B5EF4-FFF2-40B4-BE49-F238E27FC236}">
                <a16:creationId xmlns:a16="http://schemas.microsoft.com/office/drawing/2014/main" id="{77504D58-E98A-39EA-CF66-06CEEE06A687}"/>
              </a:ext>
            </a:extLst>
          </p:cNvPr>
          <p:cNvSpPr/>
          <p:nvPr/>
        </p:nvSpPr>
        <p:spPr>
          <a:xfrm>
            <a:off x="738667" y="5946400"/>
            <a:ext cx="7151719" cy="553998"/>
          </a:xfrm>
          <a:prstGeom prst="rect">
            <a:avLst/>
          </a:prstGeom>
        </p:spPr>
        <p:txBody>
          <a:bodyPr wrap="square" rtlCol="0">
            <a:spAutoFit/>
          </a:bodyPr>
          <a:lstStyle/>
          <a:p>
            <a:pPr rtl="0"/>
            <a:r>
              <a:rPr lang="es-US" sz="1000" dirty="0"/>
              <a:t>* El rendimiento pasado no es garantía de resultados futuros. La rentabilidad de inversión y el valor principal de la inversión fluctuarán, y el interés de un inversionista, cuando se amortice, podría valer más o menos que la inversión original. </a:t>
            </a:r>
            <a:br>
              <a:rPr lang="es-US" sz="1000" dirty="0"/>
            </a:br>
            <a:r>
              <a:rPr lang="es-US" sz="1000" dirty="0"/>
              <a:t>Fuente: “Annual Returns on Stock, Bonds and T.Bills: 1928–Current,” NYU Stern School of Business, 2019.</a:t>
            </a:r>
          </a:p>
        </p:txBody>
      </p:sp>
      <p:pic>
        <p:nvPicPr>
          <p:cNvPr id="10" name="The Standard logo" descr="The Standard Registered Logo">
            <a:extLst>
              <a:ext uri="{FF2B5EF4-FFF2-40B4-BE49-F238E27FC236}">
                <a16:creationId xmlns:a16="http://schemas.microsoft.com/office/drawing/2014/main" id="{91BE764C-01F2-3B4F-BDD1-35682001B2B8}"/>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7</a:t>
            </a:fld>
            <a:endParaRPr lang="en-US" dirty="0"/>
          </a:p>
        </p:txBody>
      </p:sp>
    </p:spTree>
    <p:extLst>
      <p:ext uri="{BB962C8B-B14F-4D97-AF65-F5344CB8AC3E}">
        <p14:creationId xmlns:p14="http://schemas.microsoft.com/office/powerpoint/2010/main" val="65649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24C67C-A25B-A60C-0770-6123E26AFC79}"/>
              </a:ext>
            </a:extLst>
          </p:cNvPr>
          <p:cNvSpPr>
            <a:spLocks noGrp="1"/>
          </p:cNvSpPr>
          <p:nvPr>
            <p:ph type="title"/>
          </p:nvPr>
        </p:nvSpPr>
        <p:spPr>
          <a:xfrm>
            <a:off x="350062" y="461283"/>
            <a:ext cx="8484222" cy="548741"/>
          </a:xfrm>
        </p:spPr>
        <p:txBody>
          <a:bodyPr rtlCol="0"/>
          <a:lstStyle/>
          <a:p>
            <a:pPr rtl="0"/>
            <a:r>
              <a:rPr lang="es-US" b="1" dirty="0"/>
              <a:t>Crecimiento de los diferentes tipos de inversión a lo largo del tiempo</a:t>
            </a:r>
          </a:p>
        </p:txBody>
      </p:sp>
      <p:pic>
        <p:nvPicPr>
          <p:cNvPr id="9" name="Graphic 8" descr="El gráfico muestra el Crecimiento de los diferentes tipos de inversión a lo largo del tiempo">
            <a:extLst>
              <a:ext uri="{FF2B5EF4-FFF2-40B4-BE49-F238E27FC236}">
                <a16:creationId xmlns:a16="http://schemas.microsoft.com/office/drawing/2014/main" id="{61F3208A-B340-B667-8D4C-588B853E225D}"/>
              </a:ext>
            </a:extLst>
          </p:cNvPr>
          <p:cNvPicPr>
            <a:picLocks noChangeAspect="1"/>
          </p:cNvPicPr>
          <p:nvPr/>
        </p:nvPicPr>
        <p:blipFill>
          <a:blip r:embed="rId3"/>
          <a:srcRect/>
          <a:stretch/>
        </p:blipFill>
        <p:spPr>
          <a:xfrm>
            <a:off x="833012" y="1193412"/>
            <a:ext cx="10198101" cy="4170097"/>
          </a:xfrm>
          <a:prstGeom prst="rect">
            <a:avLst/>
          </a:prstGeom>
        </p:spPr>
      </p:pic>
      <p:sp>
        <p:nvSpPr>
          <p:cNvPr id="2" name="TextBox 1">
            <a:extLst>
              <a:ext uri="{FF2B5EF4-FFF2-40B4-BE49-F238E27FC236}">
                <a16:creationId xmlns:a16="http://schemas.microsoft.com/office/drawing/2014/main" id="{5E4EAE62-6CB3-A33C-5901-32F31D6395DF}"/>
              </a:ext>
            </a:extLst>
          </p:cNvPr>
          <p:cNvSpPr txBox="1"/>
          <p:nvPr/>
        </p:nvSpPr>
        <p:spPr>
          <a:xfrm>
            <a:off x="9226061" y="1796845"/>
            <a:ext cx="1160586" cy="276999"/>
          </a:xfrm>
          <a:prstGeom prst="rect">
            <a:avLst/>
          </a:prstGeom>
          <a:solidFill>
            <a:schemeClr val="bg1"/>
          </a:solidFill>
        </p:spPr>
        <p:txBody>
          <a:bodyPr wrap="square" rtlCol="0">
            <a:spAutoFit/>
          </a:bodyPr>
          <a:lstStyle/>
          <a:p>
            <a:pPr algn="ctr"/>
            <a:r>
              <a:rPr lang="es-US" sz="1200" b="1" dirty="0">
                <a:solidFill>
                  <a:schemeClr val="accent3"/>
                </a:solidFill>
              </a:rPr>
              <a:t>Acciones</a:t>
            </a:r>
          </a:p>
        </p:txBody>
      </p:sp>
      <p:sp>
        <p:nvSpPr>
          <p:cNvPr id="3" name="TextBox 2">
            <a:extLst>
              <a:ext uri="{FF2B5EF4-FFF2-40B4-BE49-F238E27FC236}">
                <a16:creationId xmlns:a16="http://schemas.microsoft.com/office/drawing/2014/main" id="{2043AE9D-5502-AF6D-80AE-6CC6F47E7CB8}"/>
              </a:ext>
            </a:extLst>
          </p:cNvPr>
          <p:cNvSpPr txBox="1"/>
          <p:nvPr/>
        </p:nvSpPr>
        <p:spPr>
          <a:xfrm>
            <a:off x="9085385" y="3766321"/>
            <a:ext cx="1301262" cy="276999"/>
          </a:xfrm>
          <a:prstGeom prst="rect">
            <a:avLst/>
          </a:prstGeom>
          <a:solidFill>
            <a:schemeClr val="bg1"/>
          </a:solidFill>
        </p:spPr>
        <p:txBody>
          <a:bodyPr wrap="square" rtlCol="0">
            <a:spAutoFit/>
          </a:bodyPr>
          <a:lstStyle/>
          <a:p>
            <a:pPr algn="ctr"/>
            <a:r>
              <a:rPr lang="es-US" sz="1200" b="1" dirty="0">
                <a:solidFill>
                  <a:schemeClr val="bg2">
                    <a:lumMod val="25000"/>
                  </a:schemeClr>
                </a:solidFill>
              </a:rPr>
              <a:t>Bonos</a:t>
            </a:r>
          </a:p>
        </p:txBody>
      </p:sp>
      <p:sp>
        <p:nvSpPr>
          <p:cNvPr id="4" name="TextBox 3">
            <a:extLst>
              <a:ext uri="{FF2B5EF4-FFF2-40B4-BE49-F238E27FC236}">
                <a16:creationId xmlns:a16="http://schemas.microsoft.com/office/drawing/2014/main" id="{2ED7CF1F-5C57-6061-1C14-C971A17A0B08}"/>
              </a:ext>
            </a:extLst>
          </p:cNvPr>
          <p:cNvSpPr txBox="1"/>
          <p:nvPr/>
        </p:nvSpPr>
        <p:spPr>
          <a:xfrm>
            <a:off x="6881446" y="4236476"/>
            <a:ext cx="2098431" cy="276999"/>
          </a:xfrm>
          <a:prstGeom prst="rect">
            <a:avLst/>
          </a:prstGeom>
          <a:solidFill>
            <a:schemeClr val="bg1"/>
          </a:solidFill>
        </p:spPr>
        <p:txBody>
          <a:bodyPr wrap="square" rtlCol="0">
            <a:spAutoFit/>
          </a:bodyPr>
          <a:lstStyle/>
          <a:p>
            <a:pPr algn="ctr"/>
            <a:r>
              <a:rPr lang="es-US" sz="1200" b="1" dirty="0">
                <a:solidFill>
                  <a:schemeClr val="tx2"/>
                </a:solidFill>
              </a:rPr>
              <a:t>Equivalentes de efectivo</a:t>
            </a:r>
          </a:p>
        </p:txBody>
      </p:sp>
      <p:sp>
        <p:nvSpPr>
          <p:cNvPr id="10" name="Rectangle 9">
            <a:extLst>
              <a:ext uri="{FF2B5EF4-FFF2-40B4-BE49-F238E27FC236}">
                <a16:creationId xmlns:a16="http://schemas.microsoft.com/office/drawing/2014/main" id="{5E46B758-6CF3-AA9D-1FFF-E49C29DE3610}"/>
              </a:ext>
            </a:extLst>
          </p:cNvPr>
          <p:cNvSpPr/>
          <p:nvPr/>
        </p:nvSpPr>
        <p:spPr>
          <a:xfrm>
            <a:off x="736117" y="5546897"/>
            <a:ext cx="9499263" cy="1169551"/>
          </a:xfrm>
          <a:prstGeom prst="rect">
            <a:avLst/>
          </a:prstGeom>
        </p:spPr>
        <p:txBody>
          <a:bodyPr wrap="square" rtlCol="0">
            <a:spAutoFit/>
          </a:bodyPr>
          <a:lstStyle/>
          <a:p>
            <a:pPr rtl="0"/>
            <a:r>
              <a:rPr lang="es-US" sz="1000" dirty="0"/>
              <a:t>El índice de rendimiento que se muestra solo tiene fines ilustrativos, y no es indicativo del rendimiento de ninguna inversión específica. Esta ilustración supone $1,000 invertidos en cada categoría desde el 1 de enero de 2010 hasta el 31 de diciembre de 2024. La ilustración se basa en el Índice S&amp;P 500, el Índice de Bonos Agregados de EE. UU. BarCap, el Índice de Bonos T-Bill de 3 meses y el Índice de Precios al Consumidor. No se puede invertir directamente en un índice. No representa el rendimiento de ninguna cuenta real y no es una predicción o promesa de futuras rentabilidades. Las rentabilidades presentadas suponen una asignación constante a cada índice, y no toman en cuenta las fluctuaciones en el valor que pueden afectar a la asignación global entre el reequilibrio. Además, la asignación de carteras no cambia, independientemente de las condiciones económicas o del mercado. Por lo tanto, las rentabilidades de las carteras reales pueden ser diferentes. El rendimiento pasado no es garantía de resultados futuros. Las inversiones están sujetas al riesgo bursátil y su valor puede fluctuar. Fuente: Morningstar Direct.</a:t>
            </a:r>
          </a:p>
        </p:txBody>
      </p:sp>
      <p:pic>
        <p:nvPicPr>
          <p:cNvPr id="7" name="The Standard logo" descr="The Standard Registered Logo">
            <a:extLst>
              <a:ext uri="{FF2B5EF4-FFF2-40B4-BE49-F238E27FC236}">
                <a16:creationId xmlns:a16="http://schemas.microsoft.com/office/drawing/2014/main" id="{E7390138-B96D-9195-4CFD-10FAC8F98643}"/>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8</a:t>
            </a:fld>
            <a:endParaRPr lang="en-US" dirty="0"/>
          </a:p>
        </p:txBody>
      </p:sp>
    </p:spTree>
    <p:extLst>
      <p:ext uri="{BB962C8B-B14F-4D97-AF65-F5344CB8AC3E}">
        <p14:creationId xmlns:p14="http://schemas.microsoft.com/office/powerpoint/2010/main" val="2447301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rtlCol="0" anchor="t" anchorCtr="0">
            <a:noAutofit/>
          </a:bodyPr>
          <a:lstStyle/>
          <a:p>
            <a:pPr rtl="0"/>
            <a:r>
              <a:rPr lang="es-US" sz="2800" b="1" dirty="0"/>
              <a:t>Abróchese el cinturón y recuerde esto</a:t>
            </a:r>
          </a:p>
        </p:txBody>
      </p:sp>
      <p:sp>
        <p:nvSpPr>
          <p:cNvPr id="6" name="Text">
            <a:extLst>
              <a:ext uri="{FF2B5EF4-FFF2-40B4-BE49-F238E27FC236}">
                <a16:creationId xmlns:a16="http://schemas.microsoft.com/office/drawing/2014/main" id="{F9476F62-4356-CC1A-E1E0-03444A692D2C}"/>
              </a:ext>
            </a:extLst>
          </p:cNvPr>
          <p:cNvSpPr txBox="1"/>
          <p:nvPr/>
        </p:nvSpPr>
        <p:spPr>
          <a:xfrm>
            <a:off x="616560" y="3189170"/>
            <a:ext cx="2228710" cy="2244497"/>
          </a:xfrm>
          <a:prstGeom prst="rect">
            <a:avLst/>
          </a:prstGeom>
          <a:noFill/>
        </p:spPr>
        <p:txBody>
          <a:bodyPr wrap="square" rtlCol="0">
            <a:noAutofit/>
          </a:bodyPr>
          <a:lstStyle/>
          <a:p>
            <a:pPr algn="ctr" rtl="0">
              <a:lnSpc>
                <a:spcPct val="110000"/>
              </a:lnSpc>
              <a:spcBef>
                <a:spcPts val="0"/>
              </a:spcBef>
              <a:spcAft>
                <a:spcPts val="400"/>
              </a:spcAft>
            </a:pPr>
            <a:r>
              <a:rPr lang="es-US" dirty="0">
                <a:latin typeface="Arial" panose="020B0604020202020204" pitchFamily="34" charset="0"/>
                <a:cs typeface="Arial" panose="020B0604020202020204" pitchFamily="34" charset="0"/>
              </a:rPr>
              <a:t>Evite vender inversiones en acciones cuando el mercado baje.</a:t>
            </a:r>
          </a:p>
        </p:txBody>
      </p:sp>
      <p:sp>
        <p:nvSpPr>
          <p:cNvPr id="5" name="Text">
            <a:extLst>
              <a:ext uri="{FF2B5EF4-FFF2-40B4-BE49-F238E27FC236}">
                <a16:creationId xmlns:a16="http://schemas.microsoft.com/office/drawing/2014/main" id="{3C0D08C7-4956-D31B-6FE0-CD42AB4054BB}"/>
              </a:ext>
            </a:extLst>
          </p:cNvPr>
          <p:cNvSpPr txBox="1"/>
          <p:nvPr/>
        </p:nvSpPr>
        <p:spPr>
          <a:xfrm>
            <a:off x="3269410" y="3180956"/>
            <a:ext cx="2059331" cy="646870"/>
          </a:xfrm>
          <a:prstGeom prst="rect">
            <a:avLst/>
          </a:prstGeom>
          <a:noFill/>
        </p:spPr>
        <p:txBody>
          <a:bodyPr wrap="square" rtlCol="0">
            <a:noAutofit/>
          </a:bodyPr>
          <a:lstStyle/>
          <a:p>
            <a:pPr algn="ctr" rtl="0">
              <a:lnSpc>
                <a:spcPct val="110000"/>
              </a:lnSpc>
              <a:spcBef>
                <a:spcPts val="0"/>
              </a:spcBef>
              <a:spcAft>
                <a:spcPts val="400"/>
              </a:spcAft>
            </a:pPr>
            <a:r>
              <a:rPr lang="es-US" dirty="0">
                <a:latin typeface="Arial" panose="020B0604020202020204" pitchFamily="34" charset="0"/>
                <a:cs typeface="Arial" panose="020B0604020202020204" pitchFamily="34" charset="0"/>
              </a:rPr>
              <a:t>Evite intentar cronometrar el mercado.</a:t>
            </a:r>
          </a:p>
        </p:txBody>
      </p:sp>
      <p:sp>
        <p:nvSpPr>
          <p:cNvPr id="7" name="Text">
            <a:extLst>
              <a:ext uri="{FF2B5EF4-FFF2-40B4-BE49-F238E27FC236}">
                <a16:creationId xmlns:a16="http://schemas.microsoft.com/office/drawing/2014/main" id="{8D94CF56-5EBF-CBB5-79AE-5538FAA01540}"/>
              </a:ext>
            </a:extLst>
          </p:cNvPr>
          <p:cNvSpPr txBox="1"/>
          <p:nvPr/>
        </p:nvSpPr>
        <p:spPr>
          <a:xfrm>
            <a:off x="5856289" y="3199720"/>
            <a:ext cx="2587436" cy="1016680"/>
          </a:xfrm>
          <a:prstGeom prst="rect">
            <a:avLst/>
          </a:prstGeom>
          <a:noFill/>
        </p:spPr>
        <p:txBody>
          <a:bodyPr wrap="square" rtlCol="0">
            <a:noAutofit/>
          </a:bodyPr>
          <a:lstStyle/>
          <a:p>
            <a:pPr algn="ctr" rtl="0">
              <a:lnSpc>
                <a:spcPct val="110000"/>
              </a:lnSpc>
              <a:spcBef>
                <a:spcPts val="0"/>
              </a:spcBef>
              <a:spcAft>
                <a:spcPts val="400"/>
              </a:spcAft>
            </a:pPr>
            <a:r>
              <a:rPr lang="es-US" dirty="0">
                <a:latin typeface="Arial" panose="020B0604020202020204" pitchFamily="34" charset="0"/>
                <a:cs typeface="Arial" panose="020B0604020202020204" pitchFamily="34" charset="0"/>
              </a:rPr>
              <a:t>Evite el impulso de reducir o detener las aportaciones a su plan de jubilación</a:t>
            </a:r>
            <a:r>
              <a:rPr lang="es-US" sz="2000" dirty="0">
                <a:latin typeface="Arial" panose="020B0604020202020204" pitchFamily="34" charset="0"/>
                <a:cs typeface="Arial" panose="020B0604020202020204" pitchFamily="34" charset="0"/>
              </a:rPr>
              <a:t>.</a:t>
            </a:r>
          </a:p>
        </p:txBody>
      </p:sp>
      <p:pic>
        <p:nvPicPr>
          <p:cNvPr id="8" name="Picture 7">
            <a:extLst>
              <a:ext uri="{FF2B5EF4-FFF2-40B4-BE49-F238E27FC236}">
                <a16:creationId xmlns:a16="http://schemas.microsoft.com/office/drawing/2014/main" id="{F0407E05-6A33-F834-F571-21841215E10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20485" y="1497889"/>
            <a:ext cx="1457092" cy="1457092"/>
          </a:xfrm>
          <a:prstGeom prst="rect">
            <a:avLst/>
          </a:prstGeom>
        </p:spPr>
      </p:pic>
      <p:pic>
        <p:nvPicPr>
          <p:cNvPr id="9" name="Picture 8">
            <a:extLst>
              <a:ext uri="{FF2B5EF4-FFF2-40B4-BE49-F238E27FC236}">
                <a16:creationId xmlns:a16="http://schemas.microsoft.com/office/drawing/2014/main" id="{173DBE58-0A02-D51A-1CA6-B2EF1389069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40136" y="1589428"/>
            <a:ext cx="1237532" cy="1365553"/>
          </a:xfrm>
          <a:prstGeom prst="rect">
            <a:avLst/>
          </a:prstGeom>
        </p:spPr>
      </p:pic>
      <p:pic>
        <p:nvPicPr>
          <p:cNvPr id="10" name="Picture 9">
            <a:extLst>
              <a:ext uri="{FF2B5EF4-FFF2-40B4-BE49-F238E27FC236}">
                <a16:creationId xmlns:a16="http://schemas.microsoft.com/office/drawing/2014/main" id="{771B5EA8-9B76-323C-E4FA-B390F93817D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680311" y="1535310"/>
            <a:ext cx="1237531" cy="1473788"/>
          </a:xfrm>
          <a:prstGeom prst="rect">
            <a:avLst/>
          </a:prstGeom>
        </p:spPr>
      </p:pic>
      <p:sp>
        <p:nvSpPr>
          <p:cNvPr id="2" name="Text">
            <a:extLst>
              <a:ext uri="{FF2B5EF4-FFF2-40B4-BE49-F238E27FC236}">
                <a16:creationId xmlns:a16="http://schemas.microsoft.com/office/drawing/2014/main" id="{23E6B6F1-61A0-0D1E-6F59-01B90B43A809}"/>
              </a:ext>
            </a:extLst>
          </p:cNvPr>
          <p:cNvSpPr txBox="1"/>
          <p:nvPr/>
        </p:nvSpPr>
        <p:spPr>
          <a:xfrm>
            <a:off x="8800494" y="3177056"/>
            <a:ext cx="2467232" cy="2256611"/>
          </a:xfrm>
          <a:prstGeom prst="rect">
            <a:avLst/>
          </a:prstGeom>
          <a:noFill/>
        </p:spPr>
        <p:txBody>
          <a:bodyPr wrap="square" rtlCol="0">
            <a:noAutofit/>
          </a:bodyPr>
          <a:lstStyle/>
          <a:p>
            <a:pPr algn="ctr" rtl="0">
              <a:lnSpc>
                <a:spcPct val="110000"/>
              </a:lnSpc>
              <a:spcBef>
                <a:spcPts val="0"/>
              </a:spcBef>
              <a:spcAft>
                <a:spcPts val="400"/>
              </a:spcAft>
            </a:pPr>
            <a:r>
              <a:rPr lang="es-US" dirty="0">
                <a:latin typeface="Arial" panose="020B0604020202020204" pitchFamily="34" charset="0"/>
                <a:cs typeface="Arial" panose="020B0604020202020204" pitchFamily="34" charset="0"/>
              </a:rPr>
              <a:t>Evite mantener todos o la mayoría de sus activos en inversiones de renta fija, como equivalentes de efectivo y bonos, a menos que esté cerca o en la edad de jubilación.</a:t>
            </a:r>
          </a:p>
        </p:txBody>
      </p:sp>
      <p:pic>
        <p:nvPicPr>
          <p:cNvPr id="16" name="Picture 15">
            <a:extLst>
              <a:ext uri="{FF2B5EF4-FFF2-40B4-BE49-F238E27FC236}">
                <a16:creationId xmlns:a16="http://schemas.microsoft.com/office/drawing/2014/main" id="{D5933FE1-8AC7-87F0-0C63-DF30C9B3BED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180221" y="1710907"/>
            <a:ext cx="1707779" cy="1122595"/>
          </a:xfrm>
          <a:prstGeom prst="rect">
            <a:avLst/>
          </a:prstGeom>
        </p:spPr>
      </p:pic>
      <p:pic>
        <p:nvPicPr>
          <p:cNvPr id="12" name="The Standard logo" descr="The Standard Registered Logo">
            <a:extLst>
              <a:ext uri="{FF2B5EF4-FFF2-40B4-BE49-F238E27FC236}">
                <a16:creationId xmlns:a16="http://schemas.microsoft.com/office/drawing/2014/main" id="{DC64F060-1992-E58B-9D40-D3A0E6F73514}"/>
              </a:ext>
              <a:ext uri="{C183D7F6-B498-43B3-948B-1728B52AA6E4}">
                <adec:decorative xmlns:adec="http://schemas.microsoft.com/office/drawing/2017/decorative" val="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rgbClr val="D6F3FF"/>
          </a:solidFill>
        </p:spPr>
      </p:pic>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9</a:t>
            </a:fld>
            <a:endParaRPr lang="en-US" dirty="0"/>
          </a:p>
        </p:txBody>
      </p:sp>
    </p:spTree>
    <p:extLst>
      <p:ext uri="{BB962C8B-B14F-4D97-AF65-F5344CB8AC3E}">
        <p14:creationId xmlns:p14="http://schemas.microsoft.com/office/powerpoint/2010/main" val="71260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4505034" y="461820"/>
            <a:ext cx="7022592" cy="507998"/>
          </a:xfrm>
        </p:spPr>
        <p:txBody>
          <a:bodyPr rtlCol="0" anchor="t" anchorCtr="0">
            <a:noAutofit/>
          </a:bodyPr>
          <a:lstStyle/>
          <a:p>
            <a:pPr rtl="0"/>
            <a:r>
              <a:rPr lang="es-US" sz="2800" b="1" dirty="0"/>
              <a:t>Reequilibrar y reiniciar</a:t>
            </a:r>
          </a:p>
        </p:txBody>
      </p:sp>
      <p:sp>
        <p:nvSpPr>
          <p:cNvPr id="3" name="Subhead">
            <a:extLst>
              <a:ext uri="{FF2B5EF4-FFF2-40B4-BE49-F238E27FC236}">
                <a16:creationId xmlns:a16="http://schemas.microsoft.com/office/drawing/2014/main" id="{95CFF1C0-5B9D-C1E8-AFE4-5E89128262C6}"/>
              </a:ext>
            </a:extLst>
          </p:cNvPr>
          <p:cNvSpPr txBox="1"/>
          <p:nvPr/>
        </p:nvSpPr>
        <p:spPr>
          <a:xfrm>
            <a:off x="4505035" y="1018680"/>
            <a:ext cx="6302665" cy="3185019"/>
          </a:xfrm>
          <a:prstGeom prst="rect">
            <a:avLst/>
          </a:prstGeom>
          <a:noFill/>
        </p:spPr>
        <p:txBody>
          <a:bodyPr wrap="square" rtlCol="0">
            <a:noAutofit/>
          </a:bodyPr>
          <a:lstStyle/>
          <a:p>
            <a:pPr rtl="0">
              <a:lnSpc>
                <a:spcPct val="110000"/>
              </a:lnSpc>
              <a:spcAft>
                <a:spcPts val="1000"/>
              </a:spcAft>
            </a:pPr>
            <a:r>
              <a:rPr lang="es-US" sz="2000" dirty="0">
                <a:latin typeface="Arial" panose="020B0604020202020204" pitchFamily="34" charset="0"/>
                <a:cs typeface="Arial" panose="020B0604020202020204" pitchFamily="34" charset="0"/>
              </a:rPr>
              <a:t>Reequilibre sus inversiones de forma regular: trimestralmente, semestralmente o una vez al año.</a:t>
            </a:r>
          </a:p>
          <a:p>
            <a:pPr rtl="0">
              <a:lnSpc>
                <a:spcPct val="110000"/>
              </a:lnSpc>
              <a:spcAft>
                <a:spcPts val="1000"/>
              </a:spcAft>
            </a:pPr>
            <a:r>
              <a:rPr lang="es-US" sz="2000" dirty="0">
                <a:latin typeface="Arial" panose="020B0604020202020204" pitchFamily="34" charset="0"/>
                <a:cs typeface="Arial" panose="020B0604020202020204" pitchFamily="34" charset="0"/>
              </a:rPr>
              <a:t>Después de un periodo volátil en el mercado, el reequilibrio hace que su cartera vuelva a su combinación de inversiones deseada. </a:t>
            </a:r>
          </a:p>
        </p:txBody>
      </p:sp>
      <p:pic>
        <p:nvPicPr>
          <p:cNvPr id="8" name="Icon big">
            <a:extLst>
              <a:ext uri="{FF2B5EF4-FFF2-40B4-BE49-F238E27FC236}">
                <a16:creationId xmlns:a16="http://schemas.microsoft.com/office/drawing/2014/main" id="{5AFE7DCB-E002-718A-004B-82E2286869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pic>
        <p:nvPicPr>
          <p:cNvPr id="4" name="The Standard logo" descr="The Standard Registered Logo">
            <a:extLst>
              <a:ext uri="{FF2B5EF4-FFF2-40B4-BE49-F238E27FC236}">
                <a16:creationId xmlns:a16="http://schemas.microsoft.com/office/drawing/2014/main" id="{7C818FC3-2F87-4805-83B9-761170C833EC}"/>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3" name="Slide Number Placeholder 16">
            <a:extLst>
              <a:ext uri="{FF2B5EF4-FFF2-40B4-BE49-F238E27FC236}">
                <a16:creationId xmlns:a16="http://schemas.microsoft.com/office/drawing/2014/main" id="{61026D54-736F-188A-466D-23F3E86C024C}"/>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10</a:t>
            </a:fld>
            <a:endParaRPr lang="en-US" dirty="0"/>
          </a:p>
        </p:txBody>
      </p:sp>
    </p:spTree>
    <p:extLst>
      <p:ext uri="{BB962C8B-B14F-4D97-AF65-F5344CB8AC3E}">
        <p14:creationId xmlns:p14="http://schemas.microsoft.com/office/powerpoint/2010/main" val="3784257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r>
              <a:rPr lang="es-US" sz="2800" b="1" dirty="0"/>
              <a:t>¿Necesita ayuda para planificar?</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1341" y="1869945"/>
            <a:ext cx="1085312" cy="1408819"/>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2384959" y="3608477"/>
            <a:ext cx="3273720" cy="1527965"/>
          </a:xfrm>
          <a:prstGeom prst="rect">
            <a:avLst/>
          </a:prstGeom>
          <a:noFill/>
        </p:spPr>
        <p:txBody>
          <a:bodyPr wrap="square" rtlCol="0">
            <a:noAutofit/>
          </a:bodyPr>
          <a:lstStyle/>
          <a:p>
            <a:pPr algn="ctr" rtl="0">
              <a:lnSpc>
                <a:spcPct val="110000"/>
              </a:lnSpc>
              <a:spcBef>
                <a:spcPts val="0"/>
              </a:spcBef>
              <a:spcAft>
                <a:spcPts val="1600"/>
              </a:spcAft>
            </a:pPr>
            <a:r>
              <a:rPr lang="es-US" sz="2000" dirty="0">
                <a:latin typeface="Arial" panose="020B0604020202020204" pitchFamily="34" charset="0"/>
                <a:cs typeface="Arial" panose="020B0604020202020204" pitchFamily="34" charset="0"/>
              </a:rPr>
              <a:t>Ingrese a nuestra </a:t>
            </a:r>
            <a:r>
              <a:rPr lang="es-US" sz="2000" u="sng" dirty="0">
                <a:latin typeface="Arial" panose="020B0604020202020204" pitchFamily="34" charset="0"/>
                <a:cs typeface="Arial" panose="020B0604020202020204" pitchFamily="34" charset="0"/>
                <a:hlinkClick r:id="rId4" tooltip="https://www.standard.com/individual/retirement/planning-tools-and-calculators/retirement-needs-calculator"/>
              </a:rPr>
              <a:t>Calculadora de necesidades por jubilación</a:t>
            </a:r>
            <a:r>
              <a:rPr lang="es-US" sz="2000" dirty="0">
                <a:latin typeface="Arial" panose="020B0604020202020204" pitchFamily="34" charset="0"/>
                <a:cs typeface="Arial" panose="020B0604020202020204" pitchFamily="34" charset="0"/>
              </a:rPr>
              <a:t> para ver cuánto necesitará y cuánto debe ahorrar.</a:t>
            </a:r>
          </a:p>
        </p:txBody>
      </p:sp>
      <p:pic>
        <p:nvPicPr>
          <p:cNvPr id="6" name="Picture 5">
            <a:extLst>
              <a:ext uri="{FF2B5EF4-FFF2-40B4-BE49-F238E27FC236}">
                <a16:creationId xmlns:a16="http://schemas.microsoft.com/office/drawing/2014/main" id="{A7235F67-73F8-EE04-081C-7CE9ACA804C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089913" y="1757749"/>
            <a:ext cx="1577007" cy="1577007"/>
          </a:xfrm>
          <a:prstGeom prst="rect">
            <a:avLst/>
          </a:prstGeom>
        </p:spPr>
      </p:pic>
      <p:sp>
        <p:nvSpPr>
          <p:cNvPr id="8" name="Text">
            <a:extLst>
              <a:ext uri="{FF2B5EF4-FFF2-40B4-BE49-F238E27FC236}">
                <a16:creationId xmlns:a16="http://schemas.microsoft.com/office/drawing/2014/main" id="{DF62A973-2DB4-46AE-6EA3-FBDF883A7AD0}"/>
              </a:ext>
            </a:extLst>
          </p:cNvPr>
          <p:cNvSpPr txBox="1">
            <a:spLocks/>
          </p:cNvSpPr>
          <p:nvPr/>
        </p:nvSpPr>
        <p:spPr>
          <a:xfrm>
            <a:off x="6287724" y="3608477"/>
            <a:ext cx="3273720" cy="1527965"/>
          </a:xfrm>
          <a:prstGeom prst="rect">
            <a:avLst/>
          </a:prstGeom>
          <a:noFill/>
        </p:spPr>
        <p:txBody>
          <a:bodyPr wrap="square" rtlCol="0">
            <a:noAutofit/>
          </a:bodyPr>
          <a:lstStyle/>
          <a:p>
            <a:pPr algn="ctr" rtl="0">
              <a:lnSpc>
                <a:spcPct val="110000"/>
              </a:lnSpc>
              <a:spcBef>
                <a:spcPts val="0"/>
              </a:spcBef>
              <a:spcAft>
                <a:spcPts val="1600"/>
              </a:spcAft>
            </a:pPr>
            <a:r>
              <a:rPr lang="es-US" sz="2000" dirty="0">
                <a:latin typeface="Arial" panose="020B0604020202020204" pitchFamily="34" charset="0"/>
                <a:cs typeface="Arial" panose="020B0604020202020204" pitchFamily="34" charset="0"/>
              </a:rPr>
              <a:t>Conteste nuestro </a:t>
            </a:r>
            <a:r>
              <a:rPr lang="es-US" sz="2000" u="sng" dirty="0">
                <a:latin typeface="Arial" panose="020B0604020202020204" pitchFamily="34" charset="0"/>
                <a:cs typeface="Arial" panose="020B0604020202020204" pitchFamily="34" charset="0"/>
                <a:hlinkClick r:id="rId6" tooltip="https://www.standard.com/individual/retirement/planning-tools-and-calculators/what-kind-investor-am-i"/>
              </a:rPr>
              <a:t>cuestionario del perfil de inversionista</a:t>
            </a:r>
            <a:r>
              <a:rPr lang="es-US" sz="2000" dirty="0">
                <a:latin typeface="Arial" panose="020B0604020202020204" pitchFamily="34" charset="0"/>
                <a:cs typeface="Arial" panose="020B0604020202020204" pitchFamily="34" charset="0"/>
              </a:rPr>
              <a:t> para ayudarle a elegir inversiones con niveles de riesgo más bajos o más altos.</a:t>
            </a:r>
          </a:p>
        </p:txBody>
      </p:sp>
      <p:pic>
        <p:nvPicPr>
          <p:cNvPr id="4" name="The Standard logo" descr="The Standard Registered Logo">
            <a:extLst>
              <a:ext uri="{FF2B5EF4-FFF2-40B4-BE49-F238E27FC236}">
                <a16:creationId xmlns:a16="http://schemas.microsoft.com/office/drawing/2014/main" id="{9032BBB9-DCE5-0206-9C4E-6DFB16332667}"/>
              </a:ext>
              <a:ext uri="{C183D7F6-B498-43B3-948B-1728B52AA6E4}">
                <adec:decorative xmlns:adec="http://schemas.microsoft.com/office/drawing/2017/decorative" val="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847612" y="5946475"/>
            <a:ext cx="996753" cy="695864"/>
          </a:xfrm>
          <a:prstGeom prst="rect">
            <a:avLst/>
          </a:prstGeom>
          <a:solidFill>
            <a:schemeClr val="bg1"/>
          </a:solidFill>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11</a:t>
            </a:fld>
            <a:endParaRPr lang="en-US" dirty="0"/>
          </a:p>
        </p:txBody>
      </p:sp>
    </p:spTree>
    <p:extLst>
      <p:ext uri="{BB962C8B-B14F-4D97-AF65-F5344CB8AC3E}">
        <p14:creationId xmlns:p14="http://schemas.microsoft.com/office/powerpoint/2010/main" val="73472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E7F41-7C3F-CB44-BE46-6EC0692DA3B1}"/>
              </a:ext>
              <a:ext uri="{C183D7F6-B498-43B3-948B-1728B52AA6E4}">
                <adec:decorative xmlns:adec="http://schemas.microsoft.com/office/drawing/2017/decorative" val="1"/>
              </a:ext>
            </a:extLst>
          </p:cNvPr>
          <p:cNvSpPr>
            <a:spLocks noGrp="1"/>
          </p:cNvSpPr>
          <p:nvPr>
            <p:ph type="title"/>
          </p:nvPr>
        </p:nvSpPr>
        <p:spPr>
          <a:xfrm>
            <a:off x="350062" y="-548741"/>
            <a:ext cx="10506456" cy="548741"/>
          </a:xfrm>
        </p:spPr>
        <p:txBody>
          <a:bodyPr vert="horz" lIns="91440" tIns="45720" rIns="91440" bIns="45720" rtlCol="0" anchor="b">
            <a:noAutofit/>
          </a:bodyPr>
          <a:lstStyle/>
          <a:p>
            <a:pPr rtl="0"/>
            <a:r>
              <a:rPr lang="en-us" sz="800" b="1" dirty="0"/>
              <a:t>¿Necesita ayuda para planificar?</a:t>
            </a:r>
            <a:r>
              <a:rPr lang="en-us" sz="800" dirty="0"/>
              <a:t> </a:t>
            </a:r>
          </a:p>
        </p:txBody>
      </p:sp>
      <p:sp>
        <p:nvSpPr>
          <p:cNvPr id="3" name="TextBox 2">
            <a:extLst>
              <a:ext uri="{FF2B5EF4-FFF2-40B4-BE49-F238E27FC236}">
                <a16:creationId xmlns:a16="http://schemas.microsoft.com/office/drawing/2014/main" id="{23E3450F-EF36-243A-B095-C6AF33F3D7D1}"/>
              </a:ext>
            </a:extLst>
          </p:cNvPr>
          <p:cNvSpPr txBox="1"/>
          <p:nvPr/>
        </p:nvSpPr>
        <p:spPr>
          <a:xfrm>
            <a:off x="698500" y="2160814"/>
            <a:ext cx="2639786" cy="1938992"/>
          </a:xfrm>
          <a:prstGeom prst="rect">
            <a:avLst/>
          </a:prstGeom>
          <a:noFill/>
        </p:spPr>
        <p:txBody>
          <a:bodyPr wrap="square" rtlCol="0">
            <a:spAutoFit/>
          </a:bodyPr>
          <a:lstStyle/>
          <a:p>
            <a:pPr rtl="0"/>
            <a:r>
              <a:rPr lang="es-419" sz="2000" b="0" i="0" u="none" strike="noStrike" kern="1200" cap="none" spc="0" normalizeH="0" noProof="0" dirty="0">
                <a:ln>
                  <a:noFill/>
                </a:ln>
                <a:solidFill>
                  <a:srgbClr val="000000"/>
                </a:solidFill>
                <a:effectLst/>
                <a:uLnTx/>
                <a:uFillTx/>
                <a:latin typeface="Arial" charset="0"/>
                <a:ea typeface="Arial" charset="0"/>
                <a:cs typeface="Arial" charset="0"/>
              </a:rPr>
              <a:t>Cuando esté listo, inscríbase en su plan o </a:t>
            </a:r>
            <a:r>
              <a:rPr lang="es-US" sz="2000" b="0" i="0" u="none" strike="noStrike" kern="1200" cap="none" spc="0" normalizeH="0" dirty="0">
                <a:ln>
                  <a:noFill/>
                </a:ln>
                <a:solidFill>
                  <a:srgbClr val="000000"/>
                </a:solidFill>
                <a:effectLst/>
                <a:uLnTx/>
                <a:uFillTx/>
                <a:latin typeface="Arial" charset="0"/>
                <a:ea typeface="Arial" charset="0"/>
                <a:cs typeface="Arial" charset="0"/>
              </a:rPr>
              <a:t>aumente</a:t>
            </a:r>
            <a:r>
              <a:rPr lang="es-419" sz="2000" b="0" i="0" u="none" strike="noStrike" kern="1200" cap="none" spc="0" normalizeH="0" noProof="0" dirty="0">
                <a:ln>
                  <a:noFill/>
                </a:ln>
                <a:solidFill>
                  <a:srgbClr val="000000"/>
                </a:solidFill>
                <a:effectLst/>
                <a:uLnTx/>
                <a:uFillTx/>
                <a:latin typeface="Arial" charset="0"/>
                <a:ea typeface="Arial" charset="0"/>
                <a:cs typeface="Arial" charset="0"/>
              </a:rPr>
              <a:t> su aportación. Ingrese a </a:t>
            </a:r>
            <a:r>
              <a:rPr lang="en-us" sz="2000" b="1" i="0" u="none" strike="noStrike" kern="1200" cap="none" spc="0" normalizeH="0" noProof="0" dirty="0">
                <a:ln>
                  <a:noFill/>
                </a:ln>
                <a:solidFill>
                  <a:srgbClr val="004EA8"/>
                </a:solidFill>
                <a:effectLst/>
                <a:uLnTx/>
                <a:uFillTx/>
                <a:latin typeface="Arial" charset="0"/>
                <a:ea typeface="Arial" charset="0"/>
                <a:cs typeface="Arial" charset="0"/>
                <a:hlinkClick r:id="rId3" tooltip="https://www.standard.com/retirement"/>
              </a:rPr>
              <a:t>standard.com/</a:t>
            </a:r>
            <a:br>
              <a:rPr lang="en-us" sz="2000" b="1" i="0" u="none" strike="noStrike" kern="1200" cap="none" spc="0" normalizeH="0" noProof="0" dirty="0">
                <a:ln>
                  <a:noFill/>
                </a:ln>
                <a:solidFill>
                  <a:srgbClr val="004EA8"/>
                </a:solidFill>
                <a:effectLst/>
                <a:uLnTx/>
                <a:uFillTx/>
                <a:latin typeface="Arial" charset="0"/>
                <a:ea typeface="Arial" charset="0"/>
                <a:cs typeface="Arial" charset="0"/>
                <a:hlinkClick r:id="rId3" tooltip="https://www.standard.com/retirement"/>
              </a:rPr>
            </a:br>
            <a:r>
              <a:rPr lang="en-us" sz="2000" b="1" i="0" u="none" strike="noStrike" kern="1200" cap="none" spc="0" normalizeH="0" noProof="0" dirty="0">
                <a:ln>
                  <a:noFill/>
                </a:ln>
                <a:solidFill>
                  <a:srgbClr val="004EA8"/>
                </a:solidFill>
                <a:effectLst/>
                <a:uLnTx/>
                <a:uFillTx/>
                <a:latin typeface="Arial" charset="0"/>
                <a:ea typeface="Arial" charset="0"/>
                <a:cs typeface="Arial" charset="0"/>
                <a:hlinkClick r:id="rId3" tooltip="https://www.standard.com/retirement"/>
              </a:rPr>
              <a:t>retirement</a:t>
            </a:r>
            <a:r>
              <a:rPr lang="es-419" sz="2000" b="1" i="0" u="none" strike="noStrike" kern="1200" cap="none" spc="0" normalizeH="0" noProof="0" dirty="0">
                <a:ln>
                  <a:noFill/>
                </a:ln>
                <a:solidFill>
                  <a:srgbClr val="004EA8"/>
                </a:solidFill>
                <a:effectLst/>
                <a:uLnTx/>
                <a:uFillTx/>
                <a:latin typeface="Arial" charset="0"/>
                <a:ea typeface="Arial" charset="0"/>
                <a:cs typeface="Arial" charset="0"/>
              </a:rPr>
              <a:t>.</a:t>
            </a:r>
            <a:endParaRPr lang="en-US" dirty="0"/>
          </a:p>
        </p:txBody>
      </p:sp>
      <p:pic>
        <p:nvPicPr>
          <p:cNvPr id="5" name="Picture" descr="La captura de pantalla muestra el guardado ahora para su vida posterior al trabajo.">
            <a:extLst>
              <a:ext uri="{FF2B5EF4-FFF2-40B4-BE49-F238E27FC236}">
                <a16:creationId xmlns:a16="http://schemas.microsoft.com/office/drawing/2014/main" id="{77A8DB12-6F23-D4BD-AE7D-A2F6448EB3F0}"/>
              </a:ext>
              <a:ext uri="{C183D7F6-B498-43B3-948B-1728B52AA6E4}">
                <adec:decorative xmlns:adec="http://schemas.microsoft.com/office/drawing/2017/decorative" val="0"/>
              </a:ext>
            </a:extLst>
          </p:cNvPr>
          <p:cNvPicPr>
            <a:picLocks/>
          </p:cNvPicPr>
          <p:nvPr/>
        </p:nvPicPr>
        <p:blipFill>
          <a:blip r:embed="rId4"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12</a:t>
            </a:fld>
            <a:endParaRPr lang="en-US" dirty="0"/>
          </a:p>
        </p:txBody>
      </p:sp>
    </p:spTree>
    <p:extLst>
      <p:ext uri="{BB962C8B-B14F-4D97-AF65-F5344CB8AC3E}">
        <p14:creationId xmlns:p14="http://schemas.microsoft.com/office/powerpoint/2010/main" val="392035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685213-7DFA-158F-7D11-089615834970}"/>
              </a:ext>
              <a:ext uri="{C183D7F6-B498-43B3-948B-1728B52AA6E4}">
                <adec:decorative xmlns:adec="http://schemas.microsoft.com/office/drawing/2017/decorative" val="1"/>
              </a:ext>
            </a:extLst>
          </p:cNvPr>
          <p:cNvSpPr>
            <a:spLocks noGrp="1"/>
          </p:cNvSpPr>
          <p:nvPr>
            <p:ph type="title" idx="4294967295"/>
          </p:nvPr>
        </p:nvSpPr>
        <p:spPr>
          <a:xfrm>
            <a:off x="838200" y="-145143"/>
            <a:ext cx="1251857" cy="145143"/>
          </a:xfrm>
        </p:spPr>
        <p:txBody>
          <a:bodyPr vert="horz" lIns="91440" tIns="45720" rIns="91440" bIns="45720" rtlCol="0" anchor="b">
            <a:noAutofit/>
          </a:bodyPr>
          <a:lstStyle/>
          <a:p>
            <a:pPr rtl="0"/>
            <a:r>
              <a:rPr lang="es-419" sz="100" dirty="0"/>
              <a:t>Conclusión</a:t>
            </a:r>
          </a:p>
        </p:txBody>
      </p:sp>
      <p:pic>
        <p:nvPicPr>
          <p:cNvPr id="3" name="Picture 2" descr="The Standard Registered Logo">
            <a:extLst>
              <a:ext uri="{FF2B5EF4-FFF2-40B4-BE49-F238E27FC236}">
                <a16:creationId xmlns:a16="http://schemas.microsoft.com/office/drawing/2014/main" id="{FD67B6B8-8477-A2D7-D7CC-FCB298E701BE}"/>
              </a:ext>
            </a:extLst>
          </p:cNvPr>
          <p:cNvPicPr>
            <a:picLocks noChangeAspect="1"/>
          </p:cNvPicPr>
          <p:nvPr/>
        </p:nvPicPr>
        <p:blipFill>
          <a:blip r:embed="rId3"/>
          <a:stretch>
            <a:fillRect/>
          </a:stretch>
        </p:blipFill>
        <p:spPr>
          <a:xfrm>
            <a:off x="609600" y="2056080"/>
            <a:ext cx="1667434" cy="1078369"/>
          </a:xfrm>
          <a:prstGeom prst="rect">
            <a:avLst/>
          </a:prstGeom>
        </p:spPr>
      </p:pic>
      <p:sp>
        <p:nvSpPr>
          <p:cNvPr id="5" name="TextBox 4">
            <a:extLst>
              <a:ext uri="{FF2B5EF4-FFF2-40B4-BE49-F238E27FC236}">
                <a16:creationId xmlns:a16="http://schemas.microsoft.com/office/drawing/2014/main" id="{BFDA9743-412E-6A82-2B69-6F5880B7A7CF}"/>
              </a:ext>
            </a:extLst>
          </p:cNvPr>
          <p:cNvSpPr txBox="1"/>
          <p:nvPr/>
        </p:nvSpPr>
        <p:spPr>
          <a:xfrm>
            <a:off x="489858" y="3592286"/>
            <a:ext cx="10918371" cy="1302921"/>
          </a:xfrm>
          <a:prstGeom prst="rect">
            <a:avLst/>
          </a:prstGeom>
          <a:noFill/>
        </p:spPr>
        <p:txBody>
          <a:bodyPr wrap="square" rtlCol="0">
            <a:spAutoFit/>
          </a:bodyPr>
          <a:lstStyle/>
          <a:p>
            <a:pPr rtl="0">
              <a:spcAft>
                <a:spcPts val="3100"/>
              </a:spcAft>
            </a:pPr>
            <a:r>
              <a:rPr lang="es-US" sz="1300" dirty="0"/>
              <a:t>The Standard es el nombre comercial de StanCorp Financial Group, Inc. y sus subsidiarias, Standard Retirement Services, Inc. proporciona servicios de documentación financiera y servicios administrativos del plan. Standard Retirement Services, Inc. es una subsidiaria de StanCorp Financial Group, Inc. y todas son corporaciones de Oregon. </a:t>
            </a:r>
          </a:p>
          <a:p>
            <a:pPr rtl="0"/>
            <a:r>
              <a:rPr lang="es-US" sz="1300" dirty="0"/>
              <a:t>The Standard no proporciona asesoramiento fiscal. Por favor, consulte a su asesor fiscal para que le oriente.        </a:t>
            </a:r>
          </a:p>
        </p:txBody>
      </p:sp>
      <p:sp>
        <p:nvSpPr>
          <p:cNvPr id="7" name="TextBox 6">
            <a:extLst>
              <a:ext uri="{FF2B5EF4-FFF2-40B4-BE49-F238E27FC236}">
                <a16:creationId xmlns:a16="http://schemas.microsoft.com/office/drawing/2014/main" id="{B164F83E-95E8-CF0D-1E69-F5EAE3E65370}"/>
              </a:ext>
            </a:extLst>
          </p:cNvPr>
          <p:cNvSpPr txBox="1"/>
          <p:nvPr/>
        </p:nvSpPr>
        <p:spPr>
          <a:xfrm>
            <a:off x="489858" y="5530334"/>
            <a:ext cx="6096000" cy="276999"/>
          </a:xfrm>
          <a:prstGeom prst="rect">
            <a:avLst/>
          </a:prstGeom>
          <a:noFill/>
        </p:spPr>
        <p:txBody>
          <a:bodyPr wrap="square" rtlCol="0">
            <a:spAutoFit/>
          </a:bodyPr>
          <a:lstStyle/>
          <a:p>
            <a:pPr rtl="0"/>
            <a:r>
              <a:rPr lang="es-US" sz="1200" dirty="0"/>
              <a:t>RP</a:t>
            </a:r>
            <a:r>
              <a:rPr lang="es-US" sz="1200" b="1" dirty="0"/>
              <a:t> 21301-SPU </a:t>
            </a:r>
            <a:r>
              <a:rPr lang="es-US" sz="1200" dirty="0"/>
              <a:t>(1/25) W1034313-0125 (01/27)</a:t>
            </a:r>
          </a:p>
        </p:txBody>
      </p:sp>
      <p:sp>
        <p:nvSpPr>
          <p:cNvPr id="2" name="Slide Number Placeholder 1">
            <a:extLst>
              <a:ext uri="{FF2B5EF4-FFF2-40B4-BE49-F238E27FC236}">
                <a16:creationId xmlns:a16="http://schemas.microsoft.com/office/drawing/2014/main" id="{F3EF843F-8713-DB61-7AB9-FD5876CC5E2C}"/>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13</a:t>
            </a:fld>
            <a:endParaRPr lang="en-US" dirty="0"/>
          </a:p>
        </p:txBody>
      </p:sp>
    </p:spTree>
    <p:extLst>
      <p:ext uri="{BB962C8B-B14F-4D97-AF65-F5344CB8AC3E}">
        <p14:creationId xmlns:p14="http://schemas.microsoft.com/office/powerpoint/2010/main" val="2639611854"/>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F56FA5-23CA-48ED-9B53-653DE43F58D1}">
  <ds:schemaRefs>
    <ds:schemaRef ds:uri="http://www.w3.org/XML/1998/namespace"/>
    <ds:schemaRef ds:uri="http://purl.org/dc/elements/1.1/"/>
    <ds:schemaRef ds:uri="6021318e-cadf-4644-b3f5-8786c4cf8acd"/>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fe1d0d08-bf91-42eb-a2fe-06a16a639f77"/>
    <ds:schemaRef ds:uri="af0d835a-3d14-486d-980f-eaf76ccd082e"/>
    <ds:schemaRef ds:uri="http://purl.org/dc/dcmitype/"/>
  </ds:schemaRefs>
</ds:datastoreItem>
</file>

<file path=customXml/itemProps3.xml><?xml version="1.0" encoding="utf-8"?>
<ds:datastoreItem xmlns:ds="http://schemas.openxmlformats.org/officeDocument/2006/customXml" ds:itemID="{2F7795A2-EC25-45BF-A0BA-CC20F6269A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3244</TotalTime>
  <Words>1799</Words>
  <Application>Microsoft Office PowerPoint</Application>
  <PresentationFormat>Widescreen</PresentationFormat>
  <Paragraphs>152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Courier New</vt:lpstr>
      <vt:lpstr>Wingdings</vt:lpstr>
      <vt:lpstr>Master w/ Full Footer</vt:lpstr>
      <vt:lpstr>Supere los altibajos</vt:lpstr>
      <vt:lpstr>Presentadores</vt:lpstr>
      <vt:lpstr>¿Qué es la volatilidad del mercado?</vt:lpstr>
      <vt:lpstr>¿Cómo superar los obstáculos y continuar ahorrando?</vt:lpstr>
      <vt:lpstr>¿Cómo superar los obstáculos y continuar ahorrando? </vt:lpstr>
      <vt:lpstr>¿Cómo superar los obstáculos y continuar ahorrando?  </vt:lpstr>
      <vt:lpstr>¿Cómo superar los obstáculos y continuar ahorrando?   </vt:lpstr>
      <vt:lpstr>Crecimiento de los diferentes tipos de inversión a lo largo del tiempo</vt:lpstr>
      <vt:lpstr>Abróchese el cinturón y recuerde esto</vt:lpstr>
      <vt:lpstr>Reequilibrar y reiniciar</vt:lpstr>
      <vt:lpstr>¿Necesita ayuda para planificar?</vt:lpstr>
      <vt:lpstr>¿Necesita ayuda para planificar? </vt:lpstr>
      <vt:lpstr>Conclusión</vt:lpstr>
    </vt:vector>
  </TitlesOfParts>
  <Company>The Standard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Supere los altibajos</dc:title>
  <dc:subject>Supere los altibajos</dc:subject>
  <dc:creator>The Standard</dc:creator>
  <cp:keywords>Supere los altibajos, The Standard</cp:keywords>
  <dc:description/>
  <cp:lastModifiedBy>Irene Loughran</cp:lastModifiedBy>
  <cp:revision>172</cp:revision>
  <dcterms:created xsi:type="dcterms:W3CDTF">2024-03-15T21:30:48Z</dcterms:created>
  <dcterms:modified xsi:type="dcterms:W3CDTF">2025-01-17T16:18:19Z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