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Lst>
  <p:notesMasterIdLst>
    <p:notesMasterId r:id="rId18"/>
  </p:notesMasterIdLst>
  <p:handoutMasterIdLst>
    <p:handoutMasterId r:id="rId19"/>
  </p:handoutMasterIdLst>
  <p:sldIdLst>
    <p:sldId id="394" r:id="rId5"/>
    <p:sldId id="327" r:id="rId6"/>
    <p:sldId id="388" r:id="rId7"/>
    <p:sldId id="389" r:id="rId8"/>
    <p:sldId id="371" r:id="rId9"/>
    <p:sldId id="390" r:id="rId10"/>
    <p:sldId id="391" r:id="rId11"/>
    <p:sldId id="374" r:id="rId12"/>
    <p:sldId id="380" r:id="rId13"/>
    <p:sldId id="263" r:id="rId14"/>
    <p:sldId id="392" r:id="rId15"/>
    <p:sldId id="395" r:id="rId16"/>
    <p:sldId id="39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AF2518-23A2-080F-476C-A2184E2A5D29}" name="Adrienne Grace" initials="AG" userId="S::adrienne.grace@standard.com::f481a750-54cb-46b2-8693-5365b4a01085" providerId="AD"/>
  <p188:author id="{6E21EF44-FC25-08BC-C724-70229DA01A3E}" name="Katherine Heilman" initials="KH" userId="S::katherine.heilman@standard.com::9a1e6f34-5639-4748-b4af-b9a0301b47e8" providerId="AD"/>
  <p188:author id="{698E1050-D34A-6E8D-CA97-647FE7E16840}" name="Dawn Bender" initials="" userId="S::dawn.bender@standard.com::da5e5fa8-5b5d-42c2-984b-699c46e11e17" providerId="AD"/>
  <p188:author id="{A129EF8F-9FB0-CB48-7C2D-0A79593A33DE}" name="Mandy Goodwin" initials="MG" userId="S::mandy.goodwin@standard.com::fd1d2c4c-aaf5-450f-947e-b056ec8c31fe" providerId="AD"/>
  <p188:author id="{66FC9AA4-6B3F-B435-95B9-9913743F221A}" name="Jerilee Olmstead" initials="JO" userId="S::jerilee.olmstead@standard.com::5d08420a-9b00-4d47-be0c-0b8138f5dd52" providerId="AD"/>
  <p188:author id="{D3F43ECC-8820-CAED-F6F9-939DE7E0F8FD}" name="Jerilee Olmstead" initials="" userId="S::Jerilee.Olmstead@standard.com::5d08420a-9b00-4d47-be0c-0b8138f5dd5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F3FF"/>
    <a:srgbClr val="004EA7"/>
    <a:srgbClr val="0075B2"/>
    <a:srgbClr val="505050"/>
    <a:srgbClr val="DAD8EB"/>
    <a:srgbClr val="E5E5E5"/>
    <a:srgbClr val="E5E5E6"/>
    <a:srgbClr val="6E747C"/>
    <a:srgbClr val="F1F5FF"/>
    <a:srgbClr val="D9D8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5368" autoAdjust="0"/>
    <p:restoredTop sz="95118" autoAdjust="0"/>
  </p:normalViewPr>
  <p:slideViewPr>
    <p:cSldViewPr snapToGrid="0">
      <p:cViewPr>
        <p:scale>
          <a:sx n="75" d="100"/>
          <a:sy n="75" d="100"/>
        </p:scale>
        <p:origin x="1032" y="28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notesViewPr>
    <p:cSldViewPr snapToGrid="0">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43D226-2AAD-71DC-04A2-56C76016BDF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577A6670-C23B-385F-68CC-F3CE60E5E80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5D2773-295A-4647-866D-65169A5F5513}" type="datetimeFigureOut">
              <a:rPr lang="en-US" smtClean="0"/>
              <a:t>1/15/2025</a:t>
            </a:fld>
            <a:endParaRPr lang="en-US" dirty="0"/>
          </a:p>
        </p:txBody>
      </p:sp>
      <p:sp>
        <p:nvSpPr>
          <p:cNvPr id="4" name="Footer Placeholder 3">
            <a:extLst>
              <a:ext uri="{FF2B5EF4-FFF2-40B4-BE49-F238E27FC236}">
                <a16:creationId xmlns:a16="http://schemas.microsoft.com/office/drawing/2014/main" id="{9FC97CCE-1DAF-1B3B-9A8A-CAEEDA3C81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EE7759F-EA5A-D7BD-FFD7-7ACE8161050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424F22A-767E-6B41-8237-648607A4F8B1}" type="slidenum">
              <a:rPr lang="en-US" smtClean="0"/>
              <a:t>‹#›</a:t>
            </a:fld>
            <a:endParaRPr lang="en-US" dirty="0"/>
          </a:p>
        </p:txBody>
      </p:sp>
    </p:spTree>
    <p:extLst>
      <p:ext uri="{BB962C8B-B14F-4D97-AF65-F5344CB8AC3E}">
        <p14:creationId xmlns:p14="http://schemas.microsoft.com/office/powerpoint/2010/main" val="870025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CD0E78-B23E-6041-9069-6F218D507CC2}" type="datetimeFigureOut">
              <a:rPr lang="en-US" smtClean="0"/>
              <a:t>1/15/2025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735D49-6D46-5C4C-9B2F-BCF1E12CE670}" type="slidenum">
              <a:rPr lang="en-US" smtClean="0"/>
              <a:t>‹#›</a:t>
            </a:fld>
            <a:endParaRPr lang="en-US" dirty="0"/>
          </a:p>
        </p:txBody>
      </p:sp>
    </p:spTree>
    <p:extLst>
      <p:ext uri="{BB962C8B-B14F-4D97-AF65-F5344CB8AC3E}">
        <p14:creationId xmlns:p14="http://schemas.microsoft.com/office/powerpoint/2010/main" val="2614397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a:t>
            </a:r>
          </a:p>
          <a:p>
            <a:endParaRPr lang="en-US" dirty="0"/>
          </a:p>
          <a:p>
            <a:r>
              <a:rPr lang="en-US" dirty="0"/>
              <a:t>Today we are taking a look at market volatility and your retirement savings. </a:t>
            </a:r>
          </a:p>
          <a:p>
            <a:endParaRPr lang="en-US" dirty="0"/>
          </a:p>
          <a:p>
            <a:r>
              <a:rPr lang="en-US" dirty="0"/>
              <a:t>Saving for retirement involves investing. So whether you closely follow the stock market or not, market volatility — which is what we call the natural ups and downs of the stock market — affects your retirement savings.</a:t>
            </a:r>
          </a:p>
          <a:p>
            <a:endParaRPr lang="en-US" dirty="0"/>
          </a:p>
          <a:p>
            <a:r>
              <a:rPr lang="en-US" dirty="0"/>
              <a:t>But even though market swings are normal, big spikes and steep drops can be stressful — especially when you’re trying to save for retirement.</a:t>
            </a:r>
          </a:p>
          <a:p>
            <a:endParaRPr lang="en-US" dirty="0"/>
          </a:p>
          <a:p>
            <a:r>
              <a:rPr lang="en-US" dirty="0"/>
              <a:t>There are just a few things to keep in mind during a volatile time so you can keep your savings on track.</a:t>
            </a:r>
          </a:p>
        </p:txBody>
      </p:sp>
      <p:sp>
        <p:nvSpPr>
          <p:cNvPr id="4" name="Slide Number Placeholder 3"/>
          <p:cNvSpPr>
            <a:spLocks noGrp="1"/>
          </p:cNvSpPr>
          <p:nvPr>
            <p:ph type="sldNum" sz="quarter" idx="5"/>
          </p:nvPr>
        </p:nvSpPr>
        <p:spPr/>
        <p:txBody>
          <a:bodyPr/>
          <a:lstStyle/>
          <a:p>
            <a:fld id="{68735D49-6D46-5C4C-9B2F-BCF1E12CE670}" type="slidenum">
              <a:rPr lang="en-US" smtClean="0"/>
              <a:t>1</a:t>
            </a:fld>
            <a:endParaRPr lang="en-US" dirty="0"/>
          </a:p>
        </p:txBody>
      </p:sp>
    </p:spTree>
    <p:extLst>
      <p:ext uri="{BB962C8B-B14F-4D97-AF65-F5344CB8AC3E}">
        <p14:creationId xmlns:p14="http://schemas.microsoft.com/office/powerpoint/2010/main" val="2597599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[INTRODUCTIONS]</a:t>
            </a:r>
          </a:p>
          <a:p>
            <a:endParaRPr lang="en-US" dirty="0"/>
          </a:p>
        </p:txBody>
      </p:sp>
      <p:sp>
        <p:nvSpPr>
          <p:cNvPr id="4" name="Slide Number Placeholder 3"/>
          <p:cNvSpPr>
            <a:spLocks noGrp="1"/>
          </p:cNvSpPr>
          <p:nvPr>
            <p:ph type="sldNum" sz="quarter" idx="5"/>
          </p:nvPr>
        </p:nvSpPr>
        <p:spPr/>
        <p:txBody>
          <a:bodyPr/>
          <a:lstStyle/>
          <a:p>
            <a:fld id="{68735D49-6D46-5C4C-9B2F-BCF1E12CE670}" type="slidenum">
              <a:rPr lang="en-US" smtClean="0"/>
              <a:t>2</a:t>
            </a:fld>
            <a:endParaRPr lang="en-US" dirty="0"/>
          </a:p>
        </p:txBody>
      </p:sp>
    </p:spTree>
    <p:extLst>
      <p:ext uri="{BB962C8B-B14F-4D97-AF65-F5344CB8AC3E}">
        <p14:creationId xmlns:p14="http://schemas.microsoft.com/office/powerpoint/2010/main" val="2388446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2008, investors have seen a lot of market volatility. </a:t>
            </a:r>
          </a:p>
          <a:p>
            <a:endParaRPr lang="en-US" dirty="0"/>
          </a:p>
          <a:p>
            <a:r>
              <a:rPr lang="en-US" dirty="0"/>
              <a:t>Major events like the global economic slowdown or foreclosure crisis can contribute to swings in the market. </a:t>
            </a:r>
          </a:p>
          <a:p>
            <a:endParaRPr lang="en-US" dirty="0"/>
          </a:p>
          <a:p>
            <a:r>
              <a:rPr lang="en-US" dirty="0"/>
              <a:t>Everyday activity can also cause stock prices to shoot up. On the flip side, news stories, weak earnings reports and world events can trigger downward trends. </a:t>
            </a:r>
          </a:p>
          <a:p>
            <a:endParaRPr lang="en-US" dirty="0"/>
          </a:p>
          <a:p>
            <a:r>
              <a:rPr lang="en-US" dirty="0"/>
              <a:t>Volatility is to be expected, but that doesn’t stop investors from worrying about the health of their investments. </a:t>
            </a:r>
          </a:p>
        </p:txBody>
      </p:sp>
      <p:sp>
        <p:nvSpPr>
          <p:cNvPr id="4" name="Slide Number Placeholder 3"/>
          <p:cNvSpPr>
            <a:spLocks noGrp="1"/>
          </p:cNvSpPr>
          <p:nvPr>
            <p:ph type="sldNum" sz="quarter" idx="5"/>
          </p:nvPr>
        </p:nvSpPr>
        <p:spPr/>
        <p:txBody>
          <a:bodyPr/>
          <a:lstStyle/>
          <a:p>
            <a:fld id="{68735D49-6D46-5C4C-9B2F-BCF1E12CE670}" type="slidenum">
              <a:rPr lang="en-US" smtClean="0"/>
              <a:t>3</a:t>
            </a:fld>
            <a:endParaRPr lang="en-US" dirty="0"/>
          </a:p>
        </p:txBody>
      </p:sp>
    </p:spTree>
    <p:extLst>
      <p:ext uri="{BB962C8B-B14F-4D97-AF65-F5344CB8AC3E}">
        <p14:creationId xmlns:p14="http://schemas.microsoft.com/office/powerpoint/2010/main" val="627877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 a great way to improve your retirement readiness is to participate in your employer-sponsored plan. Preparing now will make sure you’ll be able to maintain your current lifestyle after you stop working.</a:t>
            </a:r>
          </a:p>
          <a:p>
            <a:endParaRPr lang="en-US" dirty="0"/>
          </a:p>
          <a:p>
            <a:r>
              <a:rPr lang="en-US" dirty="0"/>
              <a:t>Let’s look at three key strategies to help you ride out the ups and downs of the market.</a:t>
            </a:r>
          </a:p>
        </p:txBody>
      </p:sp>
      <p:sp>
        <p:nvSpPr>
          <p:cNvPr id="4" name="Slide Number Placeholder 3"/>
          <p:cNvSpPr>
            <a:spLocks noGrp="1"/>
          </p:cNvSpPr>
          <p:nvPr>
            <p:ph type="sldNum" sz="quarter" idx="5"/>
          </p:nvPr>
        </p:nvSpPr>
        <p:spPr/>
        <p:txBody>
          <a:bodyPr/>
          <a:lstStyle/>
          <a:p>
            <a:fld id="{68735D49-6D46-5C4C-9B2F-BCF1E12CE670}" type="slidenum">
              <a:rPr lang="en-US" smtClean="0"/>
              <a:t>4</a:t>
            </a:fld>
            <a:endParaRPr lang="en-US" dirty="0"/>
          </a:p>
        </p:txBody>
      </p:sp>
    </p:spTree>
    <p:extLst>
      <p:ext uri="{BB962C8B-B14F-4D97-AF65-F5344CB8AC3E}">
        <p14:creationId xmlns:p14="http://schemas.microsoft.com/office/powerpoint/2010/main" val="51672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key strategy is to create an investment plan. Sticking to it — even when the markets are going wild — is just as important. </a:t>
            </a:r>
          </a:p>
          <a:p>
            <a:endParaRPr lang="en-US" dirty="0"/>
          </a:p>
          <a:p>
            <a:r>
              <a:rPr lang="en-US" dirty="0"/>
              <a:t>A strong plan will factor in three things:</a:t>
            </a:r>
          </a:p>
          <a:p>
            <a:endParaRPr lang="en-US" dirty="0"/>
          </a:p>
          <a:p>
            <a:pPr marL="171450" indent="-171450">
              <a:buFont typeface="Arial" panose="020B0604020202020204" pitchFamily="34" charset="0"/>
              <a:buChar char="•"/>
            </a:pPr>
            <a:r>
              <a:rPr lang="en-US" dirty="0"/>
              <a:t>Your projected retirement date</a:t>
            </a:r>
          </a:p>
          <a:p>
            <a:pPr marL="171450" indent="-171450">
              <a:buFont typeface="Arial" panose="020B0604020202020204" pitchFamily="34" charset="0"/>
              <a:buChar char="•"/>
            </a:pPr>
            <a:r>
              <a:rPr lang="en-US" dirty="0"/>
              <a:t>Your major life goals</a:t>
            </a:r>
          </a:p>
          <a:p>
            <a:pPr marL="171450" indent="-171450">
              <a:buFont typeface="Arial" panose="020B0604020202020204" pitchFamily="34" charset="0"/>
              <a:buChar char="•"/>
            </a:pPr>
            <a:r>
              <a:rPr lang="en-US" dirty="0"/>
              <a:t>Your tolerance for risk</a:t>
            </a:r>
          </a:p>
          <a:p>
            <a:endParaRPr lang="en-US" dirty="0"/>
          </a:p>
          <a:p>
            <a:r>
              <a:rPr lang="en-US" dirty="0"/>
              <a:t>For example, if you plan to retire in the next five years, you probably want to select more conservative options that are less risky. </a:t>
            </a:r>
          </a:p>
          <a:p>
            <a:endParaRPr lang="en-US" dirty="0"/>
          </a:p>
          <a:p>
            <a:r>
              <a:rPr lang="en-US" dirty="0"/>
              <a:t>If you have 15 years to save, you might take on more risk and invest in options with higher growth potential.</a:t>
            </a:r>
          </a:p>
          <a:p>
            <a:endParaRPr lang="en-US" dirty="0"/>
          </a:p>
          <a:p>
            <a:r>
              <a:rPr lang="en-US" dirty="0"/>
              <a:t>When the market gets volatile and your emotions kick in, refer to your investment plan to stay on course.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68735D49-6D46-5C4C-9B2F-BCF1E12CE670}" type="slidenum">
              <a:rPr lang="en-US" smtClean="0"/>
              <a:t>5</a:t>
            </a:fld>
            <a:endParaRPr lang="en-US" dirty="0"/>
          </a:p>
        </p:txBody>
      </p:sp>
    </p:spTree>
    <p:extLst>
      <p:ext uri="{BB962C8B-B14F-4D97-AF65-F5344CB8AC3E}">
        <p14:creationId xmlns:p14="http://schemas.microsoft.com/office/powerpoint/2010/main" val="2341815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key strategy is to diversify your investments. That just means to put your money into different kinds of investments that don’t react in the same way to market swings. </a:t>
            </a:r>
          </a:p>
          <a:p>
            <a:endParaRPr lang="en-US" dirty="0"/>
          </a:p>
          <a:p>
            <a:r>
              <a:rPr lang="en-US" dirty="0"/>
              <a:t>Bonds, for example, may rise in value when stocks are not performing well.  </a:t>
            </a:r>
          </a:p>
          <a:p>
            <a:endParaRPr lang="en-US" dirty="0"/>
          </a:p>
          <a:p>
            <a:r>
              <a:rPr lang="en-US" dirty="0"/>
              <a:t>While diversification does not guarantee a profit or protect against a loss in a declining market, it can help reduce your exposure to risk. </a:t>
            </a:r>
          </a:p>
          <a:p>
            <a:endParaRPr lang="en-US" dirty="0"/>
          </a:p>
          <a:p>
            <a:r>
              <a:rPr lang="en-US" dirty="0"/>
              <a:t>A well-diversified portfolio may include stocks, bonds and cash equivalents, as well as alternative investment types such as real estate investment trusts, commodities and international or emerging market stocks. </a:t>
            </a:r>
          </a:p>
          <a:p>
            <a:endParaRPr lang="en-US" dirty="0"/>
          </a:p>
          <a:p>
            <a:r>
              <a:rPr lang="en-US" dirty="0"/>
              <a:t>The latter investments may be considered higher risk than the former, but can help reduce risk during times of economic uncertainty. </a:t>
            </a:r>
          </a:p>
        </p:txBody>
      </p:sp>
      <p:sp>
        <p:nvSpPr>
          <p:cNvPr id="4" name="Slide Number Placeholder 3"/>
          <p:cNvSpPr>
            <a:spLocks noGrp="1"/>
          </p:cNvSpPr>
          <p:nvPr>
            <p:ph type="sldNum" sz="quarter" idx="5"/>
          </p:nvPr>
        </p:nvSpPr>
        <p:spPr/>
        <p:txBody>
          <a:bodyPr/>
          <a:lstStyle/>
          <a:p>
            <a:fld id="{68735D49-6D46-5C4C-9B2F-BCF1E12CE670}" type="slidenum">
              <a:rPr lang="en-US" smtClean="0"/>
              <a:t>6</a:t>
            </a:fld>
            <a:endParaRPr lang="en-US" dirty="0"/>
          </a:p>
        </p:txBody>
      </p:sp>
    </p:spTree>
    <p:extLst>
      <p:ext uri="{BB962C8B-B14F-4D97-AF65-F5344CB8AC3E}">
        <p14:creationId xmlns:p14="http://schemas.microsoft.com/office/powerpoint/2010/main" val="1923438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key strategy is to think long term. </a:t>
            </a:r>
          </a:p>
          <a:p>
            <a:endParaRPr lang="en-US" dirty="0"/>
          </a:p>
          <a:p>
            <a:r>
              <a:rPr lang="en-US" dirty="0"/>
              <a:t>Because the good news is that even with volatility, the stock market has experienced:</a:t>
            </a:r>
          </a:p>
          <a:p>
            <a:endParaRPr lang="en-US" dirty="0"/>
          </a:p>
          <a:p>
            <a:pPr marL="171450" indent="-171450">
              <a:buFont typeface="Arial" panose="020B0604020202020204" pitchFamily="34" charset="0"/>
              <a:buChar char="•"/>
            </a:pPr>
            <a:r>
              <a:rPr lang="en-US" dirty="0"/>
              <a:t>Overall upward growth for more than 30 years</a:t>
            </a:r>
          </a:p>
          <a:p>
            <a:pPr marL="171450" indent="-171450">
              <a:buFont typeface="Arial" panose="020B0604020202020204" pitchFamily="34" charset="0"/>
              <a:buChar char="•"/>
            </a:pPr>
            <a:r>
              <a:rPr lang="en-US" dirty="0"/>
              <a:t>Average returns of approximately 10% a year</a:t>
            </a:r>
          </a:p>
          <a:p>
            <a:endParaRPr lang="en-US" dirty="0"/>
          </a:p>
          <a:p>
            <a:r>
              <a:rPr lang="en-US" dirty="0"/>
              <a:t>When saving for retirement, the longer you’re invested, the better off you’re probably going to be. </a:t>
            </a:r>
          </a:p>
          <a:p>
            <a:endParaRPr lang="en-US" dirty="0"/>
          </a:p>
          <a:p>
            <a:r>
              <a:rPr lang="en-US" dirty="0"/>
              <a:t>Long-term investing gives more time for potential growth and may absorb the ups and downs of the markets. Taking the long-term view means maintaining or even increasing your savings during uncertain times. </a:t>
            </a:r>
          </a:p>
        </p:txBody>
      </p:sp>
      <p:sp>
        <p:nvSpPr>
          <p:cNvPr id="4" name="Slide Number Placeholder 3"/>
          <p:cNvSpPr>
            <a:spLocks noGrp="1"/>
          </p:cNvSpPr>
          <p:nvPr>
            <p:ph type="sldNum" sz="quarter" idx="5"/>
          </p:nvPr>
        </p:nvSpPr>
        <p:spPr/>
        <p:txBody>
          <a:bodyPr/>
          <a:lstStyle/>
          <a:p>
            <a:fld id="{68735D49-6D46-5C4C-9B2F-BCF1E12CE670}" type="slidenum">
              <a:rPr lang="en-US" smtClean="0"/>
              <a:t>7</a:t>
            </a:fld>
            <a:endParaRPr lang="en-US" dirty="0"/>
          </a:p>
        </p:txBody>
      </p:sp>
    </p:spTree>
    <p:extLst>
      <p:ext uri="{BB962C8B-B14F-4D97-AF65-F5344CB8AC3E}">
        <p14:creationId xmlns:p14="http://schemas.microsoft.com/office/powerpoint/2010/main" val="23251581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look at how markets have stayed on an upward trajectory since 2010. </a:t>
            </a:r>
          </a:p>
          <a:p>
            <a:endParaRPr lang="en-US" dirty="0"/>
          </a:p>
          <a:p>
            <a:r>
              <a:rPr lang="en-US" dirty="0"/>
              <a:t>As you can see, while stocks have been more volatile, they've historically surpassed the growth of other investment options over time. </a:t>
            </a:r>
          </a:p>
        </p:txBody>
      </p:sp>
      <p:sp>
        <p:nvSpPr>
          <p:cNvPr id="4" name="Slide Number Placeholder 3"/>
          <p:cNvSpPr>
            <a:spLocks noGrp="1"/>
          </p:cNvSpPr>
          <p:nvPr>
            <p:ph type="sldNum" sz="quarter" idx="5"/>
          </p:nvPr>
        </p:nvSpPr>
        <p:spPr/>
        <p:txBody>
          <a:bodyPr/>
          <a:lstStyle/>
          <a:p>
            <a:fld id="{68735D49-6D46-5C4C-9B2F-BCF1E12CE670}" type="slidenum">
              <a:rPr lang="en-US" smtClean="0"/>
              <a:t>8</a:t>
            </a:fld>
            <a:endParaRPr lang="en-US" dirty="0"/>
          </a:p>
        </p:txBody>
      </p:sp>
    </p:spTree>
    <p:extLst>
      <p:ext uri="{BB962C8B-B14F-4D97-AF65-F5344CB8AC3E}">
        <p14:creationId xmlns:p14="http://schemas.microsoft.com/office/powerpoint/2010/main" val="34221256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stay on track for retirement readiness, there are a few actions you want to avoid. </a:t>
            </a:r>
          </a:p>
          <a:p>
            <a:endParaRPr lang="en-US" dirty="0"/>
          </a:p>
          <a:p>
            <a:pPr marL="228600" indent="-228600">
              <a:buFont typeface="+mj-lt"/>
              <a:buAutoNum type="arabicPeriod"/>
            </a:pPr>
            <a:r>
              <a:rPr lang="en-US" dirty="0"/>
              <a:t>Don’t sell stock investments when the market goes down. You can often protect your savings if you wait for the market to rebound.</a:t>
            </a:r>
          </a:p>
          <a:p>
            <a:pPr marL="228600" indent="-228600">
              <a:buFont typeface="+mj-lt"/>
              <a:buAutoNum type="arabicPeriod"/>
            </a:pPr>
            <a:r>
              <a:rPr lang="en-US" dirty="0"/>
              <a:t>Don’t try to time the market. It's difficult for anyone to consistently time the market. Most investors benefit from taking a long-term approach to growth. </a:t>
            </a:r>
          </a:p>
          <a:p>
            <a:pPr marL="228600" indent="-228600">
              <a:buFont typeface="+mj-lt"/>
              <a:buAutoNum type="arabicPeriod"/>
            </a:pPr>
            <a:r>
              <a:rPr lang="en-US" dirty="0"/>
              <a:t>Don’t reduce or stop adding to your retirement plan. Steadily adding to your savings, together with long-term growth, allows you to increase your savings. </a:t>
            </a:r>
          </a:p>
          <a:p>
            <a:pPr marL="228600" indent="-228600">
              <a:buFont typeface="+mj-lt"/>
              <a:buAutoNum type="arabicPeriod"/>
            </a:pPr>
            <a:r>
              <a:rPr lang="en-US" dirty="0"/>
              <a:t>Don’t keep all or most of your assets in fixed-income investments, such as cash equivalents and bonds, unless you are near or at retirement age.</a:t>
            </a:r>
          </a:p>
          <a:p>
            <a:endParaRPr lang="en-US" dirty="0"/>
          </a:p>
        </p:txBody>
      </p:sp>
      <p:sp>
        <p:nvSpPr>
          <p:cNvPr id="4" name="Slide Number Placeholder 3"/>
          <p:cNvSpPr>
            <a:spLocks noGrp="1"/>
          </p:cNvSpPr>
          <p:nvPr>
            <p:ph type="sldNum" sz="quarter" idx="5"/>
          </p:nvPr>
        </p:nvSpPr>
        <p:spPr/>
        <p:txBody>
          <a:bodyPr/>
          <a:lstStyle/>
          <a:p>
            <a:fld id="{68735D49-6D46-5C4C-9B2F-BCF1E12CE670}" type="slidenum">
              <a:rPr lang="en-US" smtClean="0"/>
              <a:t>9</a:t>
            </a:fld>
            <a:endParaRPr lang="en-US" dirty="0"/>
          </a:p>
        </p:txBody>
      </p:sp>
    </p:spTree>
    <p:extLst>
      <p:ext uri="{BB962C8B-B14F-4D97-AF65-F5344CB8AC3E}">
        <p14:creationId xmlns:p14="http://schemas.microsoft.com/office/powerpoint/2010/main" val="3555527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smart thing to do on a regular basis is to rebalance your investment plan. </a:t>
            </a:r>
          </a:p>
          <a:p>
            <a:endParaRPr lang="en-US" dirty="0"/>
          </a:p>
          <a:p>
            <a:r>
              <a:rPr lang="en-US" dirty="0"/>
              <a:t>Do this quarterly, semiannually or once a year. </a:t>
            </a:r>
          </a:p>
          <a:p>
            <a:endParaRPr lang="en-US" dirty="0"/>
          </a:p>
          <a:p>
            <a:r>
              <a:rPr lang="en-US" dirty="0"/>
              <a:t>Volatile markets can change your proportion of funds in different asset classes, such as bonds, large growth stocks or international stocks. Rebalancing moves your portfolio back to your desired investment mix to match your risk and investment goals.</a:t>
            </a:r>
          </a:p>
          <a:p>
            <a:endParaRPr lang="en-US" dirty="0"/>
          </a:p>
          <a:p>
            <a:r>
              <a:rPr lang="en-US" dirty="0"/>
              <a:t>It’s also a good idea to review your investment plan each year. Be flexible and willing to change your investment strategy if your retirement goals change.</a:t>
            </a:r>
          </a:p>
        </p:txBody>
      </p:sp>
      <p:sp>
        <p:nvSpPr>
          <p:cNvPr id="4" name="Slide Number Placeholder 3"/>
          <p:cNvSpPr>
            <a:spLocks noGrp="1"/>
          </p:cNvSpPr>
          <p:nvPr>
            <p:ph type="sldNum" sz="quarter" idx="5"/>
          </p:nvPr>
        </p:nvSpPr>
        <p:spPr/>
        <p:txBody>
          <a:bodyPr/>
          <a:lstStyle/>
          <a:p>
            <a:fld id="{68735D49-6D46-5C4C-9B2F-BCF1E12CE670}" type="slidenum">
              <a:rPr lang="en-US" smtClean="0"/>
              <a:t>10</a:t>
            </a:fld>
            <a:endParaRPr lang="en-US" dirty="0"/>
          </a:p>
        </p:txBody>
      </p:sp>
    </p:spTree>
    <p:extLst>
      <p:ext uri="{BB962C8B-B14F-4D97-AF65-F5344CB8AC3E}">
        <p14:creationId xmlns:p14="http://schemas.microsoft.com/office/powerpoint/2010/main" val="18497340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a:t>
            </a:r>
          </a:p>
        </p:txBody>
      </p:sp>
      <p:sp>
        <p:nvSpPr>
          <p:cNvPr id="4" name="Slide Number Placeholder 3"/>
          <p:cNvSpPr>
            <a:spLocks noGrp="1"/>
          </p:cNvSpPr>
          <p:nvPr>
            <p:ph type="sldNum" sz="quarter" idx="5"/>
          </p:nvPr>
        </p:nvSpPr>
        <p:spPr/>
        <p:txBody>
          <a:bodyPr/>
          <a:lstStyle/>
          <a:p>
            <a:fld id="{68735D49-6D46-5C4C-9B2F-BCF1E12CE670}" type="slidenum">
              <a:rPr lang="en-US" smtClean="0"/>
              <a:t>11</a:t>
            </a:fld>
            <a:endParaRPr lang="en-US" dirty="0"/>
          </a:p>
        </p:txBody>
      </p:sp>
    </p:spTree>
    <p:extLst>
      <p:ext uri="{BB962C8B-B14F-4D97-AF65-F5344CB8AC3E}">
        <p14:creationId xmlns:p14="http://schemas.microsoft.com/office/powerpoint/2010/main" val="1997037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a:t>
            </a:r>
          </a:p>
          <a:p>
            <a:endParaRPr lang="en-US" dirty="0"/>
          </a:p>
          <a:p>
            <a:r>
              <a:rPr lang="en-US" dirty="0"/>
              <a:t>Are there any questions?</a:t>
            </a:r>
          </a:p>
        </p:txBody>
      </p:sp>
      <p:sp>
        <p:nvSpPr>
          <p:cNvPr id="4" name="Slide Number Placeholder 3"/>
          <p:cNvSpPr>
            <a:spLocks noGrp="1"/>
          </p:cNvSpPr>
          <p:nvPr>
            <p:ph type="sldNum" sz="quarter" idx="5"/>
          </p:nvPr>
        </p:nvSpPr>
        <p:spPr/>
        <p:txBody>
          <a:bodyPr/>
          <a:lstStyle/>
          <a:p>
            <a:fld id="{68735D49-6D46-5C4C-9B2F-BCF1E12CE670}" type="slidenum">
              <a:rPr lang="en-US" smtClean="0"/>
              <a:t>12</a:t>
            </a:fld>
            <a:endParaRPr lang="en-US" dirty="0"/>
          </a:p>
        </p:txBody>
      </p:sp>
    </p:spTree>
    <p:extLst>
      <p:ext uri="{BB962C8B-B14F-4D97-AF65-F5344CB8AC3E}">
        <p14:creationId xmlns:p14="http://schemas.microsoft.com/office/powerpoint/2010/main" val="19229156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15" name="Title background">
            <a:extLst>
              <a:ext uri="{FF2B5EF4-FFF2-40B4-BE49-F238E27FC236}">
                <a16:creationId xmlns:a16="http://schemas.microsoft.com/office/drawing/2014/main" id="{5061F268-1843-C912-24D4-BD7A9491CD48}"/>
              </a:ext>
              <a:ext uri="{C183D7F6-B498-43B3-948B-1728B52AA6E4}">
                <adec:decorative xmlns:adec="http://schemas.microsoft.com/office/drawing/2017/decorative" val="1"/>
              </a:ext>
            </a:extLst>
          </p:cNvPr>
          <p:cNvSpPr/>
          <p:nvPr userDrawn="1"/>
        </p:nvSpPr>
        <p:spPr>
          <a:xfrm>
            <a:off x="413594" y="365498"/>
            <a:ext cx="11364813" cy="4498559"/>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itle">
            <a:extLst>
              <a:ext uri="{FF2B5EF4-FFF2-40B4-BE49-F238E27FC236}">
                <a16:creationId xmlns:a16="http://schemas.microsoft.com/office/drawing/2014/main" id="{8B2966C9-3E8B-6991-A2BB-EB7809D20BF8}"/>
              </a:ext>
            </a:extLst>
          </p:cNvPr>
          <p:cNvSpPr>
            <a:spLocks noGrp="1"/>
          </p:cNvSpPr>
          <p:nvPr>
            <p:ph type="title"/>
          </p:nvPr>
        </p:nvSpPr>
        <p:spPr>
          <a:xfrm>
            <a:off x="675963" y="1896995"/>
            <a:ext cx="4572000" cy="1339308"/>
          </a:xfrm>
        </p:spPr>
        <p:txBody>
          <a:bodyPr>
            <a:noAutofit/>
          </a:bodyPr>
          <a:lstStyle>
            <a:lvl1pPr>
              <a:lnSpc>
                <a:spcPct val="90000"/>
              </a:lnSpc>
              <a:defRPr sz="4400" b="1">
                <a:solidFill>
                  <a:schemeClr val="bg1"/>
                </a:solidFill>
              </a:defRPr>
            </a:lvl1pPr>
          </a:lstStyle>
          <a:p>
            <a:r>
              <a:rPr lang="en-US"/>
              <a:t>Click to edit Master title style</a:t>
            </a:r>
            <a:endParaRPr lang="en-US" dirty="0"/>
          </a:p>
        </p:txBody>
      </p:sp>
      <p:sp>
        <p:nvSpPr>
          <p:cNvPr id="28" name="Logo cover">
            <a:extLst>
              <a:ext uri="{FF2B5EF4-FFF2-40B4-BE49-F238E27FC236}">
                <a16:creationId xmlns:a16="http://schemas.microsoft.com/office/drawing/2014/main" id="{78182FC6-258B-ACF8-C71E-CE502DCD7694}"/>
              </a:ext>
              <a:ext uri="{C183D7F6-B498-43B3-948B-1728B52AA6E4}">
                <adec:decorative xmlns:adec="http://schemas.microsoft.com/office/drawing/2017/decorative" val="1"/>
              </a:ext>
            </a:extLst>
          </p:cNvPr>
          <p:cNvSpPr/>
          <p:nvPr userDrawn="1"/>
        </p:nvSpPr>
        <p:spPr>
          <a:xfrm>
            <a:off x="14226" y="6395554"/>
            <a:ext cx="3167385" cy="2933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The Standard Logo" descr="The Standard logo">
            <a:extLst>
              <a:ext uri="{FF2B5EF4-FFF2-40B4-BE49-F238E27FC236}">
                <a16:creationId xmlns:a16="http://schemas.microsoft.com/office/drawing/2014/main" id="{685792B7-2F4F-E032-6BB4-0C8A3C932D7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580810" y="5349240"/>
            <a:ext cx="1555996" cy="1086289"/>
          </a:xfrm>
          <a:prstGeom prst="rect">
            <a:avLst/>
          </a:prstGeom>
        </p:spPr>
      </p:pic>
      <p:sp>
        <p:nvSpPr>
          <p:cNvPr id="2" name="Logo cover">
            <a:extLst>
              <a:ext uri="{FF2B5EF4-FFF2-40B4-BE49-F238E27FC236}">
                <a16:creationId xmlns:a16="http://schemas.microsoft.com/office/drawing/2014/main" id="{B19F2C9F-222E-69AB-F70E-22C855A07426}"/>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33541423"/>
      </p:ext>
    </p:extLst>
  </p:cSld>
  <p:clrMapOvr>
    <a:masterClrMapping/>
  </p:clrMapOvr>
  <p:extLst>
    <p:ext uri="{DCECCB84-F9BA-43D5-87BE-67443E8EF086}">
      <p15:sldGuideLst xmlns:p15="http://schemas.microsoft.com/office/powerpoint/2012/main">
        <p15:guide id="1" pos="50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28" name="Logo cover">
            <a:extLst>
              <a:ext uri="{FF2B5EF4-FFF2-40B4-BE49-F238E27FC236}">
                <a16:creationId xmlns:a16="http://schemas.microsoft.com/office/drawing/2014/main" id="{78182FC6-258B-ACF8-C71E-CE502DCD7694}"/>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ix">
            <a:extLst>
              <a:ext uri="{FF2B5EF4-FFF2-40B4-BE49-F238E27FC236}">
                <a16:creationId xmlns:a16="http://schemas.microsoft.com/office/drawing/2014/main" id="{4280FF4C-2F09-7277-6D3A-3962180639FA}"/>
              </a:ext>
              <a:ext uri="{C183D7F6-B498-43B3-948B-1728B52AA6E4}">
                <adec:decorative xmlns:adec="http://schemas.microsoft.com/office/drawing/2017/decorative" val="1"/>
              </a:ext>
            </a:extLst>
          </p:cNvPr>
          <p:cNvSpPr/>
          <p:nvPr userDrawn="1"/>
        </p:nvSpPr>
        <p:spPr>
          <a:xfrm>
            <a:off x="83976" y="6186196"/>
            <a:ext cx="3713583" cy="5522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itle background">
            <a:extLst>
              <a:ext uri="{FF2B5EF4-FFF2-40B4-BE49-F238E27FC236}">
                <a16:creationId xmlns:a16="http://schemas.microsoft.com/office/drawing/2014/main" id="{85BB55BE-AA29-2C76-9151-55CB21CCC655}"/>
              </a:ext>
              <a:ext uri="{C183D7F6-B498-43B3-948B-1728B52AA6E4}">
                <adec:decorative xmlns:adec="http://schemas.microsoft.com/office/drawing/2017/decorative" val="1"/>
              </a:ext>
            </a:extLst>
          </p:cNvPr>
          <p:cNvSpPr/>
          <p:nvPr userDrawn="1"/>
        </p:nvSpPr>
        <p:spPr>
          <a:xfrm rot="16200000">
            <a:off x="104023" y="680093"/>
            <a:ext cx="6071616" cy="5497810"/>
          </a:xfrm>
          <a:prstGeom prst="round2SameRect">
            <a:avLst>
              <a:gd name="adj1" fmla="val 3628"/>
              <a:gd name="adj2" fmla="val 0"/>
            </a:avLst>
          </a:prstGeom>
          <a:solidFill>
            <a:srgbClr val="F0F4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hoto box">
            <a:extLst>
              <a:ext uri="{FF2B5EF4-FFF2-40B4-BE49-F238E27FC236}">
                <a16:creationId xmlns:a16="http://schemas.microsoft.com/office/drawing/2014/main" id="{93CC076F-6EC3-9836-6DF3-96DA4D97846B}"/>
              </a:ext>
              <a:ext uri="{C183D7F6-B498-43B3-948B-1728B52AA6E4}">
                <adec:decorative xmlns:adec="http://schemas.microsoft.com/office/drawing/2017/decorative" val="1"/>
              </a:ext>
            </a:extLst>
          </p:cNvPr>
          <p:cNvSpPr/>
          <p:nvPr userDrawn="1"/>
        </p:nvSpPr>
        <p:spPr>
          <a:xfrm rot="5400000">
            <a:off x="5812742" y="469184"/>
            <a:ext cx="6071616" cy="5919628"/>
          </a:xfrm>
          <a:prstGeom prst="round2SameRect">
            <a:avLst>
              <a:gd name="adj1" fmla="val 3402"/>
              <a:gd name="adj2"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1" name="The Standard logo" descr="The Standard logo">
            <a:extLst>
              <a:ext uri="{FF2B5EF4-FFF2-40B4-BE49-F238E27FC236}">
                <a16:creationId xmlns:a16="http://schemas.microsoft.com/office/drawing/2014/main" id="{CE01F867-7C66-AE84-B6D0-334A4A942CC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813816" y="1042416"/>
            <a:ext cx="1555996" cy="1086289"/>
          </a:xfrm>
          <a:prstGeom prst="rect">
            <a:avLst/>
          </a:prstGeom>
        </p:spPr>
      </p:pic>
      <p:sp>
        <p:nvSpPr>
          <p:cNvPr id="5" name="Title">
            <a:extLst>
              <a:ext uri="{FF2B5EF4-FFF2-40B4-BE49-F238E27FC236}">
                <a16:creationId xmlns:a16="http://schemas.microsoft.com/office/drawing/2014/main" id="{C103031D-6E5E-AFBC-BCD9-76B601AC65E9}"/>
              </a:ext>
            </a:extLst>
          </p:cNvPr>
          <p:cNvSpPr>
            <a:spLocks noGrp="1"/>
          </p:cNvSpPr>
          <p:nvPr>
            <p:ph type="title"/>
          </p:nvPr>
        </p:nvSpPr>
        <p:spPr>
          <a:xfrm>
            <a:off x="922200" y="3034002"/>
            <a:ext cx="4572000" cy="1339308"/>
          </a:xfrm>
        </p:spPr>
        <p:txBody>
          <a:bodyPr anchor="t" anchorCtr="0">
            <a:noAutofit/>
          </a:bodyPr>
          <a:lstStyle>
            <a:lvl1pPr>
              <a:defRPr sz="4400">
                <a:solidFill>
                  <a:srgbClr val="004EA7"/>
                </a:solidFill>
              </a:defRPr>
            </a:lvl1pPr>
          </a:lstStyle>
          <a:p>
            <a:pPr algn="l"/>
            <a:r>
              <a:rPr lang="en-US" sz="4400" b="1"/>
              <a:t>Click to edit Master title style</a:t>
            </a:r>
            <a:endParaRPr lang="en-US" sz="4400" b="1" dirty="0"/>
          </a:p>
        </p:txBody>
      </p:sp>
    </p:spTree>
    <p:extLst>
      <p:ext uri="{BB962C8B-B14F-4D97-AF65-F5344CB8AC3E}">
        <p14:creationId xmlns:p14="http://schemas.microsoft.com/office/powerpoint/2010/main" val="1907366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5" name="Title background">
            <a:extLst>
              <a:ext uri="{FF2B5EF4-FFF2-40B4-BE49-F238E27FC236}">
                <a16:creationId xmlns:a16="http://schemas.microsoft.com/office/drawing/2014/main" id="{970CFC68-B5B5-A69C-0192-3DFD409CA07D}"/>
              </a:ext>
              <a:ext uri="{C183D7F6-B498-43B3-948B-1728B52AA6E4}">
                <adec:decorative xmlns:adec="http://schemas.microsoft.com/office/drawing/2017/decorative" val="1"/>
              </a:ext>
            </a:extLst>
          </p:cNvPr>
          <p:cNvSpPr/>
          <p:nvPr userDrawn="1"/>
        </p:nvSpPr>
        <p:spPr>
          <a:xfrm>
            <a:off x="413594" y="365498"/>
            <a:ext cx="11364813" cy="4498559"/>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Logo cover">
            <a:extLst>
              <a:ext uri="{FF2B5EF4-FFF2-40B4-BE49-F238E27FC236}">
                <a16:creationId xmlns:a16="http://schemas.microsoft.com/office/drawing/2014/main" id="{78182FC6-258B-ACF8-C71E-CE502DCD7694}"/>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itle">
            <a:extLst>
              <a:ext uri="{FF2B5EF4-FFF2-40B4-BE49-F238E27FC236}">
                <a16:creationId xmlns:a16="http://schemas.microsoft.com/office/drawing/2014/main" id="{8B2966C9-3E8B-6991-A2BB-EB7809D20BF8}"/>
              </a:ext>
            </a:extLst>
          </p:cNvPr>
          <p:cNvSpPr>
            <a:spLocks noGrp="1"/>
          </p:cNvSpPr>
          <p:nvPr>
            <p:ph type="title"/>
          </p:nvPr>
        </p:nvSpPr>
        <p:spPr>
          <a:xfrm>
            <a:off x="675963" y="1896995"/>
            <a:ext cx="4572000" cy="1339308"/>
          </a:xfrm>
        </p:spPr>
        <p:txBody>
          <a:bodyPr>
            <a:noAutofit/>
          </a:bodyPr>
          <a:lstStyle>
            <a:lvl1pPr>
              <a:lnSpc>
                <a:spcPct val="90000"/>
              </a:lnSpc>
              <a:defRPr sz="4400" b="1">
                <a:solidFill>
                  <a:schemeClr val="bg1"/>
                </a:solidFill>
              </a:defRPr>
            </a:lvl1pPr>
          </a:lstStyle>
          <a:p>
            <a:r>
              <a:rPr lang="en-US"/>
              <a:t>Click to edit Master title style</a:t>
            </a:r>
            <a:endParaRPr lang="en-US" dirty="0"/>
          </a:p>
        </p:txBody>
      </p:sp>
      <p:sp>
        <p:nvSpPr>
          <p:cNvPr id="2" name="Logo cover">
            <a:extLst>
              <a:ext uri="{FF2B5EF4-FFF2-40B4-BE49-F238E27FC236}">
                <a16:creationId xmlns:a16="http://schemas.microsoft.com/office/drawing/2014/main" id="{267C8125-BA76-FDC4-FF15-695E72AA4E2A}"/>
              </a:ext>
              <a:ext uri="{C183D7F6-B498-43B3-948B-1728B52AA6E4}">
                <adec:decorative xmlns:adec="http://schemas.microsoft.com/office/drawing/2017/decorative" val="1"/>
              </a:ext>
            </a:extLst>
          </p:cNvPr>
          <p:cNvSpPr/>
          <p:nvPr userDrawn="1"/>
        </p:nvSpPr>
        <p:spPr>
          <a:xfrm>
            <a:off x="14226" y="6395554"/>
            <a:ext cx="3167385" cy="2933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The Standard Logo" descr="The Standard logo">
            <a:extLst>
              <a:ext uri="{FF2B5EF4-FFF2-40B4-BE49-F238E27FC236}">
                <a16:creationId xmlns:a16="http://schemas.microsoft.com/office/drawing/2014/main" id="{A060CF76-F1C6-AEC5-E8F0-8FDC6E47D5A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580810" y="5349240"/>
            <a:ext cx="1555996" cy="1086289"/>
          </a:xfrm>
          <a:prstGeom prst="rect">
            <a:avLst/>
          </a:prstGeom>
        </p:spPr>
      </p:pic>
    </p:spTree>
    <p:extLst>
      <p:ext uri="{BB962C8B-B14F-4D97-AF65-F5344CB8AC3E}">
        <p14:creationId xmlns:p14="http://schemas.microsoft.com/office/powerpoint/2010/main" val="4234801234"/>
      </p:ext>
    </p:extLst>
  </p:cSld>
  <p:clrMapOvr>
    <a:masterClrMapping/>
  </p:clrMapOvr>
  <p:extLst>
    <p:ext uri="{DCECCB84-F9BA-43D5-87BE-67443E8EF086}">
      <p15:sldGuideLst xmlns:p15="http://schemas.microsoft.com/office/powerpoint/2012/main">
        <p15:guide id="1" pos="50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3" name="Title background">
            <a:extLst>
              <a:ext uri="{FF2B5EF4-FFF2-40B4-BE49-F238E27FC236}">
                <a16:creationId xmlns:a16="http://schemas.microsoft.com/office/drawing/2014/main" id="{AE5BE94E-E1B0-AE65-0C51-838BA2D30E1E}"/>
              </a:ext>
              <a:ext uri="{C183D7F6-B498-43B3-948B-1728B52AA6E4}">
                <adec:decorative xmlns:adec="http://schemas.microsoft.com/office/drawing/2017/decorative" val="1"/>
              </a:ext>
            </a:extLst>
          </p:cNvPr>
          <p:cNvSpPr/>
          <p:nvPr userDrawn="1"/>
        </p:nvSpPr>
        <p:spPr>
          <a:xfrm>
            <a:off x="455535" y="576929"/>
            <a:ext cx="3216465" cy="5253206"/>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Agenda items background">
            <a:extLst>
              <a:ext uri="{FF2B5EF4-FFF2-40B4-BE49-F238E27FC236}">
                <a16:creationId xmlns:a16="http://schemas.microsoft.com/office/drawing/2014/main" id="{94799B58-CCFA-897F-DA27-8D145577F13C}"/>
              </a:ext>
              <a:ext uri="{C183D7F6-B498-43B3-948B-1728B52AA6E4}">
                <adec:decorative xmlns:adec="http://schemas.microsoft.com/office/drawing/2017/decorative" val="1"/>
              </a:ext>
            </a:extLst>
          </p:cNvPr>
          <p:cNvSpPr/>
          <p:nvPr userDrawn="1"/>
        </p:nvSpPr>
        <p:spPr>
          <a:xfrm>
            <a:off x="3677576" y="1088325"/>
            <a:ext cx="6691200" cy="4214647"/>
          </a:xfrm>
          <a:prstGeom prst="rect">
            <a:avLst/>
          </a:prstGeom>
          <a:solidFill>
            <a:srgbClr val="F0F4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Agenda Title">
            <a:extLst>
              <a:ext uri="{FF2B5EF4-FFF2-40B4-BE49-F238E27FC236}">
                <a16:creationId xmlns:a16="http://schemas.microsoft.com/office/drawing/2014/main" id="{11A249A4-9BE0-C429-40DF-9023AFD48B64}"/>
              </a:ext>
            </a:extLst>
          </p:cNvPr>
          <p:cNvSpPr>
            <a:spLocks noGrp="1"/>
          </p:cNvSpPr>
          <p:nvPr>
            <p:ph type="title" hasCustomPrompt="1"/>
          </p:nvPr>
        </p:nvSpPr>
        <p:spPr>
          <a:xfrm>
            <a:off x="714103" y="2531419"/>
            <a:ext cx="2655834" cy="1344227"/>
          </a:xfrm>
        </p:spPr>
        <p:txBody>
          <a:bodyPr>
            <a:noAutofit/>
          </a:bodyPr>
          <a:lstStyle>
            <a:lvl1pPr algn="ctr">
              <a:lnSpc>
                <a:spcPct val="110000"/>
              </a:lnSpc>
              <a:defRPr>
                <a:solidFill>
                  <a:schemeClr val="bg1"/>
                </a:solidFill>
              </a:defRPr>
            </a:lvl1pPr>
          </a:lstStyle>
          <a:p>
            <a:r>
              <a:rPr lang="en-US"/>
              <a:t>Agenda</a:t>
            </a:r>
          </a:p>
        </p:txBody>
      </p:sp>
      <p:sp>
        <p:nvSpPr>
          <p:cNvPr id="9" name="Agenda Items">
            <a:extLst>
              <a:ext uri="{FF2B5EF4-FFF2-40B4-BE49-F238E27FC236}">
                <a16:creationId xmlns:a16="http://schemas.microsoft.com/office/drawing/2014/main" id="{2FFA2CF1-344D-0604-F2F1-9999CE7AF90A}"/>
              </a:ext>
            </a:extLst>
          </p:cNvPr>
          <p:cNvSpPr>
            <a:spLocks noGrp="1"/>
          </p:cNvSpPr>
          <p:nvPr>
            <p:ph idx="1" hasCustomPrompt="1"/>
          </p:nvPr>
        </p:nvSpPr>
        <p:spPr>
          <a:xfrm>
            <a:off x="3979639" y="1365888"/>
            <a:ext cx="6253150" cy="3659520"/>
          </a:xfrm>
        </p:spPr>
        <p:txBody>
          <a:bodyPr anchor="ctr" anchorCtr="0">
            <a:noAutofit/>
          </a:bodyPr>
          <a:lstStyle>
            <a:lvl1pPr>
              <a:defRPr sz="2800"/>
            </a:lvl1pPr>
          </a:lstStyle>
          <a:p>
            <a:pPr>
              <a:lnSpc>
                <a:spcPct val="150000"/>
              </a:lnSpc>
              <a:spcBef>
                <a:spcPts val="0"/>
              </a:spcBef>
            </a:pPr>
            <a:r>
              <a:rPr lang="en-US">
                <a:latin typeface="Arial" panose="020B0604020202020204" pitchFamily="34" charset="0"/>
                <a:cs typeface="Arial" panose="020B0604020202020204" pitchFamily="34" charset="0"/>
              </a:rPr>
              <a:t>Item 1</a:t>
            </a:r>
          </a:p>
          <a:p>
            <a:pPr>
              <a:lnSpc>
                <a:spcPct val="150000"/>
              </a:lnSpc>
              <a:spcBef>
                <a:spcPts val="0"/>
              </a:spcBef>
            </a:pPr>
            <a:r>
              <a:rPr lang="en-US">
                <a:latin typeface="Arial" panose="020B0604020202020204" pitchFamily="34" charset="0"/>
                <a:cs typeface="Arial" panose="020B0604020202020204" pitchFamily="34" charset="0"/>
              </a:rPr>
              <a:t>Item 2</a:t>
            </a:r>
          </a:p>
          <a:p>
            <a:pPr>
              <a:lnSpc>
                <a:spcPct val="150000"/>
              </a:lnSpc>
              <a:spcBef>
                <a:spcPts val="0"/>
              </a:spcBef>
            </a:pPr>
            <a:r>
              <a:rPr lang="en-US">
                <a:latin typeface="Arial" panose="020B0604020202020204" pitchFamily="34" charset="0"/>
                <a:cs typeface="Arial" panose="020B0604020202020204" pitchFamily="34" charset="0"/>
              </a:rPr>
              <a:t>Item 3</a:t>
            </a:r>
          </a:p>
          <a:p>
            <a:pPr>
              <a:lnSpc>
                <a:spcPct val="150000"/>
              </a:lnSpc>
              <a:spcBef>
                <a:spcPts val="0"/>
              </a:spcBef>
            </a:pPr>
            <a:r>
              <a:rPr lang="en-US">
                <a:latin typeface="Arial" panose="020B0604020202020204" pitchFamily="34" charset="0"/>
                <a:cs typeface="Arial" panose="020B0604020202020204" pitchFamily="34" charset="0"/>
              </a:rPr>
              <a:t>Item 4</a:t>
            </a:r>
          </a:p>
          <a:p>
            <a:pPr>
              <a:lnSpc>
                <a:spcPct val="150000"/>
              </a:lnSpc>
              <a:spcBef>
                <a:spcPts val="0"/>
              </a:spcBef>
            </a:pPr>
            <a:r>
              <a:rPr lang="en-US">
                <a:latin typeface="Arial" panose="020B0604020202020204" pitchFamily="34" charset="0"/>
                <a:cs typeface="Arial" panose="020B0604020202020204" pitchFamily="34" charset="0"/>
              </a:rPr>
              <a:t>Item 5</a:t>
            </a:r>
          </a:p>
        </p:txBody>
      </p:sp>
      <p:sp>
        <p:nvSpPr>
          <p:cNvPr id="5" name="Slide Number Placeholder 5">
            <a:extLst>
              <a:ext uri="{FF2B5EF4-FFF2-40B4-BE49-F238E27FC236}">
                <a16:creationId xmlns:a16="http://schemas.microsoft.com/office/drawing/2014/main" id="{5B9C9409-542A-15EA-B244-176700593F64}"/>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6" name="Footer Placeholder 4">
            <a:extLst>
              <a:ext uri="{FF2B5EF4-FFF2-40B4-BE49-F238E27FC236}">
                <a16:creationId xmlns:a16="http://schemas.microsoft.com/office/drawing/2014/main" id="{834EFE79-84A3-A877-A094-270493B58AC1}"/>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7" name="Date Placeholder 3">
            <a:extLst>
              <a:ext uri="{FF2B5EF4-FFF2-40B4-BE49-F238E27FC236}">
                <a16:creationId xmlns:a16="http://schemas.microsoft.com/office/drawing/2014/main" id="{E9187EFE-7623-85D1-AB39-191AB1CE050D}"/>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2E3023D9-C5A0-C54A-A5B7-88A7698A95D1}" type="datetime1">
              <a:rPr lang="en-US" smtClean="0"/>
              <a:t>1/15/2025</a:t>
            </a:fld>
            <a:endParaRPr lang="en-US" dirty="0"/>
          </a:p>
        </p:txBody>
      </p:sp>
    </p:spTree>
    <p:extLst>
      <p:ext uri="{BB962C8B-B14F-4D97-AF65-F5344CB8AC3E}">
        <p14:creationId xmlns:p14="http://schemas.microsoft.com/office/powerpoint/2010/main" val="21487857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line and Copy - 1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4" name="Text">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10506456"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 </a:t>
            </a:r>
          </a:p>
        </p:txBody>
      </p:sp>
      <p:sp>
        <p:nvSpPr>
          <p:cNvPr id="3" name="Content">
            <a:extLst>
              <a:ext uri="{FF2B5EF4-FFF2-40B4-BE49-F238E27FC236}">
                <a16:creationId xmlns:a16="http://schemas.microsoft.com/office/drawing/2014/main" id="{D1BFB165-F6A8-E530-62E5-B04146994B18}"/>
              </a:ext>
            </a:extLst>
          </p:cNvPr>
          <p:cNvSpPr>
            <a:spLocks noGrp="1"/>
          </p:cNvSpPr>
          <p:nvPr>
            <p:ph idx="1"/>
          </p:nvPr>
        </p:nvSpPr>
        <p:spPr>
          <a:xfrm>
            <a:off x="350061" y="1889938"/>
            <a:ext cx="10506456" cy="3914775"/>
          </a:xfrm>
        </p:spPr>
        <p:txBody>
          <a:bodyPr>
            <a:noAutofit/>
          </a:bodyPr>
          <a:lstStyle>
            <a:lvl1pPr marL="137160" indent="-137160">
              <a:defRPr sz="1400"/>
            </a:lvl1pPr>
            <a:lvl2pPr marL="685800" indent="-137160">
              <a:buFont typeface="Courier New" panose="02070309020205020404" pitchFamily="49" charset="0"/>
              <a:buChar char="o"/>
              <a:defRPr sz="1400"/>
            </a:lvl2pPr>
            <a:lvl3pPr marL="1143000" indent="-137160">
              <a:defRPr sz="1400"/>
            </a:lvl3pPr>
            <a:lvl4pPr marL="1600200" indent="-137160">
              <a:buFont typeface="Wingdings" pitchFamily="2" charset="2"/>
              <a:buChar char="§"/>
              <a:defRPr sz="1400"/>
            </a:lvl4pPr>
            <a:lvl5pPr marL="2057400"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AE41CA69-B953-90D8-AAA7-4588A6901FE7}"/>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8" name="Footer Placeholder 4">
            <a:extLst>
              <a:ext uri="{FF2B5EF4-FFF2-40B4-BE49-F238E27FC236}">
                <a16:creationId xmlns:a16="http://schemas.microsoft.com/office/drawing/2014/main" id="{3528AA26-F569-DE08-C9EE-12E8D46661A7}"/>
              </a:ext>
            </a:extLst>
          </p:cNvPr>
          <p:cNvSpPr>
            <a:spLocks noGrp="1"/>
          </p:cNvSpPr>
          <p:nvPr>
            <p:ph type="ftr" sz="quarter" idx="12"/>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a:extLst>
              <a:ext uri="{FF2B5EF4-FFF2-40B4-BE49-F238E27FC236}">
                <a16:creationId xmlns:a16="http://schemas.microsoft.com/office/drawing/2014/main" id="{EBEB0A8F-DD67-B7EA-FCC7-0AED4C54AA75}"/>
              </a:ext>
            </a:extLst>
          </p:cNvPr>
          <p:cNvSpPr>
            <a:spLocks noGrp="1"/>
          </p:cNvSpPr>
          <p:nvPr>
            <p:ph type="dt" sz="half" idx="13"/>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5E8F6338-42FC-014C-A292-74845A3E3688}" type="datetime1">
              <a:rPr lang="en-US" smtClean="0"/>
              <a:t>1/15/2025</a:t>
            </a:fld>
            <a:endParaRPr lang="en-US" dirty="0"/>
          </a:p>
        </p:txBody>
      </p:sp>
    </p:spTree>
    <p:extLst>
      <p:ext uri="{BB962C8B-B14F-4D97-AF65-F5344CB8AC3E}">
        <p14:creationId xmlns:p14="http://schemas.microsoft.com/office/powerpoint/2010/main" val="21179155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 and Copy Photo">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7389723" cy="548741"/>
          </a:xfrm>
        </p:spPr>
        <p:txBody>
          <a:bodyPr>
            <a:noAutofit/>
          </a:bodyPr>
          <a:lstStyle>
            <a:lvl1pPr>
              <a:lnSpc>
                <a:spcPct val="110000"/>
              </a:lnSpc>
              <a:defRPr sz="2800"/>
            </a:lvl1pPr>
          </a:lstStyle>
          <a:p>
            <a:r>
              <a:rPr lang="en-US"/>
              <a:t>Click to edit Master title style</a:t>
            </a:r>
          </a:p>
        </p:txBody>
      </p:sp>
      <p:sp>
        <p:nvSpPr>
          <p:cNvPr id="4" name="Text">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7389723"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 </a:t>
            </a:r>
          </a:p>
        </p:txBody>
      </p:sp>
      <p:sp>
        <p:nvSpPr>
          <p:cNvPr id="3" name="Content">
            <a:extLst>
              <a:ext uri="{FF2B5EF4-FFF2-40B4-BE49-F238E27FC236}">
                <a16:creationId xmlns:a16="http://schemas.microsoft.com/office/drawing/2014/main" id="{D1BFB165-F6A8-E530-62E5-B04146994B18}"/>
              </a:ext>
            </a:extLst>
          </p:cNvPr>
          <p:cNvSpPr>
            <a:spLocks noGrp="1"/>
          </p:cNvSpPr>
          <p:nvPr>
            <p:ph idx="1"/>
          </p:nvPr>
        </p:nvSpPr>
        <p:spPr>
          <a:xfrm>
            <a:off x="350062" y="1889938"/>
            <a:ext cx="7384075" cy="3914775"/>
          </a:xfrm>
        </p:spPr>
        <p:txBody>
          <a:bodyPr>
            <a:noAutofit/>
          </a:bodyPr>
          <a:lstStyle>
            <a:lvl1pPr marL="137160"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688CCDD0-4C88-B7A5-0E79-869979BEE549}"/>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8" name="Footer Placeholder 4">
            <a:extLst>
              <a:ext uri="{FF2B5EF4-FFF2-40B4-BE49-F238E27FC236}">
                <a16:creationId xmlns:a16="http://schemas.microsoft.com/office/drawing/2014/main" id="{384B9427-8058-F967-3503-C36D7EB25BCE}"/>
              </a:ext>
            </a:extLst>
          </p:cNvPr>
          <p:cNvSpPr>
            <a:spLocks noGrp="1"/>
          </p:cNvSpPr>
          <p:nvPr>
            <p:ph type="ftr" sz="quarter" idx="12"/>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a:extLst>
              <a:ext uri="{FF2B5EF4-FFF2-40B4-BE49-F238E27FC236}">
                <a16:creationId xmlns:a16="http://schemas.microsoft.com/office/drawing/2014/main" id="{87F6636C-909E-B72E-5F8B-8E777E48C5DE}"/>
              </a:ext>
            </a:extLst>
          </p:cNvPr>
          <p:cNvSpPr>
            <a:spLocks noGrp="1"/>
          </p:cNvSpPr>
          <p:nvPr>
            <p:ph type="dt" sz="half" idx="13"/>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28A88D04-5836-A544-9684-3F86855BDB1C}" type="datetime1">
              <a:rPr lang="en-US" smtClean="0"/>
              <a:t>1/15/2025</a:t>
            </a:fld>
            <a:endParaRPr lang="en-US" dirty="0"/>
          </a:p>
        </p:txBody>
      </p:sp>
    </p:spTree>
    <p:extLst>
      <p:ext uri="{BB962C8B-B14F-4D97-AF65-F5344CB8AC3E}">
        <p14:creationId xmlns:p14="http://schemas.microsoft.com/office/powerpoint/2010/main" val="3525039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line and Copy - 2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2" y="1058289"/>
            <a:ext cx="10506456"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350062" y="1884935"/>
            <a:ext cx="4690809"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5396774" y="1884935"/>
            <a:ext cx="4690809"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6EC17A13-5D29-2BF3-71F1-1B6E0FFEA9E2}"/>
              </a:ext>
            </a:extLst>
          </p:cNvPr>
          <p:cNvSpPr>
            <a:spLocks noGrp="1"/>
          </p:cNvSpPr>
          <p:nvPr>
            <p:ph type="sldNum" sz="quarter" idx="12"/>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9" name="Footer Placeholder 4">
            <a:extLst>
              <a:ext uri="{FF2B5EF4-FFF2-40B4-BE49-F238E27FC236}">
                <a16:creationId xmlns:a16="http://schemas.microsoft.com/office/drawing/2014/main" id="{3F8FBAB0-E0BE-8A12-A002-BC89D84A80CE}"/>
              </a:ext>
            </a:extLst>
          </p:cNvPr>
          <p:cNvSpPr>
            <a:spLocks noGrp="1"/>
          </p:cNvSpPr>
          <p:nvPr>
            <p:ph type="ftr" sz="quarter" idx="13"/>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1" name="Date Placeholder 3">
            <a:extLst>
              <a:ext uri="{FF2B5EF4-FFF2-40B4-BE49-F238E27FC236}">
                <a16:creationId xmlns:a16="http://schemas.microsoft.com/office/drawing/2014/main" id="{4C9FF64F-18B0-2ED0-FC66-0F631C561723}"/>
              </a:ext>
            </a:extLst>
          </p:cNvPr>
          <p:cNvSpPr>
            <a:spLocks noGrp="1"/>
          </p:cNvSpPr>
          <p:nvPr>
            <p:ph type="dt" sz="half" idx="14"/>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34AFF00B-50DD-2849-8ECB-99BCA637F432}" type="datetime1">
              <a:rPr lang="en-US" smtClean="0"/>
              <a:t>1/15/2025</a:t>
            </a:fld>
            <a:endParaRPr lang="en-US" dirty="0"/>
          </a:p>
        </p:txBody>
      </p:sp>
    </p:spTree>
    <p:extLst>
      <p:ext uri="{BB962C8B-B14F-4D97-AF65-F5344CB8AC3E}">
        <p14:creationId xmlns:p14="http://schemas.microsoft.com/office/powerpoint/2010/main" val="764134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line and Copy - 2 column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endParaRPr lang="en-US" dirty="0"/>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90"/>
            <a:ext cx="10506456" cy="548742"/>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621793" y="1976375"/>
            <a:ext cx="4297680" cy="352018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6076749" y="1976375"/>
            <a:ext cx="4295001" cy="352018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347D8E08-9979-1652-BBFD-09D89B4AFB80}"/>
              </a:ext>
            </a:extLst>
          </p:cNvPr>
          <p:cNvSpPr>
            <a:spLocks noGrp="1"/>
          </p:cNvSpPr>
          <p:nvPr>
            <p:ph type="sldNum" sz="quarter" idx="12"/>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10" name="Footer Placeholder 4">
            <a:extLst>
              <a:ext uri="{FF2B5EF4-FFF2-40B4-BE49-F238E27FC236}">
                <a16:creationId xmlns:a16="http://schemas.microsoft.com/office/drawing/2014/main" id="{93A1CDBC-D0DD-DC54-39D9-C48924EB022B}"/>
              </a:ext>
            </a:extLst>
          </p:cNvPr>
          <p:cNvSpPr>
            <a:spLocks noGrp="1"/>
          </p:cNvSpPr>
          <p:nvPr>
            <p:ph type="ftr" sz="quarter" idx="13"/>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1" name="Date Placeholder 3">
            <a:extLst>
              <a:ext uri="{FF2B5EF4-FFF2-40B4-BE49-F238E27FC236}">
                <a16:creationId xmlns:a16="http://schemas.microsoft.com/office/drawing/2014/main" id="{EEAA2975-D6DA-720C-770A-F26F8C86449F}"/>
              </a:ext>
            </a:extLst>
          </p:cNvPr>
          <p:cNvSpPr>
            <a:spLocks noGrp="1"/>
          </p:cNvSpPr>
          <p:nvPr>
            <p:ph type="dt" sz="half" idx="14"/>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C0FE0DCB-5FBF-AD42-BFC2-BDACAA69726D}" type="datetime1">
              <a:rPr lang="en-US" smtClean="0"/>
              <a:t>1/15/2025</a:t>
            </a:fld>
            <a:endParaRPr lang="en-US" dirty="0"/>
          </a:p>
        </p:txBody>
      </p:sp>
    </p:spTree>
    <p:extLst>
      <p:ext uri="{BB962C8B-B14F-4D97-AF65-F5344CB8AC3E}">
        <p14:creationId xmlns:p14="http://schemas.microsoft.com/office/powerpoint/2010/main" val="2858728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line and Copy - 3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89"/>
            <a:ext cx="10506455"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350061" y="1884935"/>
            <a:ext cx="3575304"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4245018" y="1884935"/>
            <a:ext cx="3575304"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3">
            <a:extLst>
              <a:ext uri="{FF2B5EF4-FFF2-40B4-BE49-F238E27FC236}">
                <a16:creationId xmlns:a16="http://schemas.microsoft.com/office/drawing/2014/main" id="{2125D88D-DD3C-986C-E138-D42FF88D778F}"/>
              </a:ext>
            </a:extLst>
          </p:cNvPr>
          <p:cNvSpPr>
            <a:spLocks noGrp="1"/>
          </p:cNvSpPr>
          <p:nvPr>
            <p:ph idx="12"/>
          </p:nvPr>
        </p:nvSpPr>
        <p:spPr>
          <a:xfrm>
            <a:off x="8139975" y="1884935"/>
            <a:ext cx="3575304"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C750C535-CDC6-8E51-D1CD-69DB3701D804}"/>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11" name="Footer Placeholder 4">
            <a:extLst>
              <a:ext uri="{FF2B5EF4-FFF2-40B4-BE49-F238E27FC236}">
                <a16:creationId xmlns:a16="http://schemas.microsoft.com/office/drawing/2014/main" id="{78C63525-956E-AAE5-1A51-BC52AD97A44E}"/>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2" name="Date Placeholder 3">
            <a:extLst>
              <a:ext uri="{FF2B5EF4-FFF2-40B4-BE49-F238E27FC236}">
                <a16:creationId xmlns:a16="http://schemas.microsoft.com/office/drawing/2014/main" id="{C3A7B859-8FB2-7E2D-62B1-207374CA9CB1}"/>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3A220975-E8E1-4F4E-A29C-716C9E47E0E9}" type="datetime1">
              <a:rPr lang="en-US" smtClean="0"/>
              <a:t>1/15/2025</a:t>
            </a:fld>
            <a:endParaRPr lang="en-US" dirty="0"/>
          </a:p>
        </p:txBody>
      </p:sp>
    </p:spTree>
    <p:extLst>
      <p:ext uri="{BB962C8B-B14F-4D97-AF65-F5344CB8AC3E}">
        <p14:creationId xmlns:p14="http://schemas.microsoft.com/office/powerpoint/2010/main" val="1800183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line and Copy - 3 column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0" y="461283"/>
            <a:ext cx="10506456" cy="548741"/>
          </a:xfrm>
        </p:spPr>
        <p:txBody>
          <a:bodyPr>
            <a:noAutofit/>
          </a:bodyPr>
          <a:lstStyle>
            <a:lvl1pPr>
              <a:lnSpc>
                <a:spcPct val="110000"/>
              </a:lnSpc>
              <a:defRPr sz="2800"/>
            </a:lvl1pPr>
          </a:lstStyle>
          <a:p>
            <a:r>
              <a:rPr lang="en-US"/>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90"/>
            <a:ext cx="10506455" cy="548742"/>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732891" y="1976375"/>
            <a:ext cx="2816352" cy="3718367"/>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4534843" y="1976375"/>
            <a:ext cx="2818451" cy="3718367"/>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3">
            <a:extLst>
              <a:ext uri="{FF2B5EF4-FFF2-40B4-BE49-F238E27FC236}">
                <a16:creationId xmlns:a16="http://schemas.microsoft.com/office/drawing/2014/main" id="{4934940B-E9F7-D409-8780-CDED36A43691}"/>
              </a:ext>
            </a:extLst>
          </p:cNvPr>
          <p:cNvSpPr>
            <a:spLocks noGrp="1"/>
          </p:cNvSpPr>
          <p:nvPr>
            <p:ph idx="12"/>
          </p:nvPr>
        </p:nvSpPr>
        <p:spPr>
          <a:xfrm>
            <a:off x="8338895" y="1976375"/>
            <a:ext cx="2818451" cy="3718367"/>
          </a:xfrm>
        </p:spPr>
        <p:txBody>
          <a:bodyPr>
            <a:noAutofit/>
          </a:bodyPr>
          <a:lstStyle>
            <a:lvl1pPr>
              <a:defRPr sz="1400"/>
            </a:lvl1pPr>
            <a:lvl2pPr marL="685800" indent="-228600">
              <a:buFont typeface="Courier New" panose="02070309020205020404" pitchFamily="49" charset="0"/>
              <a:buChar char="o"/>
              <a:defRPr sz="1400"/>
            </a:lvl2pPr>
            <a:lvl3pPr>
              <a:defRPr sz="1400"/>
            </a:lvl3pPr>
            <a:lvl4pPr marL="1600200" indent="-228600">
              <a:buFont typeface="Wingdings" pitchFamily="2" charset="2"/>
              <a:buChar cha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a:extLst>
              <a:ext uri="{FF2B5EF4-FFF2-40B4-BE49-F238E27FC236}">
                <a16:creationId xmlns:a16="http://schemas.microsoft.com/office/drawing/2014/main" id="{01080F15-A534-297F-6627-27FFD11794AF}"/>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11" name="Footer Placeholder 4">
            <a:extLst>
              <a:ext uri="{FF2B5EF4-FFF2-40B4-BE49-F238E27FC236}">
                <a16:creationId xmlns:a16="http://schemas.microsoft.com/office/drawing/2014/main" id="{AABA60EE-CD30-CB34-2203-DC9D3982C0EE}"/>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2" name="Date Placeholder 3">
            <a:extLst>
              <a:ext uri="{FF2B5EF4-FFF2-40B4-BE49-F238E27FC236}">
                <a16:creationId xmlns:a16="http://schemas.microsoft.com/office/drawing/2014/main" id="{3D05E263-7192-6185-2E9D-F37E8529FB18}"/>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A71686CE-66F6-E048-B4B5-FA2BAB3A0CAF}" type="datetime1">
              <a:rPr lang="en-US" smtClean="0"/>
              <a:t>1/15/2025</a:t>
            </a:fld>
            <a:endParaRPr lang="en-US" dirty="0"/>
          </a:p>
        </p:txBody>
      </p:sp>
    </p:spTree>
    <p:extLst>
      <p:ext uri="{BB962C8B-B14F-4D97-AF65-F5344CB8AC3E}">
        <p14:creationId xmlns:p14="http://schemas.microsoft.com/office/powerpoint/2010/main" val="892086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2 Lt Blue">
    <p:bg>
      <p:bgPr>
        <a:solidFill>
          <a:schemeClr val="bg2"/>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14010C6C-7D21-5103-C3FA-ACE27D513309}"/>
              </a:ext>
            </a:extLst>
          </p:cNvPr>
          <p:cNvSpPr>
            <a:spLocks noGrp="1"/>
          </p:cNvSpPr>
          <p:nvPr>
            <p:ph type="title"/>
          </p:nvPr>
        </p:nvSpPr>
        <p:spPr>
          <a:xfrm>
            <a:off x="969264" y="1952692"/>
            <a:ext cx="10399868" cy="2546216"/>
          </a:xfrm>
        </p:spPr>
        <p:txBody>
          <a:bodyPr>
            <a:noAutofit/>
          </a:bodyPr>
          <a:lstStyle>
            <a:lvl1pPr>
              <a:lnSpc>
                <a:spcPct val="110000"/>
              </a:lnSpc>
              <a:defRPr sz="5400" b="1">
                <a:solidFill>
                  <a:schemeClr val="tx1"/>
                </a:solidFill>
              </a:defRPr>
            </a:lvl1pPr>
          </a:lstStyle>
          <a:p>
            <a:r>
              <a:rPr lang="en-US"/>
              <a:t>Click to edit Master title style</a:t>
            </a:r>
          </a:p>
        </p:txBody>
      </p:sp>
      <p:sp>
        <p:nvSpPr>
          <p:cNvPr id="4" name="Slide Number Placeholder 5">
            <a:extLst>
              <a:ext uri="{FF2B5EF4-FFF2-40B4-BE49-F238E27FC236}">
                <a16:creationId xmlns:a16="http://schemas.microsoft.com/office/drawing/2014/main" id="{FCBAF4EC-7457-9177-4C7D-10A3F4208795}"/>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6" name="Footer Placeholder 4">
            <a:extLst>
              <a:ext uri="{FF2B5EF4-FFF2-40B4-BE49-F238E27FC236}">
                <a16:creationId xmlns:a16="http://schemas.microsoft.com/office/drawing/2014/main" id="{34E8783F-A3D4-424C-ACF6-7A578CCC58F1}"/>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8" name="Date Placeholder 3">
            <a:extLst>
              <a:ext uri="{FF2B5EF4-FFF2-40B4-BE49-F238E27FC236}">
                <a16:creationId xmlns:a16="http://schemas.microsoft.com/office/drawing/2014/main" id="{BFAF0536-F15C-1068-B9D3-11B3ED925687}"/>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55261FEF-836C-6349-BE0C-87E3EECB09A1}" type="datetime1">
              <a:rPr lang="en-US" smtClean="0"/>
              <a:t>1/15/2025</a:t>
            </a:fld>
            <a:endParaRPr lang="en-US" dirty="0"/>
          </a:p>
        </p:txBody>
      </p:sp>
    </p:spTree>
    <p:extLst>
      <p:ext uri="{BB962C8B-B14F-4D97-AF65-F5344CB8AC3E}">
        <p14:creationId xmlns:p14="http://schemas.microsoft.com/office/powerpoint/2010/main" val="477196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2 Lt Purple">
    <p:bg>
      <p:bgPr>
        <a:solidFill>
          <a:schemeClr val="accent2"/>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2B3A4F-172E-5262-035B-C353834171F7}"/>
              </a:ext>
            </a:extLst>
          </p:cNvPr>
          <p:cNvSpPr>
            <a:spLocks noGrp="1"/>
          </p:cNvSpPr>
          <p:nvPr>
            <p:ph type="title"/>
          </p:nvPr>
        </p:nvSpPr>
        <p:spPr>
          <a:xfrm>
            <a:off x="969264" y="1952692"/>
            <a:ext cx="10399868" cy="2546216"/>
          </a:xfrm>
        </p:spPr>
        <p:txBody>
          <a:bodyPr>
            <a:noAutofit/>
          </a:bodyPr>
          <a:lstStyle>
            <a:lvl1pPr>
              <a:lnSpc>
                <a:spcPct val="110000"/>
              </a:lnSpc>
              <a:defRPr sz="5400" b="1">
                <a:solidFill>
                  <a:schemeClr val="tx1"/>
                </a:solidFill>
              </a:defRPr>
            </a:lvl1pPr>
          </a:lstStyle>
          <a:p>
            <a:r>
              <a:rPr lang="en-US"/>
              <a:t>Click to edit Master title style</a:t>
            </a:r>
          </a:p>
        </p:txBody>
      </p:sp>
      <p:sp>
        <p:nvSpPr>
          <p:cNvPr id="5" name="Slide Number Placeholder 5">
            <a:extLst>
              <a:ext uri="{FF2B5EF4-FFF2-40B4-BE49-F238E27FC236}">
                <a16:creationId xmlns:a16="http://schemas.microsoft.com/office/drawing/2014/main" id="{63D3B7B4-143E-5D32-1182-BD9CD30975F2}"/>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A6DD5F99-5447-2048-2CF1-410FF708EE8C}"/>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8" name="Date Placeholder 3">
            <a:extLst>
              <a:ext uri="{FF2B5EF4-FFF2-40B4-BE49-F238E27FC236}">
                <a16:creationId xmlns:a16="http://schemas.microsoft.com/office/drawing/2014/main" id="{9A4CC0AF-5638-F140-E8C0-115A0486666A}"/>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A74F9B16-6DA3-D24D-B51F-279EED8D16BD}" type="datetime1">
              <a:rPr lang="en-US" smtClean="0"/>
              <a:t>1/15/2025</a:t>
            </a:fld>
            <a:endParaRPr lang="en-US" dirty="0"/>
          </a:p>
        </p:txBody>
      </p:sp>
    </p:spTree>
    <p:extLst>
      <p:ext uri="{BB962C8B-B14F-4D97-AF65-F5344CB8AC3E}">
        <p14:creationId xmlns:p14="http://schemas.microsoft.com/office/powerpoint/2010/main" val="4360240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1 Dk Blue">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507"/>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6188" y="2328863"/>
            <a:ext cx="9858036" cy="1313043"/>
          </a:xfrm>
        </p:spPr>
        <p:txBody>
          <a:bodyPr anchor="ctr" anchorCtr="0"/>
          <a:lstStyle>
            <a:lvl1pPr marL="0" indent="0">
              <a:lnSpc>
                <a:spcPct val="110000"/>
              </a:lnSpc>
              <a:spcBef>
                <a:spcPts val="0"/>
              </a:spcBef>
              <a:spcAft>
                <a:spcPts val="1000"/>
              </a:spcAft>
              <a:buNone/>
              <a:defRPr sz="24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9273" y="3896139"/>
            <a:ext cx="948652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6188" y="4125787"/>
            <a:ext cx="5743236" cy="374367"/>
          </a:xfrm>
        </p:spPr>
        <p:txBody>
          <a:bodyPr/>
          <a:lstStyle>
            <a:lvl1pPr marL="0" indent="0">
              <a:lnSpc>
                <a:spcPct val="110000"/>
              </a:lnSpc>
              <a:spcBef>
                <a:spcPts val="0"/>
              </a:spcBef>
              <a:spcAft>
                <a:spcPts val="1000"/>
              </a:spcAft>
              <a:buNone/>
              <a:defRPr sz="20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16" name="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6188" y="4571767"/>
            <a:ext cx="5743236" cy="374367"/>
          </a:xfrm>
        </p:spPr>
        <p:txBody>
          <a:bodyPr/>
          <a:lstStyle>
            <a:lvl1pPr marL="0" indent="0">
              <a:lnSpc>
                <a:spcPct val="110000"/>
              </a:lnSpc>
              <a:spcBef>
                <a:spcPts val="0"/>
              </a:spcBef>
              <a:spcAft>
                <a:spcPts val="1000"/>
              </a:spcAft>
              <a:buNone/>
              <a:defRPr sz="1800" i="1">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5" name="Slide Number Placeholder 5">
            <a:extLst>
              <a:ext uri="{FF2B5EF4-FFF2-40B4-BE49-F238E27FC236}">
                <a16:creationId xmlns:a16="http://schemas.microsoft.com/office/drawing/2014/main" id="{4067FCBA-9B40-7DFC-A5B2-83272FAFBFD1}"/>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9C9BA51E-E9FF-C8D2-5C95-4BECD75B3731}"/>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a:extLst>
              <a:ext uri="{FF2B5EF4-FFF2-40B4-BE49-F238E27FC236}">
                <a16:creationId xmlns:a16="http://schemas.microsoft.com/office/drawing/2014/main" id="{51526A97-43E7-D9F7-7CDB-C796572FDA65}"/>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DC89E608-5FEF-1B40-AD50-02784B21F68F}" type="datetime1">
              <a:rPr lang="en-US" smtClean="0"/>
              <a:t>1/15/2025</a:t>
            </a:fld>
            <a:endParaRPr lang="en-US" dirty="0"/>
          </a:p>
        </p:txBody>
      </p:sp>
    </p:spTree>
    <p:extLst>
      <p:ext uri="{BB962C8B-B14F-4D97-AF65-F5344CB8AC3E}">
        <p14:creationId xmlns:p14="http://schemas.microsoft.com/office/powerpoint/2010/main" val="899564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claimer White">
    <p:spTree>
      <p:nvGrpSpPr>
        <p:cNvPr id="1" name=""/>
        <p:cNvGrpSpPr/>
        <p:nvPr/>
      </p:nvGrpSpPr>
      <p:grpSpPr>
        <a:xfrm>
          <a:off x="0" y="0"/>
          <a:ext cx="0" cy="0"/>
          <a:chOff x="0" y="0"/>
          <a:chExt cx="0" cy="0"/>
        </a:xfrm>
      </p:grpSpPr>
      <p:pic>
        <p:nvPicPr>
          <p:cNvPr id="2" name="The Standard logo">
            <a:extLst>
              <a:ext uri="{FF2B5EF4-FFF2-40B4-BE49-F238E27FC236}">
                <a16:creationId xmlns:a16="http://schemas.microsoft.com/office/drawing/2014/main" id="{B6C51330-BF74-8767-D65B-6B3C110C9107}"/>
              </a:ext>
              <a:ext uri="{C183D7F6-B498-43B3-948B-1728B52AA6E4}">
                <adec:decorative xmlns:adec="http://schemas.microsoft.com/office/drawing/2017/decorative" val="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487577" y="1983301"/>
            <a:ext cx="1555996" cy="1086289"/>
          </a:xfrm>
          <a:prstGeom prst="rect">
            <a:avLst/>
          </a:prstGeom>
        </p:spPr>
      </p:pic>
      <p:sp>
        <p:nvSpPr>
          <p:cNvPr id="3" name="Text">
            <a:extLst>
              <a:ext uri="{FF2B5EF4-FFF2-40B4-BE49-F238E27FC236}">
                <a16:creationId xmlns:a16="http://schemas.microsoft.com/office/drawing/2014/main" id="{464304D0-6373-EB88-89AA-4A0D3E3295D5}"/>
              </a:ext>
            </a:extLst>
          </p:cNvPr>
          <p:cNvSpPr txBox="1">
            <a:spLocks/>
          </p:cNvSpPr>
          <p:nvPr userDrawn="1"/>
        </p:nvSpPr>
        <p:spPr>
          <a:xfrm>
            <a:off x="615825" y="4619655"/>
            <a:ext cx="11222326" cy="8023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nSpc>
                <a:spcPct val="110000"/>
              </a:lnSpc>
              <a:spcBef>
                <a:spcPts val="0"/>
              </a:spcBef>
              <a:spcAft>
                <a:spcPts val="1000"/>
              </a:spcAft>
              <a:buFont typeface="Arial" panose="020B0604020202020204" pitchFamily="34" charset="0"/>
              <a:buNone/>
              <a:defRPr/>
            </a:pPr>
            <a:r>
              <a:rPr lang="en-US" sz="1400" dirty="0">
                <a:ea typeface="+mn-ea"/>
              </a:rPr>
              <a:t>The Standard is the marketing name for StanCorp Financial Group, Inc., and its subsidiaries. Standard Retirement Services, Inc., provides financial recordkeeping and plan administrative services. Standard Insurance Company and Standard Retirement Services, Inc. are subsidiaries of StanCorp Financial Group, Inc., and all are Oregon corporations.</a:t>
            </a:r>
          </a:p>
        </p:txBody>
      </p:sp>
      <p:sp>
        <p:nvSpPr>
          <p:cNvPr id="4" name="Logo cover">
            <a:extLst>
              <a:ext uri="{FF2B5EF4-FFF2-40B4-BE49-F238E27FC236}">
                <a16:creationId xmlns:a16="http://schemas.microsoft.com/office/drawing/2014/main" id="{0EBB3C0A-4983-BE19-9671-1F8FEFEF815D}"/>
              </a:ext>
              <a:ext uri="{C183D7F6-B498-43B3-948B-1728B52AA6E4}">
                <adec:decorative xmlns:adec="http://schemas.microsoft.com/office/drawing/2017/decorative" val="1"/>
              </a:ext>
            </a:extLst>
          </p:cNvPr>
          <p:cNvSpPr/>
          <p:nvPr userDrawn="1"/>
        </p:nvSpPr>
        <p:spPr>
          <a:xfrm>
            <a:off x="10822898" y="5936105"/>
            <a:ext cx="1049312" cy="802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5">
            <a:extLst>
              <a:ext uri="{FF2B5EF4-FFF2-40B4-BE49-F238E27FC236}">
                <a16:creationId xmlns:a16="http://schemas.microsoft.com/office/drawing/2014/main" id="{5CA3057B-1FA6-9104-F7CB-03BF6F0F313F}"/>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12" name="Footer Placeholder 4">
            <a:extLst>
              <a:ext uri="{FF2B5EF4-FFF2-40B4-BE49-F238E27FC236}">
                <a16:creationId xmlns:a16="http://schemas.microsoft.com/office/drawing/2014/main" id="{EE5CF6CD-485A-9024-2C48-086FF3AA1480}"/>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3" name="Date Placeholder 3">
            <a:extLst>
              <a:ext uri="{FF2B5EF4-FFF2-40B4-BE49-F238E27FC236}">
                <a16:creationId xmlns:a16="http://schemas.microsoft.com/office/drawing/2014/main" id="{CA629260-860A-66AC-7FBA-B0C92F6FB59B}"/>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A3AF3ECE-F4BB-E244-90B6-4BAFABE0AE47}" type="datetime1">
              <a:rPr lang="en-US" smtClean="0"/>
              <a:t>1/15/2025</a:t>
            </a:fld>
            <a:endParaRPr lang="en-US" dirty="0"/>
          </a:p>
        </p:txBody>
      </p:sp>
      <p:sp>
        <p:nvSpPr>
          <p:cNvPr id="5" name="Text">
            <a:extLst>
              <a:ext uri="{FF2B5EF4-FFF2-40B4-BE49-F238E27FC236}">
                <a16:creationId xmlns:a16="http://schemas.microsoft.com/office/drawing/2014/main" id="{66BF2232-1491-A210-DD6C-634142795970}"/>
              </a:ext>
            </a:extLst>
          </p:cNvPr>
          <p:cNvSpPr txBox="1">
            <a:spLocks/>
          </p:cNvSpPr>
          <p:nvPr userDrawn="1"/>
        </p:nvSpPr>
        <p:spPr>
          <a:xfrm>
            <a:off x="609600" y="3430447"/>
            <a:ext cx="11222326" cy="108628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nSpc>
                <a:spcPct val="110000"/>
              </a:lnSpc>
              <a:spcBef>
                <a:spcPts val="0"/>
              </a:spcBef>
              <a:spcAft>
                <a:spcPts val="1000"/>
              </a:spcAft>
              <a:buFont typeface="Arial" panose="020B0604020202020204" pitchFamily="34" charset="0"/>
              <a:buNone/>
              <a:defRPr/>
            </a:pPr>
            <a:r>
              <a:rPr lang="en-US" sz="1400" dirty="0">
                <a:ea typeface="+mn-ea"/>
              </a:rPr>
              <a:t>Employers and plan participants should carefully consider the investment objectives, risks, charges and expenses of the investment options offered under the retirement plan before investing. The prospectuses for the individual mutual funds in the group annuity contain this and other important information. Prospectuses may be obtained by calling 877.805.1127. Please read the prospectus carefully before investing. Investments are subject to market risk and fluctuate in value.</a:t>
            </a:r>
          </a:p>
        </p:txBody>
      </p:sp>
    </p:spTree>
    <p:extLst>
      <p:ext uri="{BB962C8B-B14F-4D97-AF65-F5344CB8AC3E}">
        <p14:creationId xmlns:p14="http://schemas.microsoft.com/office/powerpoint/2010/main" val="38568514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claimer Lt Blue">
    <p:bg>
      <p:bgPr>
        <a:solidFill>
          <a:schemeClr val="bg2"/>
        </a:solidFill>
        <a:effectLst/>
      </p:bgPr>
    </p:bg>
    <p:spTree>
      <p:nvGrpSpPr>
        <p:cNvPr id="1" name=""/>
        <p:cNvGrpSpPr/>
        <p:nvPr/>
      </p:nvGrpSpPr>
      <p:grpSpPr>
        <a:xfrm>
          <a:off x="0" y="0"/>
          <a:ext cx="0" cy="0"/>
          <a:chOff x="0" y="0"/>
          <a:chExt cx="0" cy="0"/>
        </a:xfrm>
      </p:grpSpPr>
      <p:pic>
        <p:nvPicPr>
          <p:cNvPr id="2" name="The Standard logo">
            <a:extLst>
              <a:ext uri="{FF2B5EF4-FFF2-40B4-BE49-F238E27FC236}">
                <a16:creationId xmlns:a16="http://schemas.microsoft.com/office/drawing/2014/main" id="{B6C51330-BF74-8767-D65B-6B3C110C9107}"/>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487577" y="3252191"/>
            <a:ext cx="1555996" cy="1086289"/>
          </a:xfrm>
          <a:prstGeom prst="rect">
            <a:avLst/>
          </a:prstGeom>
        </p:spPr>
      </p:pic>
      <p:sp>
        <p:nvSpPr>
          <p:cNvPr id="3" name="Text">
            <a:extLst>
              <a:ext uri="{FF2B5EF4-FFF2-40B4-BE49-F238E27FC236}">
                <a16:creationId xmlns:a16="http://schemas.microsoft.com/office/drawing/2014/main" id="{464304D0-6373-EB88-89AA-4A0D3E3295D5}"/>
              </a:ext>
            </a:extLst>
          </p:cNvPr>
          <p:cNvSpPr txBox="1">
            <a:spLocks/>
          </p:cNvSpPr>
          <p:nvPr userDrawn="1"/>
        </p:nvSpPr>
        <p:spPr>
          <a:xfrm>
            <a:off x="615825" y="4619655"/>
            <a:ext cx="11222326" cy="14287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nSpc>
                <a:spcPct val="110000"/>
              </a:lnSpc>
              <a:spcBef>
                <a:spcPts val="0"/>
              </a:spcBef>
              <a:spcAft>
                <a:spcPts val="1000"/>
              </a:spcAft>
              <a:buFont typeface="Arial" panose="020B0604020202020204" pitchFamily="34" charset="0"/>
              <a:buNone/>
              <a:defRPr/>
            </a:pPr>
            <a:r>
              <a:rPr lang="en-US" sz="1400" dirty="0">
                <a:ea typeface="+mn-ea"/>
              </a:rPr>
              <a:t>The Standard is the marketing name for StanCorp Financial Group, Inc., and its subsidiaries. Standard Retirement Services, Inc., provides financial recordkeeping and plan administrative services. Standard Insurance Company and Standard Retirement Services, Inc. are subsidiaries of StanCorp Financial Group, Inc., and all are Oregon corporations.</a:t>
            </a:r>
          </a:p>
        </p:txBody>
      </p:sp>
      <p:sp>
        <p:nvSpPr>
          <p:cNvPr id="4" name="Logo cover">
            <a:extLst>
              <a:ext uri="{FF2B5EF4-FFF2-40B4-BE49-F238E27FC236}">
                <a16:creationId xmlns:a16="http://schemas.microsoft.com/office/drawing/2014/main" id="{0EBB3C0A-4983-BE19-9671-1F8FEFEF815D}"/>
              </a:ext>
              <a:ext uri="{C183D7F6-B498-43B3-948B-1728B52AA6E4}">
                <adec:decorative xmlns:adec="http://schemas.microsoft.com/office/drawing/2017/decorative" val="1"/>
              </a:ext>
            </a:extLst>
          </p:cNvPr>
          <p:cNvSpPr/>
          <p:nvPr userDrawn="1"/>
        </p:nvSpPr>
        <p:spPr>
          <a:xfrm>
            <a:off x="10822898" y="5936105"/>
            <a:ext cx="1049312" cy="80238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5">
            <a:extLst>
              <a:ext uri="{FF2B5EF4-FFF2-40B4-BE49-F238E27FC236}">
                <a16:creationId xmlns:a16="http://schemas.microsoft.com/office/drawing/2014/main" id="{F652E9E7-3D9C-F94C-3610-3FBAFEBE3424}"/>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9" name="Footer Placeholder 4">
            <a:extLst>
              <a:ext uri="{FF2B5EF4-FFF2-40B4-BE49-F238E27FC236}">
                <a16:creationId xmlns:a16="http://schemas.microsoft.com/office/drawing/2014/main" id="{2235FE93-E621-334D-24CE-F911BE9D242A}"/>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a:extLst>
              <a:ext uri="{FF2B5EF4-FFF2-40B4-BE49-F238E27FC236}">
                <a16:creationId xmlns:a16="http://schemas.microsoft.com/office/drawing/2014/main" id="{DB599B07-6E5E-6A42-7D3E-C75D750CD2CC}"/>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2A56C802-4987-0543-B522-3553A26A07C1}" type="datetime1">
              <a:rPr lang="en-US" smtClean="0"/>
              <a:t>1/15/2025</a:t>
            </a:fld>
            <a:endParaRPr lang="en-US" dirty="0"/>
          </a:p>
        </p:txBody>
      </p:sp>
    </p:spTree>
    <p:extLst>
      <p:ext uri="{BB962C8B-B14F-4D97-AF65-F5344CB8AC3E}">
        <p14:creationId xmlns:p14="http://schemas.microsoft.com/office/powerpoint/2010/main" val="470858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w footer">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3CFD9D5F-5210-36E9-B725-EAB5D447AD19}"/>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6" name="Footer Placeholder 4">
            <a:extLst>
              <a:ext uri="{FF2B5EF4-FFF2-40B4-BE49-F238E27FC236}">
                <a16:creationId xmlns:a16="http://schemas.microsoft.com/office/drawing/2014/main" id="{6E5CCD25-88B8-F06E-EAF8-1C4CC1BDF228}"/>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7" name="Date Placeholder 3">
            <a:extLst>
              <a:ext uri="{FF2B5EF4-FFF2-40B4-BE49-F238E27FC236}">
                <a16:creationId xmlns:a16="http://schemas.microsoft.com/office/drawing/2014/main" id="{8A5C0F20-A69D-E368-E600-133210191BD3}"/>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10B10159-08B5-4444-924D-48911E1A7EE9}" type="datetime1">
              <a:rPr lang="en-US" smtClean="0"/>
              <a:t>1/15/2025</a:t>
            </a:fld>
            <a:endParaRPr lang="en-US" dirty="0"/>
          </a:p>
        </p:txBody>
      </p:sp>
    </p:spTree>
    <p:extLst>
      <p:ext uri="{BB962C8B-B14F-4D97-AF65-F5344CB8AC3E}">
        <p14:creationId xmlns:p14="http://schemas.microsoft.com/office/powerpoint/2010/main" val="2412634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ogo cover">
            <a:extLst>
              <a:ext uri="{FF2B5EF4-FFF2-40B4-BE49-F238E27FC236}">
                <a16:creationId xmlns:a16="http://schemas.microsoft.com/office/drawing/2014/main" id="{828C2F30-6763-19BE-7049-7441ED9C02E3}"/>
              </a:ext>
              <a:ext uri="{C183D7F6-B498-43B3-948B-1728B52AA6E4}">
                <adec:decorative xmlns:adec="http://schemas.microsoft.com/office/drawing/2017/decorative" val="1"/>
              </a:ext>
            </a:extLst>
          </p:cNvPr>
          <p:cNvSpPr/>
          <p:nvPr userDrawn="1"/>
        </p:nvSpPr>
        <p:spPr>
          <a:xfrm>
            <a:off x="10733649" y="5866228"/>
            <a:ext cx="1125416" cy="8018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5">
            <a:extLst>
              <a:ext uri="{FF2B5EF4-FFF2-40B4-BE49-F238E27FC236}">
                <a16:creationId xmlns:a16="http://schemas.microsoft.com/office/drawing/2014/main" id="{D673501E-C4A2-698C-5DBE-E049974409F9}"/>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7C157DCE-707A-9D5A-FA92-9D75C16C5CAA}"/>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8" name="Date Placeholder 3">
            <a:extLst>
              <a:ext uri="{FF2B5EF4-FFF2-40B4-BE49-F238E27FC236}">
                <a16:creationId xmlns:a16="http://schemas.microsoft.com/office/drawing/2014/main" id="{29AA02B2-71FD-5986-FD53-CDF798E34D14}"/>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D5099B84-8007-0246-8C27-27540E4AABCA}" type="datetime1">
              <a:rPr lang="en-US" smtClean="0"/>
              <a:t>1/15/2025</a:t>
            </a:fld>
            <a:endParaRPr lang="en-US" dirty="0"/>
          </a:p>
        </p:txBody>
      </p:sp>
    </p:spTree>
    <p:extLst>
      <p:ext uri="{BB962C8B-B14F-4D97-AF65-F5344CB8AC3E}">
        <p14:creationId xmlns:p14="http://schemas.microsoft.com/office/powerpoint/2010/main" val="28227290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Blue">
    <p:bg>
      <p:bgPr>
        <a:solidFill>
          <a:schemeClr val="tx2"/>
        </a:solidFill>
        <a:effectLst/>
      </p:bgPr>
    </p:bg>
    <p:spTree>
      <p:nvGrpSpPr>
        <p:cNvPr id="1" name=""/>
        <p:cNvGrpSpPr/>
        <p:nvPr/>
      </p:nvGrpSpPr>
      <p:grpSpPr>
        <a:xfrm>
          <a:off x="0" y="0"/>
          <a:ext cx="0" cy="0"/>
          <a:chOff x="0" y="0"/>
          <a:chExt cx="0" cy="0"/>
        </a:xfrm>
      </p:grpSpPr>
      <p:sp>
        <p:nvSpPr>
          <p:cNvPr id="2" name="logo cover">
            <a:extLst>
              <a:ext uri="{FF2B5EF4-FFF2-40B4-BE49-F238E27FC236}">
                <a16:creationId xmlns:a16="http://schemas.microsoft.com/office/drawing/2014/main" id="{828C2F30-6763-19BE-7049-7441ED9C02E3}"/>
              </a:ext>
              <a:ext uri="{C183D7F6-B498-43B3-948B-1728B52AA6E4}">
                <adec:decorative xmlns:adec="http://schemas.microsoft.com/office/drawing/2017/decorative" val="1"/>
              </a:ext>
            </a:extLst>
          </p:cNvPr>
          <p:cNvSpPr/>
          <p:nvPr userDrawn="1"/>
        </p:nvSpPr>
        <p:spPr>
          <a:xfrm>
            <a:off x="10733649" y="5866228"/>
            <a:ext cx="1125416" cy="80185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5">
            <a:extLst>
              <a:ext uri="{FF2B5EF4-FFF2-40B4-BE49-F238E27FC236}">
                <a16:creationId xmlns:a16="http://schemas.microsoft.com/office/drawing/2014/main" id="{AB50E3C1-B68D-C5BE-F4F7-D04D2316AB85}"/>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146E7BD4-A7CC-183A-3C87-2705FA6462A4}"/>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r>
              <a:rPr lang="da-DK"/>
              <a:t>Company Confidential</a:t>
            </a:r>
            <a:endParaRPr lang="en-US" dirty="0"/>
          </a:p>
        </p:txBody>
      </p:sp>
      <p:sp>
        <p:nvSpPr>
          <p:cNvPr id="8" name="Date Placeholder 3">
            <a:extLst>
              <a:ext uri="{FF2B5EF4-FFF2-40B4-BE49-F238E27FC236}">
                <a16:creationId xmlns:a16="http://schemas.microsoft.com/office/drawing/2014/main" id="{E7509FF3-1A05-D0A0-8709-FAE1004E2A04}"/>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chemeClr val="bg1"/>
                </a:solidFill>
                <a:latin typeface="Arial"/>
                <a:ea typeface="+mn-ea"/>
                <a:cs typeface="Arial"/>
              </a:defRPr>
            </a:lvl1pPr>
          </a:lstStyle>
          <a:p>
            <a:pPr>
              <a:defRPr/>
            </a:pPr>
            <a:fld id="{80886E13-7BAB-AE46-80D8-4AE249F4C36F}" type="datetime1">
              <a:rPr lang="en-US" smtClean="0"/>
              <a:t>1/15/2025</a:t>
            </a:fld>
            <a:endParaRPr lang="en-US" dirty="0"/>
          </a:p>
        </p:txBody>
      </p:sp>
    </p:spTree>
    <p:extLst>
      <p:ext uri="{BB962C8B-B14F-4D97-AF65-F5344CB8AC3E}">
        <p14:creationId xmlns:p14="http://schemas.microsoft.com/office/powerpoint/2010/main" val="2485166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Quote 1 Lt Blue">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74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5415" y="2328863"/>
            <a:ext cx="9858036" cy="1313043"/>
          </a:xfrm>
        </p:spPr>
        <p:txBody>
          <a:bodyPr anchor="ctr" anchorCtr="0"/>
          <a:lstStyle>
            <a:lvl1pPr marL="0" indent="0">
              <a:lnSpc>
                <a:spcPct val="110000"/>
              </a:lnSpc>
              <a:spcBef>
                <a:spcPts val="0"/>
              </a:spcBef>
              <a:spcAft>
                <a:spcPts val="1000"/>
              </a:spcAft>
              <a:buNone/>
              <a:defRPr sz="24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8500" y="3896139"/>
            <a:ext cx="948652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5415" y="4125787"/>
            <a:ext cx="5743236" cy="374367"/>
          </a:xfrm>
        </p:spPr>
        <p:txBody>
          <a:bodyPr/>
          <a:lstStyle>
            <a:lvl1pPr marL="0" indent="0">
              <a:lnSpc>
                <a:spcPct val="110000"/>
              </a:lnSpc>
              <a:spcBef>
                <a:spcPts val="0"/>
              </a:spcBef>
              <a:spcAft>
                <a:spcPts val="1000"/>
              </a:spcAft>
              <a:buNone/>
              <a:defRPr sz="20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16" name="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5415" y="4571767"/>
            <a:ext cx="5743236" cy="374367"/>
          </a:xfrm>
        </p:spPr>
        <p:txBody>
          <a:bodyPr/>
          <a:lstStyle>
            <a:lvl1pPr marL="0" indent="0">
              <a:lnSpc>
                <a:spcPct val="110000"/>
              </a:lnSpc>
              <a:spcBef>
                <a:spcPts val="0"/>
              </a:spcBef>
              <a:spcAft>
                <a:spcPts val="1000"/>
              </a:spcAft>
              <a:buNone/>
              <a:defRPr sz="1800" i="1">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5" name="Slide Number Placeholder 5">
            <a:extLst>
              <a:ext uri="{FF2B5EF4-FFF2-40B4-BE49-F238E27FC236}">
                <a16:creationId xmlns:a16="http://schemas.microsoft.com/office/drawing/2014/main" id="{F15670F3-40F3-AD6B-535F-9EFB33316D2D}"/>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06D27D52-FB04-808B-9A2E-9895549FA68B}"/>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a:extLst>
              <a:ext uri="{FF2B5EF4-FFF2-40B4-BE49-F238E27FC236}">
                <a16:creationId xmlns:a16="http://schemas.microsoft.com/office/drawing/2014/main" id="{8E2F1684-C84E-48AA-36B4-8404823BECB2}"/>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1EAA2FF7-65AC-F84F-AF1D-C32E6DE70F6B}" type="datetime1">
              <a:rPr lang="en-US" smtClean="0"/>
              <a:t>1/15/2025</a:t>
            </a:fld>
            <a:endParaRPr lang="en-US" dirty="0"/>
          </a:p>
        </p:txBody>
      </p:sp>
    </p:spTree>
    <p:extLst>
      <p:ext uri="{BB962C8B-B14F-4D97-AF65-F5344CB8AC3E}">
        <p14:creationId xmlns:p14="http://schemas.microsoft.com/office/powerpoint/2010/main" val="18981899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Quote 1 Lt Blue">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74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5415" y="2328863"/>
            <a:ext cx="9858036" cy="1313043"/>
          </a:xfrm>
        </p:spPr>
        <p:txBody>
          <a:bodyPr anchor="ctr" anchorCtr="0"/>
          <a:lstStyle>
            <a:lvl1pPr marL="0" indent="0">
              <a:lnSpc>
                <a:spcPct val="110000"/>
              </a:lnSpc>
              <a:spcBef>
                <a:spcPts val="0"/>
              </a:spcBef>
              <a:spcAft>
                <a:spcPts val="1000"/>
              </a:spcAft>
              <a:buNone/>
              <a:defRPr sz="24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8500" y="3896139"/>
            <a:ext cx="948652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5415" y="4125787"/>
            <a:ext cx="5743236" cy="374367"/>
          </a:xfrm>
        </p:spPr>
        <p:txBody>
          <a:bodyPr/>
          <a:lstStyle>
            <a:lvl1pPr marL="0" indent="0">
              <a:lnSpc>
                <a:spcPct val="110000"/>
              </a:lnSpc>
              <a:spcBef>
                <a:spcPts val="0"/>
              </a:spcBef>
              <a:spcAft>
                <a:spcPts val="1000"/>
              </a:spcAft>
              <a:buNone/>
              <a:defRPr sz="20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16" name="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5415" y="4571767"/>
            <a:ext cx="5743236" cy="374367"/>
          </a:xfrm>
        </p:spPr>
        <p:txBody>
          <a:bodyPr/>
          <a:lstStyle>
            <a:lvl1pPr marL="0" indent="0">
              <a:lnSpc>
                <a:spcPct val="110000"/>
              </a:lnSpc>
              <a:spcBef>
                <a:spcPts val="0"/>
              </a:spcBef>
              <a:spcAft>
                <a:spcPts val="1000"/>
              </a:spcAft>
              <a:buNone/>
              <a:defRPr sz="1800" i="1">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5" name="Slide Number Placeholder 5">
            <a:extLst>
              <a:ext uri="{FF2B5EF4-FFF2-40B4-BE49-F238E27FC236}">
                <a16:creationId xmlns:a16="http://schemas.microsoft.com/office/drawing/2014/main" id="{F15670F3-40F3-AD6B-535F-9EFB33316D2D}"/>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06D27D52-FB04-808B-9A2E-9895549FA68B}"/>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a:extLst>
              <a:ext uri="{FF2B5EF4-FFF2-40B4-BE49-F238E27FC236}">
                <a16:creationId xmlns:a16="http://schemas.microsoft.com/office/drawing/2014/main" id="{8E2F1684-C84E-48AA-36B4-8404823BECB2}"/>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1EAA2FF7-65AC-F84F-AF1D-C32E6DE70F6B}" type="datetime1">
              <a:rPr lang="en-US" smtClean="0"/>
              <a:t>1/15/2025</a:t>
            </a:fld>
            <a:endParaRPr lang="en-US" dirty="0"/>
          </a:p>
        </p:txBody>
      </p:sp>
    </p:spTree>
    <p:extLst>
      <p:ext uri="{BB962C8B-B14F-4D97-AF65-F5344CB8AC3E}">
        <p14:creationId xmlns:p14="http://schemas.microsoft.com/office/powerpoint/2010/main" val="3299824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6CE3084-4C11-8B17-F283-85312A53DC9F}"/>
              </a:ext>
            </a:extLst>
          </p:cNvPr>
          <p:cNvSpPr>
            <a:spLocks noGrp="1"/>
          </p:cNvSpPr>
          <p:nvPr>
            <p:ph type="title"/>
          </p:nvPr>
        </p:nvSpPr>
        <p:spPr>
          <a:xfrm>
            <a:off x="838199" y="365125"/>
            <a:ext cx="10855959" cy="1325563"/>
          </a:xfrm>
          <a:prstGeom prst="rect">
            <a:avLst/>
          </a:prstGeom>
        </p:spPr>
        <p:txBody>
          <a:bodyPr vert="horz" lIns="91440" tIns="45720" rIns="91440" bIns="45720" rtlCol="0" anchor="ctr">
            <a:noAutofit/>
          </a:bodyPr>
          <a:lstStyle/>
          <a:p>
            <a:r>
              <a:rPr lang="en-US"/>
              <a:t>Click to edit Master title style</a:t>
            </a:r>
          </a:p>
        </p:txBody>
      </p:sp>
      <p:sp>
        <p:nvSpPr>
          <p:cNvPr id="3" name="Text">
            <a:extLst>
              <a:ext uri="{FF2B5EF4-FFF2-40B4-BE49-F238E27FC236}">
                <a16:creationId xmlns:a16="http://schemas.microsoft.com/office/drawing/2014/main" id="{A089BE5B-F69E-AB68-A5AF-AC9B4B2EA7C8}"/>
              </a:ext>
            </a:extLst>
          </p:cNvPr>
          <p:cNvSpPr>
            <a:spLocks noGrp="1"/>
          </p:cNvSpPr>
          <p:nvPr>
            <p:ph type="body" idx="1"/>
          </p:nvPr>
        </p:nvSpPr>
        <p:spPr>
          <a:xfrm>
            <a:off x="838200" y="1825625"/>
            <a:ext cx="10855960" cy="3914775"/>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The Standard logo">
            <a:extLst>
              <a:ext uri="{FF2B5EF4-FFF2-40B4-BE49-F238E27FC236}">
                <a16:creationId xmlns:a16="http://schemas.microsoft.com/office/drawing/2014/main" id="{9C7FA7C5-3A80-75E7-6B70-1941F330926B}"/>
              </a:ext>
              <a:ext uri="{C183D7F6-B498-43B3-948B-1728B52AA6E4}">
                <adec:decorative xmlns:adec="http://schemas.microsoft.com/office/drawing/2017/decorative" val="1"/>
              </a:ext>
            </a:extLst>
          </p:cNvPr>
          <p:cNvPicPr>
            <a:picLocks noChangeAspect="1"/>
          </p:cNvPicPr>
          <p:nvPr userDrawn="1"/>
        </p:nvPicPr>
        <p:blipFill rotWithShape="1">
          <a:blip r:embed="rId22" cstate="screen">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Tree>
    <p:extLst>
      <p:ext uri="{BB962C8B-B14F-4D97-AF65-F5344CB8AC3E}">
        <p14:creationId xmlns:p14="http://schemas.microsoft.com/office/powerpoint/2010/main" val="2394097541"/>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59" r:id="rId3"/>
    <p:sldLayoutId id="2147483654" r:id="rId4"/>
    <p:sldLayoutId id="2147483650" r:id="rId5"/>
    <p:sldLayoutId id="2147483677" r:id="rId6"/>
    <p:sldLayoutId id="2147483660" r:id="rId7"/>
    <p:sldLayoutId id="2147483661" r:id="rId8"/>
    <p:sldLayoutId id="2147483662" r:id="rId9"/>
    <p:sldLayoutId id="2147483663" r:id="rId10"/>
    <p:sldLayoutId id="2147483683" r:id="rId11"/>
    <p:sldLayoutId id="2147483684" r:id="rId12"/>
    <p:sldLayoutId id="2147483687" r:id="rId13"/>
    <p:sldLayoutId id="2147483655" r:id="rId14"/>
    <p:sldLayoutId id="2147483696" r:id="rId15"/>
    <p:sldLayoutId id="2147483695" r:id="rId16"/>
    <p:sldLayoutId id="2147483697" r:id="rId17"/>
    <p:sldLayoutId id="2147483698" r:id="rId18"/>
    <p:sldLayoutId id="2147483699" r:id="rId19"/>
    <p:sldLayoutId id="2147483700" r:id="rId20"/>
  </p:sldLayoutIdLst>
  <p:hf hdr="0" ftr="0" dt="0"/>
  <p:txStyles>
    <p:title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228600" indent="-13716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137160" algn="l" defTabSz="914400" rtl="0" eaLnBrk="1" latinLnBrk="0" hangingPunct="1">
        <a:lnSpc>
          <a:spcPct val="11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2pPr>
      <a:lvl3pPr marL="11430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137160" algn="l" defTabSz="914400" rtl="0" eaLnBrk="1" latinLnBrk="0" hangingPunct="1">
        <a:lnSpc>
          <a:spcPct val="11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2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hyperlink" Target="https://www.standard.com/individual/retirement/planning-tools-and-calculators/what-kind-investor-am-i" TargetMode="External"/><Relationship Id="rId5" Type="http://schemas.openxmlformats.org/officeDocument/2006/relationships/image" Target="../media/image17.png"/><Relationship Id="rId4" Type="http://schemas.openxmlformats.org/officeDocument/2006/relationships/hyperlink" Target="https://www.standard.com/individual/retirement/planning-tools-and-calculators/retirement-needs-calculator"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standard.com/retirement"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00C12135-2144-D959-DCBA-891DC8DC93E0}"/>
              </a:ext>
            </a:extLst>
          </p:cNvPr>
          <p:cNvSpPr>
            <a:spLocks noGrp="1"/>
          </p:cNvSpPr>
          <p:nvPr>
            <p:ph type="title"/>
          </p:nvPr>
        </p:nvSpPr>
        <p:spPr>
          <a:xfrm>
            <a:off x="675962" y="1896994"/>
            <a:ext cx="4571999" cy="1532006"/>
          </a:xfrm>
        </p:spPr>
        <p:txBody>
          <a:bodyPr anchor="t" anchorCtr="0">
            <a:noAutofit/>
          </a:bodyPr>
          <a:lstStyle/>
          <a:p>
            <a:pPr algn="l">
              <a:spcAft>
                <a:spcPts val="1200"/>
              </a:spcAft>
            </a:pPr>
            <a:r>
              <a:rPr lang="en-US" sz="4400" b="1" dirty="0">
                <a:solidFill>
                  <a:schemeClr val="bg1"/>
                </a:solidFill>
              </a:rPr>
              <a:t>Ride Out the Ups and Downs</a:t>
            </a:r>
          </a:p>
        </p:txBody>
      </p:sp>
      <p:sp>
        <p:nvSpPr>
          <p:cNvPr id="5" name="Subtitle">
            <a:extLst>
              <a:ext uri="{FF2B5EF4-FFF2-40B4-BE49-F238E27FC236}">
                <a16:creationId xmlns:a16="http://schemas.microsoft.com/office/drawing/2014/main" id="{64C931F2-9F4A-1027-BBA7-EC2D20D0DD03}"/>
              </a:ext>
            </a:extLst>
          </p:cNvPr>
          <p:cNvSpPr txBox="1">
            <a:spLocks/>
          </p:cNvSpPr>
          <p:nvPr/>
        </p:nvSpPr>
        <p:spPr>
          <a:xfrm>
            <a:off x="675963" y="733482"/>
            <a:ext cx="4572000" cy="275382"/>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dirty="0">
                <a:solidFill>
                  <a:schemeClr val="bg1"/>
                </a:solidFill>
              </a:rPr>
              <a:t>Retirement on the Brain</a:t>
            </a:r>
          </a:p>
        </p:txBody>
      </p:sp>
      <p:pic>
        <p:nvPicPr>
          <p:cNvPr id="6" name="Picture">
            <a:extLst>
              <a:ext uri="{FF2B5EF4-FFF2-40B4-BE49-F238E27FC236}">
                <a16:creationId xmlns:a16="http://schemas.microsoft.com/office/drawing/2014/main" id="{B185ECB8-D891-B3BF-140B-07F10BCE073A}"/>
              </a:ext>
              <a:ext uri="{C183D7F6-B498-43B3-948B-1728B52AA6E4}">
                <adec:decorative xmlns:adec="http://schemas.microsoft.com/office/drawing/2017/decorative" val="1"/>
              </a:ext>
            </a:extLst>
          </p:cNvPr>
          <p:cNvPicPr preferRelativeResize="0">
            <a:picLocks/>
          </p:cNvPicPr>
          <p:nvPr/>
        </p:nvPicPr>
        <p:blipFill>
          <a:blip r:embed="rId3" cstate="screen">
            <a:extLst>
              <a:ext uri="{28A0092B-C50C-407E-A947-70E740481C1C}">
                <a14:useLocalDpi xmlns:a14="http://schemas.microsoft.com/office/drawing/2010/main"/>
              </a:ext>
            </a:extLst>
          </a:blip>
          <a:srcRect/>
          <a:stretch/>
        </p:blipFill>
        <p:spPr>
          <a:xfrm>
            <a:off x="5806440" y="733482"/>
            <a:ext cx="5622316" cy="5616392"/>
          </a:xfrm>
          <a:prstGeom prst="roundRect">
            <a:avLst>
              <a:gd name="adj" fmla="val 3499"/>
            </a:avLst>
          </a:prstGeom>
        </p:spPr>
      </p:pic>
      <p:sp>
        <p:nvSpPr>
          <p:cNvPr id="7" name="TextBox 6">
            <a:extLst>
              <a:ext uri="{FF2B5EF4-FFF2-40B4-BE49-F238E27FC236}">
                <a16:creationId xmlns:a16="http://schemas.microsoft.com/office/drawing/2014/main" id="{E343BF87-DF61-9ED4-A14D-C1670A8418A1}"/>
              </a:ext>
            </a:extLst>
          </p:cNvPr>
          <p:cNvSpPr txBox="1"/>
          <p:nvPr/>
        </p:nvSpPr>
        <p:spPr>
          <a:xfrm>
            <a:off x="680112" y="3333464"/>
            <a:ext cx="4571999" cy="830997"/>
          </a:xfrm>
          <a:prstGeom prst="rect">
            <a:avLst/>
          </a:prstGeom>
          <a:noFill/>
        </p:spPr>
        <p:txBody>
          <a:bodyPr wrap="square" rtlCol="0">
            <a:spAutoFit/>
          </a:bodyPr>
          <a:lstStyle/>
          <a:p>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rPr>
              <a:t>Don’t let market volatility derail your retirement savings plan</a:t>
            </a:r>
            <a:endParaRPr lang="en-US" dirty="0"/>
          </a:p>
        </p:txBody>
      </p:sp>
      <p:sp>
        <p:nvSpPr>
          <p:cNvPr id="3" name="Rectangle 2">
            <a:extLst>
              <a:ext uri="{FF2B5EF4-FFF2-40B4-BE49-F238E27FC236}">
                <a16:creationId xmlns:a16="http://schemas.microsoft.com/office/drawing/2014/main" id="{5DBE19B6-6BCE-D8FF-3AA7-177F7CA982CE}"/>
              </a:ext>
              <a:ext uri="{C183D7F6-B498-43B3-948B-1728B52AA6E4}">
                <adec:decorative xmlns:adec="http://schemas.microsoft.com/office/drawing/2017/decorative" val="1"/>
              </a:ext>
            </a:extLst>
          </p:cNvPr>
          <p:cNvSpPr/>
          <p:nvPr/>
        </p:nvSpPr>
        <p:spPr>
          <a:xfrm>
            <a:off x="580810" y="5349240"/>
            <a:ext cx="1659134" cy="1242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The Standard Logo" descr="The Standard Registered Logo">
            <a:extLst>
              <a:ext uri="{FF2B5EF4-FFF2-40B4-BE49-F238E27FC236}">
                <a16:creationId xmlns:a16="http://schemas.microsoft.com/office/drawing/2014/main" id="{335602AC-1B37-DD7C-D150-C49AB02022E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9360" t="10895" r="18856" b="12424"/>
          <a:stretch/>
        </p:blipFill>
        <p:spPr>
          <a:xfrm>
            <a:off x="580810" y="5349240"/>
            <a:ext cx="1555996" cy="1086289"/>
          </a:xfrm>
          <a:prstGeom prst="rect">
            <a:avLst/>
          </a:prstGeom>
        </p:spPr>
      </p:pic>
    </p:spTree>
    <p:extLst>
      <p:ext uri="{BB962C8B-B14F-4D97-AF65-F5344CB8AC3E}">
        <p14:creationId xmlns:p14="http://schemas.microsoft.com/office/powerpoint/2010/main" val="3380719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179009C-D7D7-4A82-4478-13E8B6E97025}"/>
              </a:ext>
            </a:extLst>
          </p:cNvPr>
          <p:cNvSpPr>
            <a:spLocks noGrp="1"/>
          </p:cNvSpPr>
          <p:nvPr>
            <p:ph type="title"/>
          </p:nvPr>
        </p:nvSpPr>
        <p:spPr/>
        <p:txBody>
          <a:bodyPr/>
          <a:lstStyle/>
          <a:p>
            <a:r>
              <a:rPr lang="en-US" dirty="0"/>
              <a:t>Speakers</a:t>
            </a:r>
          </a:p>
        </p:txBody>
      </p:sp>
      <p:sp>
        <p:nvSpPr>
          <p:cNvPr id="3" name="Content Placeholder 2">
            <a:extLst>
              <a:ext uri="{FF2B5EF4-FFF2-40B4-BE49-F238E27FC236}">
                <a16:creationId xmlns:a16="http://schemas.microsoft.com/office/drawing/2014/main" id="{20C08723-1920-4028-4073-99FACEAD05F2}"/>
              </a:ext>
            </a:extLst>
          </p:cNvPr>
          <p:cNvSpPr>
            <a:spLocks noGrp="1"/>
          </p:cNvSpPr>
          <p:nvPr>
            <p:ph idx="1"/>
          </p:nvPr>
        </p:nvSpPr>
        <p:spPr/>
        <p:txBody>
          <a:bodyPr/>
          <a:lstStyle/>
          <a:p>
            <a:pPr marL="91440" indent="0">
              <a:lnSpc>
                <a:spcPct val="150000"/>
              </a:lnSpc>
              <a:spcBef>
                <a:spcPts val="0"/>
              </a:spcBef>
              <a:buNone/>
            </a:pPr>
            <a:r>
              <a:rPr lang="en-US" dirty="0">
                <a:latin typeface="Arial" panose="020B0604020202020204" pitchFamily="34" charset="0"/>
                <a:cs typeface="Arial" panose="020B0604020202020204" pitchFamily="34" charset="0"/>
              </a:rPr>
              <a:t>First Last Name</a:t>
            </a:r>
          </a:p>
          <a:p>
            <a:pPr marL="91440" indent="0">
              <a:lnSpc>
                <a:spcPct val="150000"/>
              </a:lnSpc>
              <a:spcBef>
                <a:spcPts val="0"/>
              </a:spcBef>
              <a:buNone/>
            </a:pPr>
            <a:r>
              <a:rPr lang="en-US" sz="2000" dirty="0"/>
              <a:t>Title, The Standard</a:t>
            </a:r>
          </a:p>
          <a:p>
            <a:pPr marL="91440" indent="0">
              <a:lnSpc>
                <a:spcPct val="150000"/>
              </a:lnSpc>
              <a:spcBef>
                <a:spcPts val="0"/>
              </a:spcBef>
              <a:buNone/>
            </a:pPr>
            <a:endParaRPr lang="en-US" dirty="0">
              <a:latin typeface="Arial" panose="020B0604020202020204" pitchFamily="34" charset="0"/>
              <a:cs typeface="Arial" panose="020B0604020202020204" pitchFamily="34" charset="0"/>
            </a:endParaRPr>
          </a:p>
          <a:p>
            <a:pPr marL="91440" indent="0">
              <a:lnSpc>
                <a:spcPct val="150000"/>
              </a:lnSpc>
              <a:spcBef>
                <a:spcPts val="0"/>
              </a:spcBef>
              <a:buNone/>
            </a:pPr>
            <a:r>
              <a:rPr lang="en-US" dirty="0"/>
              <a:t>First Last Name</a:t>
            </a:r>
          </a:p>
          <a:p>
            <a:pPr marL="91440" indent="0">
              <a:lnSpc>
                <a:spcPct val="150000"/>
              </a:lnSpc>
              <a:spcBef>
                <a:spcPts val="0"/>
              </a:spcBef>
              <a:buNone/>
            </a:pPr>
            <a:r>
              <a:rPr lang="en-US" sz="2000" dirty="0">
                <a:latin typeface="Arial" panose="020B0604020202020204" pitchFamily="34" charset="0"/>
                <a:cs typeface="Arial" panose="020B0604020202020204" pitchFamily="34" charset="0"/>
              </a:rPr>
              <a:t>Tit</a:t>
            </a:r>
            <a:r>
              <a:rPr lang="en-US" sz="2000" dirty="0"/>
              <a:t>le, The Standard</a:t>
            </a:r>
            <a:endParaRPr lang="en-US" sz="2000"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A8E81698-B1F0-58DE-5B35-9AAE7CE0F261}"/>
              </a:ext>
              <a:ext uri="{C183D7F6-B498-43B3-948B-1728B52AA6E4}">
                <adec:decorative xmlns:adec="http://schemas.microsoft.com/office/drawing/2017/decorative" val="1"/>
              </a:ext>
            </a:extLst>
          </p:cNvPr>
          <p:cNvSpPr/>
          <p:nvPr/>
        </p:nvSpPr>
        <p:spPr>
          <a:xfrm>
            <a:off x="10847612" y="5946475"/>
            <a:ext cx="996753" cy="6877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The Standard logo" descr="The Standard Registered Logo">
            <a:extLst>
              <a:ext uri="{FF2B5EF4-FFF2-40B4-BE49-F238E27FC236}">
                <a16:creationId xmlns:a16="http://schemas.microsoft.com/office/drawing/2014/main" id="{B1C24538-9677-5D2E-BAF0-C03B5EF40F85}"/>
              </a:ext>
              <a:ext uri="{C183D7F6-B498-43B3-948B-1728B52AA6E4}">
                <adec:decorative xmlns:adec="http://schemas.microsoft.com/office/drawing/2017/decorative" val="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4" name="Slide Number Placeholder 3">
            <a:extLst>
              <a:ext uri="{FF2B5EF4-FFF2-40B4-BE49-F238E27FC236}">
                <a16:creationId xmlns:a16="http://schemas.microsoft.com/office/drawing/2014/main" id="{7E81C994-06B6-B3C5-9F5F-41D405CFAE76}"/>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2</a:t>
            </a:fld>
            <a:endParaRPr lang="en-US" dirty="0"/>
          </a:p>
        </p:txBody>
      </p:sp>
    </p:spTree>
    <p:extLst>
      <p:ext uri="{BB962C8B-B14F-4D97-AF65-F5344CB8AC3E}">
        <p14:creationId xmlns:p14="http://schemas.microsoft.com/office/powerpoint/2010/main" val="2707534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eadline">
            <a:extLst>
              <a:ext uri="{FF2B5EF4-FFF2-40B4-BE49-F238E27FC236}">
                <a16:creationId xmlns:a16="http://schemas.microsoft.com/office/drawing/2014/main" id="{B16CE972-F06D-D9CE-7DC2-C19C5290E98E}"/>
              </a:ext>
            </a:extLst>
          </p:cNvPr>
          <p:cNvSpPr>
            <a:spLocks noGrp="1"/>
          </p:cNvSpPr>
          <p:nvPr>
            <p:ph type="title"/>
          </p:nvPr>
        </p:nvSpPr>
        <p:spPr>
          <a:xfrm>
            <a:off x="350062" y="461283"/>
            <a:ext cx="3514015" cy="548741"/>
          </a:xfrm>
        </p:spPr>
        <p:txBody>
          <a:bodyPr anchor="t" anchorCtr="0">
            <a:noAutofit/>
          </a:bodyPr>
          <a:lstStyle/>
          <a:p>
            <a:r>
              <a:rPr lang="en-US" sz="2800" b="1" dirty="0"/>
              <a:t>What is market volatility?</a:t>
            </a:r>
          </a:p>
        </p:txBody>
      </p:sp>
      <p:sp>
        <p:nvSpPr>
          <p:cNvPr id="2" name="Stat 1 text">
            <a:extLst>
              <a:ext uri="{FF2B5EF4-FFF2-40B4-BE49-F238E27FC236}">
                <a16:creationId xmlns:a16="http://schemas.microsoft.com/office/drawing/2014/main" id="{A2BE1D59-0313-5A52-30B0-4AC662C69FC2}"/>
              </a:ext>
            </a:extLst>
          </p:cNvPr>
          <p:cNvSpPr>
            <a:spLocks noGrp="1"/>
          </p:cNvSpPr>
          <p:nvPr>
            <p:ph idx="1"/>
          </p:nvPr>
        </p:nvSpPr>
        <p:spPr>
          <a:xfrm>
            <a:off x="381000" y="1771206"/>
            <a:ext cx="3262312" cy="960437"/>
          </a:xfrm>
        </p:spPr>
        <p:txBody>
          <a:bodyPr anchor="t" anchorCtr="0">
            <a:noAutofit/>
          </a:bodyPr>
          <a:lstStyle/>
          <a:p>
            <a:pPr marL="0" indent="0">
              <a:lnSpc>
                <a:spcPct val="110000"/>
              </a:lnSpc>
              <a:spcBef>
                <a:spcPts val="0"/>
              </a:spcBef>
              <a:spcAft>
                <a:spcPts val="1000"/>
              </a:spcAft>
              <a:buNone/>
            </a:pPr>
            <a:r>
              <a:rPr lang="en-US" sz="2000" dirty="0">
                <a:latin typeface="Arial" panose="020B0604020202020204" pitchFamily="34" charset="0"/>
                <a:cs typeface="Arial" panose="020B0604020202020204" pitchFamily="34" charset="0"/>
              </a:rPr>
              <a:t>It’s the natural ups and downs of the financial markets.</a:t>
            </a:r>
          </a:p>
        </p:txBody>
      </p:sp>
      <p:pic>
        <p:nvPicPr>
          <p:cNvPr id="4" name="Picture">
            <a:extLst>
              <a:ext uri="{FF2B5EF4-FFF2-40B4-BE49-F238E27FC236}">
                <a16:creationId xmlns:a16="http://schemas.microsoft.com/office/drawing/2014/main" id="{467FACD3-9338-D78A-154E-7177B5F5D76F}"/>
              </a:ext>
              <a:ext uri="{C183D7F6-B498-43B3-948B-1728B52AA6E4}">
                <adec:decorative xmlns:adec="http://schemas.microsoft.com/office/drawing/2017/decorative" val="1"/>
              </a:ext>
            </a:extLst>
          </p:cNvPr>
          <p:cNvPicPr>
            <a:picLocks/>
          </p:cNvPicPr>
          <p:nvPr/>
        </p:nvPicPr>
        <p:blipFill>
          <a:blip r:embed="rId3" cstate="screen">
            <a:extLst>
              <a:ext uri="{28A0092B-C50C-407E-A947-70E740481C1C}">
                <a14:useLocalDpi xmlns:a14="http://schemas.microsoft.com/office/drawing/2010/main"/>
              </a:ext>
            </a:extLst>
          </a:blip>
          <a:srcRect/>
          <a:stretch/>
        </p:blipFill>
        <p:spPr>
          <a:xfrm>
            <a:off x="4194863" y="0"/>
            <a:ext cx="7997137" cy="6858000"/>
          </a:xfrm>
          <a:prstGeom prst="rect">
            <a:avLst/>
          </a:prstGeom>
        </p:spPr>
      </p:pic>
      <p:sp>
        <p:nvSpPr>
          <p:cNvPr id="12" name="Slide Number Placeholder 16">
            <a:extLst>
              <a:ext uri="{FF2B5EF4-FFF2-40B4-BE49-F238E27FC236}">
                <a16:creationId xmlns:a16="http://schemas.microsoft.com/office/drawing/2014/main" id="{DD1CBA8F-0B4D-58DB-BEC4-F048ED2021ED}"/>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3</a:t>
            </a:fld>
            <a:endParaRPr lang="en-US" dirty="0"/>
          </a:p>
        </p:txBody>
      </p:sp>
    </p:spTree>
    <p:extLst>
      <p:ext uri="{BB962C8B-B14F-4D97-AF65-F5344CB8AC3E}">
        <p14:creationId xmlns:p14="http://schemas.microsoft.com/office/powerpoint/2010/main" val="3490515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eadline">
            <a:extLst>
              <a:ext uri="{FF2B5EF4-FFF2-40B4-BE49-F238E27FC236}">
                <a16:creationId xmlns:a16="http://schemas.microsoft.com/office/drawing/2014/main" id="{6D393B56-1813-2770-10D4-B2FF0B4E3031}"/>
              </a:ext>
            </a:extLst>
          </p:cNvPr>
          <p:cNvSpPr>
            <a:spLocks noGrp="1"/>
          </p:cNvSpPr>
          <p:nvPr>
            <p:ph type="title"/>
          </p:nvPr>
        </p:nvSpPr>
        <p:spPr>
          <a:xfrm>
            <a:off x="1093774" y="2511553"/>
            <a:ext cx="7160210" cy="1975104"/>
          </a:xfrm>
        </p:spPr>
        <p:txBody>
          <a:bodyPr anchor="t" anchorCtr="0">
            <a:noAutofit/>
          </a:bodyPr>
          <a:lstStyle/>
          <a:p>
            <a:r>
              <a:rPr lang="en-US" sz="4000" b="1" dirty="0"/>
              <a:t>How do you stomach the bumps and keep on saving?</a:t>
            </a:r>
          </a:p>
        </p:txBody>
      </p:sp>
      <p:sp>
        <p:nvSpPr>
          <p:cNvPr id="5" name="Stat 1 text">
            <a:extLst>
              <a:ext uri="{FF2B5EF4-FFF2-40B4-BE49-F238E27FC236}">
                <a16:creationId xmlns:a16="http://schemas.microsoft.com/office/drawing/2014/main" id="{CEDC2E6A-FFC4-A311-DF7B-C8CAA352D3DB}"/>
              </a:ext>
            </a:extLst>
          </p:cNvPr>
          <p:cNvSpPr txBox="1">
            <a:spLocks/>
          </p:cNvSpPr>
          <p:nvPr/>
        </p:nvSpPr>
        <p:spPr>
          <a:xfrm>
            <a:off x="1124712" y="4104838"/>
            <a:ext cx="3262312" cy="960437"/>
          </a:xfrm>
          <a:prstGeom prst="rect">
            <a:avLst/>
          </a:prstGeom>
        </p:spPr>
        <p:txBody>
          <a:bodyPr anchor="t" anchorCtr="0">
            <a:noAutofit/>
          </a:bodyPr>
          <a:lstStyle>
            <a:lvl1pPr marL="228600" indent="-13716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137160" algn="l" defTabSz="914400" rtl="0" eaLnBrk="1" latinLnBrk="0" hangingPunct="1">
              <a:lnSpc>
                <a:spcPct val="11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2pPr>
            <a:lvl3pPr marL="11430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137160" algn="l" defTabSz="914400" rtl="0" eaLnBrk="1" latinLnBrk="0" hangingPunct="1">
              <a:lnSpc>
                <a:spcPct val="11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000"/>
              </a:spcAft>
              <a:buFont typeface="Arial" panose="020B0604020202020204" pitchFamily="34" charset="0"/>
              <a:buNone/>
            </a:pPr>
            <a:r>
              <a:rPr lang="en-US" sz="2000" dirty="0"/>
              <a:t>Follow 3 key strategies.</a:t>
            </a:r>
          </a:p>
        </p:txBody>
      </p:sp>
      <p:pic>
        <p:nvPicPr>
          <p:cNvPr id="7" name="Picture 6">
            <a:extLst>
              <a:ext uri="{FF2B5EF4-FFF2-40B4-BE49-F238E27FC236}">
                <a16:creationId xmlns:a16="http://schemas.microsoft.com/office/drawing/2014/main" id="{11B07BA4-D058-CFDC-1B42-BE65B38A6A8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736330" y="2057756"/>
            <a:ext cx="1790700" cy="2527300"/>
          </a:xfrm>
          <a:prstGeom prst="rect">
            <a:avLst/>
          </a:prstGeom>
        </p:spPr>
      </p:pic>
      <p:sp>
        <p:nvSpPr>
          <p:cNvPr id="6" name="Rectangle 5">
            <a:extLst>
              <a:ext uri="{FF2B5EF4-FFF2-40B4-BE49-F238E27FC236}">
                <a16:creationId xmlns:a16="http://schemas.microsoft.com/office/drawing/2014/main" id="{59510EB0-B621-4259-99D6-2980DAAAB4ED}"/>
              </a:ext>
              <a:ext uri="{C183D7F6-B498-43B3-948B-1728B52AA6E4}">
                <adec:decorative xmlns:adec="http://schemas.microsoft.com/office/drawing/2017/decorative" val="1"/>
              </a:ext>
            </a:extLst>
          </p:cNvPr>
          <p:cNvSpPr/>
          <p:nvPr/>
        </p:nvSpPr>
        <p:spPr>
          <a:xfrm>
            <a:off x="10847612" y="5946475"/>
            <a:ext cx="996753" cy="687797"/>
          </a:xfrm>
          <a:prstGeom prst="rect">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The Standard logo" descr="The Standard Registered Logo">
            <a:extLst>
              <a:ext uri="{FF2B5EF4-FFF2-40B4-BE49-F238E27FC236}">
                <a16:creationId xmlns:a16="http://schemas.microsoft.com/office/drawing/2014/main" id="{DB836DAE-80FC-CDAC-13FE-33B11C7FF643}"/>
              </a:ext>
              <a:ext uri="{C183D7F6-B498-43B3-948B-1728B52AA6E4}">
                <adec:decorative xmlns:adec="http://schemas.microsoft.com/office/drawing/2017/decorative" val="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3" name="Slide Number Placeholder 2">
            <a:extLst>
              <a:ext uri="{FF2B5EF4-FFF2-40B4-BE49-F238E27FC236}">
                <a16:creationId xmlns:a16="http://schemas.microsoft.com/office/drawing/2014/main" id="{68C03FEB-364D-33F3-D626-0FCBFA2B3771}"/>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4</a:t>
            </a:fld>
            <a:endParaRPr lang="en-US" dirty="0"/>
          </a:p>
        </p:txBody>
      </p:sp>
    </p:spTree>
    <p:extLst>
      <p:ext uri="{BB962C8B-B14F-4D97-AF65-F5344CB8AC3E}">
        <p14:creationId xmlns:p14="http://schemas.microsoft.com/office/powerpoint/2010/main" val="2063322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 background box">
            <a:extLst>
              <a:ext uri="{FF2B5EF4-FFF2-40B4-BE49-F238E27FC236}">
                <a16:creationId xmlns:a16="http://schemas.microsoft.com/office/drawing/2014/main" id="{2429B745-EF2C-96D3-EFB3-27715DE1981C}"/>
              </a:ext>
              <a:ext uri="{C183D7F6-B498-43B3-948B-1728B52AA6E4}">
                <adec:decorative xmlns:adec="http://schemas.microsoft.com/office/drawing/2017/decorative" val="1"/>
              </a:ext>
            </a:extLst>
          </p:cNvPr>
          <p:cNvSpPr/>
          <p:nvPr/>
        </p:nvSpPr>
        <p:spPr>
          <a:xfrm>
            <a:off x="3085788" y="2334413"/>
            <a:ext cx="2304000" cy="2951999"/>
          </a:xfrm>
          <a:prstGeom prst="roundRect">
            <a:avLst>
              <a:gd name="adj" fmla="val 5532"/>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1 - border">
            <a:extLst>
              <a:ext uri="{FF2B5EF4-FFF2-40B4-BE49-F238E27FC236}">
                <a16:creationId xmlns:a16="http://schemas.microsoft.com/office/drawing/2014/main" id="{D6ABB142-3229-5798-AE03-AC244DFFCD8E}"/>
              </a:ext>
              <a:ext uri="{C183D7F6-B498-43B3-948B-1728B52AA6E4}">
                <adec:decorative xmlns:adec="http://schemas.microsoft.com/office/drawing/2017/decorative" val="1"/>
              </a:ext>
            </a:extLst>
          </p:cNvPr>
          <p:cNvSpPr/>
          <p:nvPr/>
        </p:nvSpPr>
        <p:spPr>
          <a:xfrm>
            <a:off x="2901979" y="1945919"/>
            <a:ext cx="2191696" cy="3064586"/>
          </a:xfrm>
          <a:prstGeom prst="roundRect">
            <a:avLst>
              <a:gd name="adj" fmla="val 5615"/>
            </a:avLst>
          </a:prstGeom>
          <a:solidFill>
            <a:schemeClr val="bg1"/>
          </a:solidFill>
          <a:ln w="2540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r>
              <a:rPr lang="en-US" sz="2800" b="1" dirty="0"/>
              <a:t>How do you stomach the bumps and keep on saving? </a:t>
            </a:r>
          </a:p>
        </p:txBody>
      </p:sp>
      <p:sp>
        <p:nvSpPr>
          <p:cNvPr id="3" name="Text">
            <a:extLst>
              <a:ext uri="{FF2B5EF4-FFF2-40B4-BE49-F238E27FC236}">
                <a16:creationId xmlns:a16="http://schemas.microsoft.com/office/drawing/2014/main" id="{CEA7888E-ADA5-E8C3-4B8F-347A0A779758}"/>
              </a:ext>
            </a:extLst>
          </p:cNvPr>
          <p:cNvSpPr txBox="1"/>
          <p:nvPr/>
        </p:nvSpPr>
        <p:spPr>
          <a:xfrm>
            <a:off x="335560" y="1154536"/>
            <a:ext cx="2617568" cy="646870"/>
          </a:xfrm>
          <a:prstGeom prst="rect">
            <a:avLst/>
          </a:prstGeom>
          <a:noFill/>
        </p:spPr>
        <p:txBody>
          <a:bodyPr wrap="square" rtlCol="0">
            <a:noAutofit/>
          </a:bodyPr>
          <a:lstStyle/>
          <a:p>
            <a:pPr>
              <a:lnSpc>
                <a:spcPct val="110000"/>
              </a:lnSpc>
              <a:spcBef>
                <a:spcPts val="0"/>
              </a:spcBef>
              <a:spcAft>
                <a:spcPts val="400"/>
              </a:spcAft>
            </a:pPr>
            <a:r>
              <a:rPr lang="en-US" sz="2000" dirty="0">
                <a:latin typeface="Arial" panose="020B0604020202020204" pitchFamily="34" charset="0"/>
                <a:cs typeface="Arial" panose="020B0604020202020204" pitchFamily="34" charset="0"/>
              </a:rPr>
              <a:t>Key strategy #1</a:t>
            </a:r>
          </a:p>
        </p:txBody>
      </p:sp>
      <p:sp>
        <p:nvSpPr>
          <p:cNvPr id="4" name="Oval 3">
            <a:extLst>
              <a:ext uri="{FF2B5EF4-FFF2-40B4-BE49-F238E27FC236}">
                <a16:creationId xmlns:a16="http://schemas.microsoft.com/office/drawing/2014/main" id="{7D54C5D9-EBFC-841F-53BE-307B812532D6}"/>
              </a:ext>
              <a:ext uri="{C183D7F6-B498-43B3-948B-1728B52AA6E4}">
                <adec:decorative xmlns:adec="http://schemas.microsoft.com/office/drawing/2017/decorative" val="1"/>
              </a:ext>
            </a:extLst>
          </p:cNvPr>
          <p:cNvSpPr/>
          <p:nvPr/>
        </p:nvSpPr>
        <p:spPr>
          <a:xfrm>
            <a:off x="2380325" y="1656013"/>
            <a:ext cx="833573" cy="833573"/>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a:extLst>
              <a:ext uri="{FF2B5EF4-FFF2-40B4-BE49-F238E27FC236}">
                <a16:creationId xmlns:a16="http://schemas.microsoft.com/office/drawing/2014/main" id="{77924597-07BC-A463-38A9-4103521EA8EC}"/>
              </a:ext>
            </a:extLst>
          </p:cNvPr>
          <p:cNvSpPr txBox="1"/>
          <p:nvPr/>
        </p:nvSpPr>
        <p:spPr>
          <a:xfrm>
            <a:off x="2468412" y="1715783"/>
            <a:ext cx="657397" cy="546374"/>
          </a:xfrm>
          <a:prstGeom prst="rect">
            <a:avLst/>
          </a:prstGeom>
          <a:noFill/>
        </p:spPr>
        <p:txBody>
          <a:bodyPr wrap="square" rtlCol="0">
            <a:noAutofit/>
          </a:bodyPr>
          <a:lstStyle/>
          <a:p>
            <a:pPr algn="ctr">
              <a:lnSpc>
                <a:spcPct val="110000"/>
              </a:lnSpc>
              <a:spcBef>
                <a:spcPts val="0"/>
              </a:spcBef>
              <a:spcAft>
                <a:spcPts val="400"/>
              </a:spcAft>
            </a:pPr>
            <a:r>
              <a:rPr lang="en-US" sz="3600" b="1" dirty="0">
                <a:solidFill>
                  <a:schemeClr val="bg1"/>
                </a:solidFill>
                <a:latin typeface="Arial" panose="020B0604020202020204" pitchFamily="34" charset="0"/>
                <a:cs typeface="Arial" panose="020B0604020202020204" pitchFamily="34" charset="0"/>
              </a:rPr>
              <a:t>1</a:t>
            </a:r>
          </a:p>
        </p:txBody>
      </p:sp>
      <p:sp>
        <p:nvSpPr>
          <p:cNvPr id="7" name="1 - text">
            <a:extLst>
              <a:ext uri="{FF2B5EF4-FFF2-40B4-BE49-F238E27FC236}">
                <a16:creationId xmlns:a16="http://schemas.microsoft.com/office/drawing/2014/main" id="{5F651E6C-F6D3-0183-869E-9C6F416426C6}"/>
              </a:ext>
            </a:extLst>
          </p:cNvPr>
          <p:cNvSpPr txBox="1"/>
          <p:nvPr/>
        </p:nvSpPr>
        <p:spPr>
          <a:xfrm>
            <a:off x="2990118" y="3827505"/>
            <a:ext cx="1994299" cy="1039752"/>
          </a:xfrm>
          <a:prstGeom prst="rect">
            <a:avLst/>
          </a:prstGeom>
          <a:noFill/>
        </p:spPr>
        <p:txBody>
          <a:bodyPr wrap="square" rtlCol="0" anchor="ctr" anchorCtr="0">
            <a:noAutofit/>
          </a:bodyPr>
          <a:lstStyle/>
          <a:p>
            <a:pPr algn="ctr">
              <a:lnSpc>
                <a:spcPct val="110000"/>
              </a:lnSpc>
              <a:spcAft>
                <a:spcPts val="600"/>
              </a:spcAft>
            </a:pPr>
            <a:r>
              <a:rPr lang="en-US" sz="1600" b="1" dirty="0">
                <a:solidFill>
                  <a:srgbClr val="004EA8"/>
                </a:solidFill>
                <a:latin typeface="Arial" panose="020B0604020202020204" pitchFamily="34" charset="0"/>
                <a:cs typeface="Arial" panose="020B0604020202020204" pitchFamily="34" charset="0"/>
              </a:rPr>
              <a:t>Stick to Your</a:t>
            </a:r>
            <a:br>
              <a:rPr lang="en-US" sz="1600" b="1" dirty="0">
                <a:solidFill>
                  <a:srgbClr val="004EA8"/>
                </a:solidFill>
                <a:latin typeface="Arial" panose="020B0604020202020204" pitchFamily="34" charset="0"/>
                <a:cs typeface="Arial" panose="020B0604020202020204" pitchFamily="34" charset="0"/>
              </a:rPr>
            </a:br>
            <a:r>
              <a:rPr lang="en-US" sz="1600" b="1" dirty="0">
                <a:solidFill>
                  <a:srgbClr val="004EA8"/>
                </a:solidFill>
                <a:latin typeface="Arial" panose="020B0604020202020204" pitchFamily="34" charset="0"/>
                <a:cs typeface="Arial" panose="020B0604020202020204" pitchFamily="34" charset="0"/>
              </a:rPr>
              <a:t>Investment Plan</a:t>
            </a:r>
          </a:p>
        </p:txBody>
      </p:sp>
      <p:pic>
        <p:nvPicPr>
          <p:cNvPr id="28" name="Picture 27">
            <a:extLst>
              <a:ext uri="{FF2B5EF4-FFF2-40B4-BE49-F238E27FC236}">
                <a16:creationId xmlns:a16="http://schemas.microsoft.com/office/drawing/2014/main" id="{A28BA5B1-BE86-CD1B-A02A-DE6B07066FA9}"/>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280971" y="2418686"/>
            <a:ext cx="1518617" cy="1518617"/>
          </a:xfrm>
          <a:prstGeom prst="rect">
            <a:avLst/>
          </a:prstGeom>
        </p:spPr>
      </p:pic>
      <p:sp>
        <p:nvSpPr>
          <p:cNvPr id="2" name="Text">
            <a:extLst>
              <a:ext uri="{FF2B5EF4-FFF2-40B4-BE49-F238E27FC236}">
                <a16:creationId xmlns:a16="http://schemas.microsoft.com/office/drawing/2014/main" id="{93D8A580-C50E-A253-6304-01F3DBAA8B40}"/>
              </a:ext>
            </a:extLst>
          </p:cNvPr>
          <p:cNvSpPr txBox="1"/>
          <p:nvPr/>
        </p:nvSpPr>
        <p:spPr>
          <a:xfrm>
            <a:off x="5843775" y="1808797"/>
            <a:ext cx="4907081" cy="3528290"/>
          </a:xfrm>
          <a:prstGeom prst="rect">
            <a:avLst/>
          </a:prstGeom>
          <a:noFill/>
        </p:spPr>
        <p:txBody>
          <a:bodyPr wrap="square" rtlCol="0">
            <a:noAutofit/>
          </a:bodyPr>
          <a:lstStyle/>
          <a:p>
            <a:pPr>
              <a:lnSpc>
                <a:spcPct val="110000"/>
              </a:lnSpc>
              <a:spcBef>
                <a:spcPts val="0"/>
              </a:spcBef>
              <a:spcAft>
                <a:spcPts val="1600"/>
              </a:spcAft>
            </a:pPr>
            <a:r>
              <a:rPr lang="en-US" sz="2000" dirty="0">
                <a:latin typeface="Arial" panose="020B0604020202020204" pitchFamily="34" charset="0"/>
                <a:cs typeface="Arial" panose="020B0604020202020204" pitchFamily="34" charset="0"/>
              </a:rPr>
              <a:t>Make sure your plan includes:</a:t>
            </a:r>
          </a:p>
          <a:p>
            <a:pPr marL="342900" indent="-342900">
              <a:lnSpc>
                <a:spcPct val="110000"/>
              </a:lnSpc>
              <a:spcBef>
                <a:spcPts val="0"/>
              </a:spcBef>
              <a:spcAft>
                <a:spcPts val="1600"/>
              </a:spcAft>
              <a:buFont typeface="Arial" panose="020B0604020202020204" pitchFamily="34" charset="0"/>
              <a:buChar char="•"/>
            </a:pPr>
            <a:r>
              <a:rPr lang="en-US" sz="2000" dirty="0">
                <a:latin typeface="Arial" panose="020B0604020202020204" pitchFamily="34" charset="0"/>
                <a:cs typeface="Arial" panose="020B0604020202020204" pitchFamily="34" charset="0"/>
              </a:rPr>
              <a:t>A retirement date. Figure out how much time you’ll have to save.</a:t>
            </a:r>
          </a:p>
          <a:p>
            <a:pPr marL="342900" indent="-342900">
              <a:lnSpc>
                <a:spcPct val="110000"/>
              </a:lnSpc>
              <a:spcBef>
                <a:spcPts val="0"/>
              </a:spcBef>
              <a:spcAft>
                <a:spcPts val="1600"/>
              </a:spcAft>
              <a:buFont typeface="Arial" panose="020B0604020202020204" pitchFamily="34" charset="0"/>
              <a:buChar char="•"/>
            </a:pPr>
            <a:r>
              <a:rPr lang="en-US" sz="2000" dirty="0">
                <a:latin typeface="Arial" panose="020B0604020202020204" pitchFamily="34" charset="0"/>
                <a:cs typeface="Arial" panose="020B0604020202020204" pitchFamily="34" charset="0"/>
              </a:rPr>
              <a:t>Your major life goals. Plan for small and big events in the future.</a:t>
            </a:r>
          </a:p>
          <a:p>
            <a:pPr marL="342900" indent="-342900">
              <a:lnSpc>
                <a:spcPct val="110000"/>
              </a:lnSpc>
              <a:spcBef>
                <a:spcPts val="0"/>
              </a:spcBef>
              <a:spcAft>
                <a:spcPts val="1600"/>
              </a:spcAft>
              <a:buFont typeface="Arial" panose="020B0604020202020204" pitchFamily="34" charset="0"/>
              <a:buChar char="•"/>
            </a:pPr>
            <a:r>
              <a:rPr lang="en-US" sz="2000" dirty="0">
                <a:latin typeface="Arial" panose="020B0604020202020204" pitchFamily="34" charset="0"/>
                <a:cs typeface="Arial" panose="020B0604020202020204" pitchFamily="34" charset="0"/>
              </a:rPr>
              <a:t>Your tolerance for risk. Find your comfort zone.</a:t>
            </a:r>
          </a:p>
          <a:p>
            <a:pPr>
              <a:lnSpc>
                <a:spcPct val="110000"/>
              </a:lnSpc>
              <a:spcBef>
                <a:spcPts val="0"/>
              </a:spcBef>
              <a:spcAft>
                <a:spcPts val="400"/>
              </a:spcAft>
            </a:pPr>
            <a:endParaRPr lang="en-US" sz="2000"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13EEA70-19BA-DAF7-6CE3-1243CAD4B26A}"/>
              </a:ext>
              <a:ext uri="{C183D7F6-B498-43B3-948B-1728B52AA6E4}">
                <adec:decorative xmlns:adec="http://schemas.microsoft.com/office/drawing/2017/decorative" val="1"/>
              </a:ext>
            </a:extLst>
          </p:cNvPr>
          <p:cNvSpPr/>
          <p:nvPr/>
        </p:nvSpPr>
        <p:spPr>
          <a:xfrm>
            <a:off x="10847612" y="5946475"/>
            <a:ext cx="996753" cy="6877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The Standard logo" descr="The Standard Registered Logo">
            <a:extLst>
              <a:ext uri="{FF2B5EF4-FFF2-40B4-BE49-F238E27FC236}">
                <a16:creationId xmlns:a16="http://schemas.microsoft.com/office/drawing/2014/main" id="{6F120BB4-8DCF-A1FD-8B2B-DD0E2265CAD6}"/>
              </a:ext>
              <a:ext uri="{C183D7F6-B498-43B3-948B-1728B52AA6E4}">
                <adec:decorative xmlns:adec="http://schemas.microsoft.com/office/drawing/2017/decorative" val="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5</a:t>
            </a:fld>
            <a:endParaRPr lang="en-US" dirty="0"/>
          </a:p>
        </p:txBody>
      </p:sp>
    </p:spTree>
    <p:extLst>
      <p:ext uri="{BB962C8B-B14F-4D97-AF65-F5344CB8AC3E}">
        <p14:creationId xmlns:p14="http://schemas.microsoft.com/office/powerpoint/2010/main" val="73487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 background box">
            <a:extLst>
              <a:ext uri="{FF2B5EF4-FFF2-40B4-BE49-F238E27FC236}">
                <a16:creationId xmlns:a16="http://schemas.microsoft.com/office/drawing/2014/main" id="{2429B745-EF2C-96D3-EFB3-27715DE1981C}"/>
              </a:ext>
              <a:ext uri="{C183D7F6-B498-43B3-948B-1728B52AA6E4}">
                <adec:decorative xmlns:adec="http://schemas.microsoft.com/office/drawing/2017/decorative" val="1"/>
              </a:ext>
            </a:extLst>
          </p:cNvPr>
          <p:cNvSpPr/>
          <p:nvPr/>
        </p:nvSpPr>
        <p:spPr>
          <a:xfrm>
            <a:off x="3085788" y="2334413"/>
            <a:ext cx="2304000" cy="2951999"/>
          </a:xfrm>
          <a:prstGeom prst="roundRect">
            <a:avLst>
              <a:gd name="adj" fmla="val 5532"/>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1 - border">
            <a:extLst>
              <a:ext uri="{FF2B5EF4-FFF2-40B4-BE49-F238E27FC236}">
                <a16:creationId xmlns:a16="http://schemas.microsoft.com/office/drawing/2014/main" id="{D6ABB142-3229-5798-AE03-AC244DFFCD8E}"/>
              </a:ext>
              <a:ext uri="{C183D7F6-B498-43B3-948B-1728B52AA6E4}">
                <adec:decorative xmlns:adec="http://schemas.microsoft.com/office/drawing/2017/decorative" val="1"/>
              </a:ext>
            </a:extLst>
          </p:cNvPr>
          <p:cNvSpPr/>
          <p:nvPr/>
        </p:nvSpPr>
        <p:spPr>
          <a:xfrm>
            <a:off x="2901979" y="1945919"/>
            <a:ext cx="2191696" cy="3064586"/>
          </a:xfrm>
          <a:prstGeom prst="roundRect">
            <a:avLst>
              <a:gd name="adj" fmla="val 5615"/>
            </a:avLst>
          </a:prstGeom>
          <a:solidFill>
            <a:schemeClr val="bg1"/>
          </a:solidFill>
          <a:ln w="2540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r>
              <a:rPr lang="en-US" sz="2800" b="1" dirty="0"/>
              <a:t>How do you stomach the bumps and keep on saving?  </a:t>
            </a:r>
          </a:p>
        </p:txBody>
      </p:sp>
      <p:sp>
        <p:nvSpPr>
          <p:cNvPr id="3" name="Text">
            <a:extLst>
              <a:ext uri="{FF2B5EF4-FFF2-40B4-BE49-F238E27FC236}">
                <a16:creationId xmlns:a16="http://schemas.microsoft.com/office/drawing/2014/main" id="{CEA7888E-ADA5-E8C3-4B8F-347A0A779758}"/>
              </a:ext>
            </a:extLst>
          </p:cNvPr>
          <p:cNvSpPr txBox="1"/>
          <p:nvPr/>
        </p:nvSpPr>
        <p:spPr>
          <a:xfrm>
            <a:off x="335560" y="1154536"/>
            <a:ext cx="2617568" cy="646870"/>
          </a:xfrm>
          <a:prstGeom prst="rect">
            <a:avLst/>
          </a:prstGeom>
          <a:noFill/>
        </p:spPr>
        <p:txBody>
          <a:bodyPr wrap="square" rtlCol="0">
            <a:noAutofit/>
          </a:bodyPr>
          <a:lstStyle/>
          <a:p>
            <a:pPr>
              <a:lnSpc>
                <a:spcPct val="110000"/>
              </a:lnSpc>
              <a:spcBef>
                <a:spcPts val="0"/>
              </a:spcBef>
              <a:spcAft>
                <a:spcPts val="400"/>
              </a:spcAft>
            </a:pPr>
            <a:r>
              <a:rPr lang="en-US" sz="2000" dirty="0">
                <a:latin typeface="Arial" panose="020B0604020202020204" pitchFamily="34" charset="0"/>
                <a:cs typeface="Arial" panose="020B0604020202020204" pitchFamily="34" charset="0"/>
              </a:rPr>
              <a:t>Key strategy #2</a:t>
            </a:r>
          </a:p>
        </p:txBody>
      </p:sp>
      <p:sp>
        <p:nvSpPr>
          <p:cNvPr id="4" name="Oval 3">
            <a:extLst>
              <a:ext uri="{FF2B5EF4-FFF2-40B4-BE49-F238E27FC236}">
                <a16:creationId xmlns:a16="http://schemas.microsoft.com/office/drawing/2014/main" id="{7D54C5D9-EBFC-841F-53BE-307B812532D6}"/>
              </a:ext>
              <a:ext uri="{C183D7F6-B498-43B3-948B-1728B52AA6E4}">
                <adec:decorative xmlns:adec="http://schemas.microsoft.com/office/drawing/2017/decorative" val="1"/>
              </a:ext>
            </a:extLst>
          </p:cNvPr>
          <p:cNvSpPr/>
          <p:nvPr/>
        </p:nvSpPr>
        <p:spPr>
          <a:xfrm>
            <a:off x="2380325" y="1656013"/>
            <a:ext cx="833573" cy="833573"/>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a:extLst>
              <a:ext uri="{FF2B5EF4-FFF2-40B4-BE49-F238E27FC236}">
                <a16:creationId xmlns:a16="http://schemas.microsoft.com/office/drawing/2014/main" id="{77924597-07BC-A463-38A9-4103521EA8EC}"/>
              </a:ext>
            </a:extLst>
          </p:cNvPr>
          <p:cNvSpPr txBox="1"/>
          <p:nvPr/>
        </p:nvSpPr>
        <p:spPr>
          <a:xfrm>
            <a:off x="2468412" y="1715783"/>
            <a:ext cx="657397" cy="546374"/>
          </a:xfrm>
          <a:prstGeom prst="rect">
            <a:avLst/>
          </a:prstGeom>
          <a:noFill/>
        </p:spPr>
        <p:txBody>
          <a:bodyPr wrap="square" rtlCol="0">
            <a:noAutofit/>
          </a:bodyPr>
          <a:lstStyle/>
          <a:p>
            <a:pPr algn="ctr">
              <a:lnSpc>
                <a:spcPct val="110000"/>
              </a:lnSpc>
              <a:spcBef>
                <a:spcPts val="0"/>
              </a:spcBef>
              <a:spcAft>
                <a:spcPts val="400"/>
              </a:spcAft>
            </a:pPr>
            <a:r>
              <a:rPr lang="en-US" sz="3600" b="1" dirty="0">
                <a:solidFill>
                  <a:schemeClr val="bg1"/>
                </a:solidFill>
                <a:latin typeface="Arial" panose="020B0604020202020204" pitchFamily="34" charset="0"/>
                <a:cs typeface="Arial" panose="020B0604020202020204" pitchFamily="34" charset="0"/>
              </a:rPr>
              <a:t>2</a:t>
            </a:r>
          </a:p>
        </p:txBody>
      </p:sp>
      <p:sp>
        <p:nvSpPr>
          <p:cNvPr id="7" name="1 - text">
            <a:extLst>
              <a:ext uri="{FF2B5EF4-FFF2-40B4-BE49-F238E27FC236}">
                <a16:creationId xmlns:a16="http://schemas.microsoft.com/office/drawing/2014/main" id="{5F651E6C-F6D3-0183-869E-9C6F416426C6}"/>
              </a:ext>
            </a:extLst>
          </p:cNvPr>
          <p:cNvSpPr txBox="1"/>
          <p:nvPr/>
        </p:nvSpPr>
        <p:spPr>
          <a:xfrm>
            <a:off x="2990118" y="3827505"/>
            <a:ext cx="1994299" cy="1039752"/>
          </a:xfrm>
          <a:prstGeom prst="rect">
            <a:avLst/>
          </a:prstGeom>
          <a:noFill/>
        </p:spPr>
        <p:txBody>
          <a:bodyPr wrap="square" rtlCol="0" anchor="ctr" anchorCtr="0">
            <a:noAutofit/>
          </a:bodyPr>
          <a:lstStyle/>
          <a:p>
            <a:pPr algn="ctr">
              <a:lnSpc>
                <a:spcPct val="110000"/>
              </a:lnSpc>
              <a:spcAft>
                <a:spcPts val="600"/>
              </a:spcAft>
            </a:pPr>
            <a:r>
              <a:rPr lang="en-US" sz="1600" b="1" dirty="0">
                <a:solidFill>
                  <a:srgbClr val="004EA8"/>
                </a:solidFill>
                <a:latin typeface="Arial" panose="020B0604020202020204" pitchFamily="34" charset="0"/>
                <a:cs typeface="Arial" panose="020B0604020202020204" pitchFamily="34" charset="0"/>
              </a:rPr>
              <a:t>Diversify Your</a:t>
            </a:r>
            <a:br>
              <a:rPr lang="en-US" sz="1600" b="1" dirty="0">
                <a:solidFill>
                  <a:srgbClr val="004EA8"/>
                </a:solidFill>
                <a:latin typeface="Arial" panose="020B0604020202020204" pitchFamily="34" charset="0"/>
                <a:cs typeface="Arial" panose="020B0604020202020204" pitchFamily="34" charset="0"/>
              </a:rPr>
            </a:br>
            <a:r>
              <a:rPr lang="en-US" sz="1600" b="1" dirty="0">
                <a:solidFill>
                  <a:srgbClr val="004EA8"/>
                </a:solidFill>
                <a:latin typeface="Arial" panose="020B0604020202020204" pitchFamily="34" charset="0"/>
                <a:cs typeface="Arial" panose="020B0604020202020204" pitchFamily="34" charset="0"/>
              </a:rPr>
              <a:t>Investments</a:t>
            </a:r>
          </a:p>
        </p:txBody>
      </p:sp>
      <p:pic>
        <p:nvPicPr>
          <p:cNvPr id="28" name="Picture 27">
            <a:extLst>
              <a:ext uri="{FF2B5EF4-FFF2-40B4-BE49-F238E27FC236}">
                <a16:creationId xmlns:a16="http://schemas.microsoft.com/office/drawing/2014/main" id="{A28BA5B1-BE86-CD1B-A02A-DE6B07066FA9}"/>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259588" y="2418686"/>
            <a:ext cx="1408819" cy="1408819"/>
          </a:xfrm>
          <a:prstGeom prst="rect">
            <a:avLst/>
          </a:prstGeom>
        </p:spPr>
      </p:pic>
      <p:sp>
        <p:nvSpPr>
          <p:cNvPr id="2" name="Text">
            <a:extLst>
              <a:ext uri="{FF2B5EF4-FFF2-40B4-BE49-F238E27FC236}">
                <a16:creationId xmlns:a16="http://schemas.microsoft.com/office/drawing/2014/main" id="{93D8A580-C50E-A253-6304-01F3DBAA8B40}"/>
              </a:ext>
            </a:extLst>
          </p:cNvPr>
          <p:cNvSpPr txBox="1"/>
          <p:nvPr/>
        </p:nvSpPr>
        <p:spPr>
          <a:xfrm>
            <a:off x="5843775" y="2262157"/>
            <a:ext cx="3947925" cy="1408143"/>
          </a:xfrm>
          <a:prstGeom prst="rect">
            <a:avLst/>
          </a:prstGeom>
          <a:noFill/>
        </p:spPr>
        <p:txBody>
          <a:bodyPr wrap="square" rtlCol="0">
            <a:noAutofit/>
          </a:bodyPr>
          <a:lstStyle/>
          <a:p>
            <a:pPr>
              <a:lnSpc>
                <a:spcPct val="110000"/>
              </a:lnSpc>
              <a:spcAft>
                <a:spcPts val="1600"/>
              </a:spcAft>
            </a:pPr>
            <a:r>
              <a:rPr lang="en-US" sz="2000" dirty="0">
                <a:latin typeface="Arial" panose="020B0604020202020204" pitchFamily="34" charset="0"/>
                <a:cs typeface="Arial" panose="020B0604020202020204" pitchFamily="34" charset="0"/>
              </a:rPr>
              <a:t>Reduce your financial risk by putting your money into different types of investments.*</a:t>
            </a:r>
          </a:p>
          <a:p>
            <a:pPr>
              <a:lnSpc>
                <a:spcPct val="110000"/>
              </a:lnSpc>
              <a:spcBef>
                <a:spcPts val="0"/>
              </a:spcBef>
              <a:spcAft>
                <a:spcPts val="1600"/>
              </a:spcAft>
            </a:pPr>
            <a:r>
              <a:rPr lang="en-US" sz="2000" dirty="0">
                <a:latin typeface="Arial" panose="020B0604020202020204" pitchFamily="34" charset="0"/>
                <a:cs typeface="Arial" panose="020B0604020202020204" pitchFamily="34" charset="0"/>
              </a:rPr>
              <a:t> </a:t>
            </a:r>
          </a:p>
        </p:txBody>
      </p:sp>
      <p:sp>
        <p:nvSpPr>
          <p:cNvPr id="8" name="TextBox 7">
            <a:extLst>
              <a:ext uri="{FF2B5EF4-FFF2-40B4-BE49-F238E27FC236}">
                <a16:creationId xmlns:a16="http://schemas.microsoft.com/office/drawing/2014/main" id="{773E2235-63B6-FB3C-DF47-F56A8BEF0958}"/>
              </a:ext>
            </a:extLst>
          </p:cNvPr>
          <p:cNvSpPr txBox="1"/>
          <p:nvPr/>
        </p:nvSpPr>
        <p:spPr>
          <a:xfrm>
            <a:off x="609600" y="5674906"/>
            <a:ext cx="6096000" cy="246221"/>
          </a:xfrm>
          <a:prstGeom prst="rect">
            <a:avLst/>
          </a:prstGeom>
          <a:noFill/>
        </p:spPr>
        <p:txBody>
          <a:bodyPr wrap="square">
            <a:spAutoFit/>
          </a:bodyPr>
          <a:lstStyle/>
          <a:p>
            <a:r>
              <a:rPr lang="en-US" sz="1000" dirty="0"/>
              <a:t>* Diversification does not guarantee gains or protect against investment loss.</a:t>
            </a:r>
          </a:p>
        </p:txBody>
      </p:sp>
      <p:sp>
        <p:nvSpPr>
          <p:cNvPr id="10" name="Rectangle 9">
            <a:extLst>
              <a:ext uri="{FF2B5EF4-FFF2-40B4-BE49-F238E27FC236}">
                <a16:creationId xmlns:a16="http://schemas.microsoft.com/office/drawing/2014/main" id="{D418D87D-3E29-F899-8DB6-01A3B0732F74}"/>
              </a:ext>
              <a:ext uri="{C183D7F6-B498-43B3-948B-1728B52AA6E4}">
                <adec:decorative xmlns:adec="http://schemas.microsoft.com/office/drawing/2017/decorative" val="1"/>
              </a:ext>
            </a:extLst>
          </p:cNvPr>
          <p:cNvSpPr/>
          <p:nvPr/>
        </p:nvSpPr>
        <p:spPr>
          <a:xfrm>
            <a:off x="10847612" y="5946475"/>
            <a:ext cx="996753" cy="6877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The Standard logo" descr="The Standard Registered Logo">
            <a:extLst>
              <a:ext uri="{FF2B5EF4-FFF2-40B4-BE49-F238E27FC236}">
                <a16:creationId xmlns:a16="http://schemas.microsoft.com/office/drawing/2014/main" id="{EF45930A-5B86-C86C-A7E1-243847EB9E4A}"/>
              </a:ext>
              <a:ext uri="{C183D7F6-B498-43B3-948B-1728B52AA6E4}">
                <adec:decorative xmlns:adec="http://schemas.microsoft.com/office/drawing/2017/decorative" val="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6</a:t>
            </a:fld>
            <a:endParaRPr lang="en-US" dirty="0"/>
          </a:p>
        </p:txBody>
      </p:sp>
    </p:spTree>
    <p:extLst>
      <p:ext uri="{BB962C8B-B14F-4D97-AF65-F5344CB8AC3E}">
        <p14:creationId xmlns:p14="http://schemas.microsoft.com/office/powerpoint/2010/main" val="431720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 background box">
            <a:extLst>
              <a:ext uri="{FF2B5EF4-FFF2-40B4-BE49-F238E27FC236}">
                <a16:creationId xmlns:a16="http://schemas.microsoft.com/office/drawing/2014/main" id="{2429B745-EF2C-96D3-EFB3-27715DE1981C}"/>
              </a:ext>
              <a:ext uri="{C183D7F6-B498-43B3-948B-1728B52AA6E4}">
                <adec:decorative xmlns:adec="http://schemas.microsoft.com/office/drawing/2017/decorative" val="1"/>
              </a:ext>
            </a:extLst>
          </p:cNvPr>
          <p:cNvSpPr/>
          <p:nvPr/>
        </p:nvSpPr>
        <p:spPr>
          <a:xfrm>
            <a:off x="3085788" y="2334413"/>
            <a:ext cx="2304000" cy="2951999"/>
          </a:xfrm>
          <a:prstGeom prst="roundRect">
            <a:avLst>
              <a:gd name="adj" fmla="val 5532"/>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1 - border">
            <a:extLst>
              <a:ext uri="{FF2B5EF4-FFF2-40B4-BE49-F238E27FC236}">
                <a16:creationId xmlns:a16="http://schemas.microsoft.com/office/drawing/2014/main" id="{D6ABB142-3229-5798-AE03-AC244DFFCD8E}"/>
              </a:ext>
              <a:ext uri="{C183D7F6-B498-43B3-948B-1728B52AA6E4}">
                <adec:decorative xmlns:adec="http://schemas.microsoft.com/office/drawing/2017/decorative" val="1"/>
              </a:ext>
            </a:extLst>
          </p:cNvPr>
          <p:cNvSpPr/>
          <p:nvPr/>
        </p:nvSpPr>
        <p:spPr>
          <a:xfrm>
            <a:off x="2901979" y="1945919"/>
            <a:ext cx="2191696" cy="3064586"/>
          </a:xfrm>
          <a:prstGeom prst="roundRect">
            <a:avLst>
              <a:gd name="adj" fmla="val 5615"/>
            </a:avLst>
          </a:prstGeom>
          <a:solidFill>
            <a:schemeClr val="bg1"/>
          </a:solidFill>
          <a:ln w="2540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r>
              <a:rPr lang="en-US" sz="2800" b="1" dirty="0"/>
              <a:t>How do you stomach the bumps and keep on saving?   </a:t>
            </a:r>
          </a:p>
        </p:txBody>
      </p:sp>
      <p:sp>
        <p:nvSpPr>
          <p:cNvPr id="3" name="Text">
            <a:extLst>
              <a:ext uri="{FF2B5EF4-FFF2-40B4-BE49-F238E27FC236}">
                <a16:creationId xmlns:a16="http://schemas.microsoft.com/office/drawing/2014/main" id="{CEA7888E-ADA5-E8C3-4B8F-347A0A779758}"/>
              </a:ext>
            </a:extLst>
          </p:cNvPr>
          <p:cNvSpPr txBox="1"/>
          <p:nvPr/>
        </p:nvSpPr>
        <p:spPr>
          <a:xfrm>
            <a:off x="335560" y="1154536"/>
            <a:ext cx="2617568" cy="646870"/>
          </a:xfrm>
          <a:prstGeom prst="rect">
            <a:avLst/>
          </a:prstGeom>
          <a:noFill/>
        </p:spPr>
        <p:txBody>
          <a:bodyPr wrap="square" rtlCol="0">
            <a:noAutofit/>
          </a:bodyPr>
          <a:lstStyle/>
          <a:p>
            <a:pPr>
              <a:lnSpc>
                <a:spcPct val="110000"/>
              </a:lnSpc>
              <a:spcBef>
                <a:spcPts val="0"/>
              </a:spcBef>
              <a:spcAft>
                <a:spcPts val="400"/>
              </a:spcAft>
            </a:pPr>
            <a:r>
              <a:rPr lang="en-US" sz="2000" dirty="0">
                <a:latin typeface="Arial" panose="020B0604020202020204" pitchFamily="34" charset="0"/>
                <a:cs typeface="Arial" panose="020B0604020202020204" pitchFamily="34" charset="0"/>
              </a:rPr>
              <a:t>Key strategy #3</a:t>
            </a:r>
          </a:p>
        </p:txBody>
      </p:sp>
      <p:sp>
        <p:nvSpPr>
          <p:cNvPr id="4" name="Oval 3">
            <a:extLst>
              <a:ext uri="{FF2B5EF4-FFF2-40B4-BE49-F238E27FC236}">
                <a16:creationId xmlns:a16="http://schemas.microsoft.com/office/drawing/2014/main" id="{7D54C5D9-EBFC-841F-53BE-307B812532D6}"/>
              </a:ext>
              <a:ext uri="{C183D7F6-B498-43B3-948B-1728B52AA6E4}">
                <adec:decorative xmlns:adec="http://schemas.microsoft.com/office/drawing/2017/decorative" val="1"/>
              </a:ext>
            </a:extLst>
          </p:cNvPr>
          <p:cNvSpPr/>
          <p:nvPr/>
        </p:nvSpPr>
        <p:spPr>
          <a:xfrm>
            <a:off x="2380325" y="1656013"/>
            <a:ext cx="833573" cy="833573"/>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a:extLst>
              <a:ext uri="{FF2B5EF4-FFF2-40B4-BE49-F238E27FC236}">
                <a16:creationId xmlns:a16="http://schemas.microsoft.com/office/drawing/2014/main" id="{77924597-07BC-A463-38A9-4103521EA8EC}"/>
              </a:ext>
            </a:extLst>
          </p:cNvPr>
          <p:cNvSpPr txBox="1"/>
          <p:nvPr/>
        </p:nvSpPr>
        <p:spPr>
          <a:xfrm>
            <a:off x="2468412" y="1715783"/>
            <a:ext cx="657397" cy="546374"/>
          </a:xfrm>
          <a:prstGeom prst="rect">
            <a:avLst/>
          </a:prstGeom>
          <a:noFill/>
        </p:spPr>
        <p:txBody>
          <a:bodyPr wrap="square" rtlCol="0">
            <a:noAutofit/>
          </a:bodyPr>
          <a:lstStyle/>
          <a:p>
            <a:pPr algn="ctr">
              <a:lnSpc>
                <a:spcPct val="110000"/>
              </a:lnSpc>
              <a:spcBef>
                <a:spcPts val="0"/>
              </a:spcBef>
              <a:spcAft>
                <a:spcPts val="400"/>
              </a:spcAft>
            </a:pPr>
            <a:r>
              <a:rPr lang="en-US" sz="3600" b="1" dirty="0">
                <a:solidFill>
                  <a:schemeClr val="bg1"/>
                </a:solidFill>
                <a:latin typeface="Arial" panose="020B0604020202020204" pitchFamily="34" charset="0"/>
                <a:cs typeface="Arial" panose="020B0604020202020204" pitchFamily="34" charset="0"/>
              </a:rPr>
              <a:t>3</a:t>
            </a:r>
          </a:p>
        </p:txBody>
      </p:sp>
      <p:sp>
        <p:nvSpPr>
          <p:cNvPr id="7" name="1 - text">
            <a:extLst>
              <a:ext uri="{FF2B5EF4-FFF2-40B4-BE49-F238E27FC236}">
                <a16:creationId xmlns:a16="http://schemas.microsoft.com/office/drawing/2014/main" id="{5F651E6C-F6D3-0183-869E-9C6F416426C6}"/>
              </a:ext>
            </a:extLst>
          </p:cNvPr>
          <p:cNvSpPr txBox="1"/>
          <p:nvPr/>
        </p:nvSpPr>
        <p:spPr>
          <a:xfrm>
            <a:off x="2990118" y="3827505"/>
            <a:ext cx="1994299" cy="1039752"/>
          </a:xfrm>
          <a:prstGeom prst="rect">
            <a:avLst/>
          </a:prstGeom>
          <a:noFill/>
        </p:spPr>
        <p:txBody>
          <a:bodyPr wrap="square" rtlCol="0" anchor="ctr" anchorCtr="0">
            <a:noAutofit/>
          </a:bodyPr>
          <a:lstStyle/>
          <a:p>
            <a:pPr algn="ctr">
              <a:lnSpc>
                <a:spcPct val="110000"/>
              </a:lnSpc>
              <a:spcAft>
                <a:spcPts val="600"/>
              </a:spcAft>
            </a:pPr>
            <a:r>
              <a:rPr lang="en-US" sz="1600" b="1" dirty="0">
                <a:solidFill>
                  <a:srgbClr val="004EA8"/>
                </a:solidFill>
                <a:latin typeface="Arial" panose="020B0604020202020204" pitchFamily="34" charset="0"/>
                <a:cs typeface="Arial" panose="020B0604020202020204" pitchFamily="34" charset="0"/>
              </a:rPr>
              <a:t>Think</a:t>
            </a:r>
            <a:br>
              <a:rPr lang="en-US" sz="1600" b="1" dirty="0">
                <a:solidFill>
                  <a:srgbClr val="004EA8"/>
                </a:solidFill>
                <a:latin typeface="Arial" panose="020B0604020202020204" pitchFamily="34" charset="0"/>
                <a:cs typeface="Arial" panose="020B0604020202020204" pitchFamily="34" charset="0"/>
              </a:rPr>
            </a:br>
            <a:r>
              <a:rPr lang="en-US" sz="1600" b="1" dirty="0">
                <a:solidFill>
                  <a:srgbClr val="004EA8"/>
                </a:solidFill>
                <a:latin typeface="Arial" panose="020B0604020202020204" pitchFamily="34" charset="0"/>
                <a:cs typeface="Arial" panose="020B0604020202020204" pitchFamily="34" charset="0"/>
              </a:rPr>
              <a:t>Long Term</a:t>
            </a:r>
          </a:p>
        </p:txBody>
      </p:sp>
      <p:pic>
        <p:nvPicPr>
          <p:cNvPr id="28" name="Picture 27">
            <a:extLst>
              <a:ext uri="{FF2B5EF4-FFF2-40B4-BE49-F238E27FC236}">
                <a16:creationId xmlns:a16="http://schemas.microsoft.com/office/drawing/2014/main" id="{A28BA5B1-BE86-CD1B-A02A-DE6B07066FA9}"/>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213898" y="2508736"/>
            <a:ext cx="1541012" cy="1124522"/>
          </a:xfrm>
          <a:prstGeom prst="rect">
            <a:avLst/>
          </a:prstGeom>
        </p:spPr>
      </p:pic>
      <p:sp>
        <p:nvSpPr>
          <p:cNvPr id="2" name="Text">
            <a:extLst>
              <a:ext uri="{FF2B5EF4-FFF2-40B4-BE49-F238E27FC236}">
                <a16:creationId xmlns:a16="http://schemas.microsoft.com/office/drawing/2014/main" id="{93D8A580-C50E-A253-6304-01F3DBAA8B40}"/>
              </a:ext>
            </a:extLst>
          </p:cNvPr>
          <p:cNvSpPr txBox="1"/>
          <p:nvPr/>
        </p:nvSpPr>
        <p:spPr>
          <a:xfrm>
            <a:off x="5843775" y="2262157"/>
            <a:ext cx="3947925" cy="2106643"/>
          </a:xfrm>
          <a:prstGeom prst="rect">
            <a:avLst/>
          </a:prstGeom>
          <a:noFill/>
        </p:spPr>
        <p:txBody>
          <a:bodyPr wrap="square" rtlCol="0">
            <a:noAutofit/>
          </a:bodyPr>
          <a:lstStyle/>
          <a:p>
            <a:pPr>
              <a:lnSpc>
                <a:spcPct val="110000"/>
              </a:lnSpc>
              <a:spcBef>
                <a:spcPts val="0"/>
              </a:spcBef>
              <a:spcAft>
                <a:spcPts val="1600"/>
              </a:spcAft>
            </a:pPr>
            <a:r>
              <a:rPr lang="en-US" sz="2000" b="1" dirty="0">
                <a:latin typeface="Arial" panose="020B0604020202020204" pitchFamily="34" charset="0"/>
                <a:cs typeface="Arial" panose="020B0604020202020204" pitchFamily="34" charset="0"/>
              </a:rPr>
              <a:t>Good news! </a:t>
            </a:r>
            <a:r>
              <a:rPr lang="en-US" sz="2000" dirty="0">
                <a:latin typeface="Arial" panose="020B0604020202020204" pitchFamily="34" charset="0"/>
                <a:cs typeface="Arial" panose="020B0604020202020204" pitchFamily="34" charset="0"/>
              </a:rPr>
              <a:t>The stock market has experienced overall growth for at least the past 80 years. Average returns have been about 10% a year.*</a:t>
            </a:r>
          </a:p>
          <a:p>
            <a:pPr>
              <a:lnSpc>
                <a:spcPct val="110000"/>
              </a:lnSpc>
              <a:spcBef>
                <a:spcPts val="0"/>
              </a:spcBef>
              <a:spcAft>
                <a:spcPts val="1600"/>
              </a:spcAft>
            </a:pPr>
            <a:endParaRPr lang="en-US" sz="200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77504D58-E98A-39EA-CF66-06CEEE06A687}"/>
              </a:ext>
            </a:extLst>
          </p:cNvPr>
          <p:cNvSpPr/>
          <p:nvPr/>
        </p:nvSpPr>
        <p:spPr>
          <a:xfrm>
            <a:off x="738668" y="5946400"/>
            <a:ext cx="6768620" cy="553998"/>
          </a:xfrm>
          <a:prstGeom prst="rect">
            <a:avLst/>
          </a:prstGeom>
        </p:spPr>
        <p:txBody>
          <a:bodyPr wrap="square">
            <a:spAutoFit/>
          </a:bodyPr>
          <a:lstStyle/>
          <a:p>
            <a:r>
              <a:rPr lang="en-US" sz="1000" dirty="0"/>
              <a:t>* Past performance is no guarantee of future results. The investment return and principal value of an investment will fluctuate and an investor’s interest, when redeemed, may be worth more or less than the original investment. </a:t>
            </a:r>
            <a:br>
              <a:rPr lang="en-US" sz="1000" dirty="0"/>
            </a:br>
            <a:r>
              <a:rPr lang="en-US" sz="1000" dirty="0"/>
              <a:t>Source: “Annual Returns on Stock, Bonds and T.Bills: 1928–Current,” NYU Stern School of Business, 2019.</a:t>
            </a:r>
          </a:p>
        </p:txBody>
      </p:sp>
      <p:sp>
        <p:nvSpPr>
          <p:cNvPr id="10" name="Rectangle 9">
            <a:extLst>
              <a:ext uri="{FF2B5EF4-FFF2-40B4-BE49-F238E27FC236}">
                <a16:creationId xmlns:a16="http://schemas.microsoft.com/office/drawing/2014/main" id="{A403FC40-A08C-654B-D6E8-8BC89B065A6F}"/>
              </a:ext>
              <a:ext uri="{C183D7F6-B498-43B3-948B-1728B52AA6E4}">
                <adec:decorative xmlns:adec="http://schemas.microsoft.com/office/drawing/2017/decorative" val="1"/>
              </a:ext>
            </a:extLst>
          </p:cNvPr>
          <p:cNvSpPr/>
          <p:nvPr/>
        </p:nvSpPr>
        <p:spPr>
          <a:xfrm>
            <a:off x="10847612" y="5946475"/>
            <a:ext cx="996753" cy="6877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The Standard logo" descr="The Standard Registered Logo">
            <a:extLst>
              <a:ext uri="{FF2B5EF4-FFF2-40B4-BE49-F238E27FC236}">
                <a16:creationId xmlns:a16="http://schemas.microsoft.com/office/drawing/2014/main" id="{1E443A62-7BD7-D5C6-1989-8B11B8C6563B}"/>
              </a:ext>
              <a:ext uri="{C183D7F6-B498-43B3-948B-1728B52AA6E4}">
                <adec:decorative xmlns:adec="http://schemas.microsoft.com/office/drawing/2017/decorative" val="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7</a:t>
            </a:fld>
            <a:endParaRPr lang="en-US" dirty="0"/>
          </a:p>
        </p:txBody>
      </p:sp>
    </p:spTree>
    <p:extLst>
      <p:ext uri="{BB962C8B-B14F-4D97-AF65-F5344CB8AC3E}">
        <p14:creationId xmlns:p14="http://schemas.microsoft.com/office/powerpoint/2010/main" val="656498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24C67C-A25B-A60C-0770-6123E26AFC79}"/>
              </a:ext>
            </a:extLst>
          </p:cNvPr>
          <p:cNvSpPr>
            <a:spLocks noGrp="1"/>
          </p:cNvSpPr>
          <p:nvPr>
            <p:ph type="title"/>
          </p:nvPr>
        </p:nvSpPr>
        <p:spPr/>
        <p:txBody>
          <a:bodyPr/>
          <a:lstStyle/>
          <a:p>
            <a:r>
              <a:rPr lang="en-US" dirty="0"/>
              <a:t>Growth of Different Investment Types Over Time</a:t>
            </a:r>
          </a:p>
        </p:txBody>
      </p:sp>
      <p:pic>
        <p:nvPicPr>
          <p:cNvPr id="9" name="Graphic 8" descr="Graph shows the growth of different investment types over time">
            <a:extLst>
              <a:ext uri="{FF2B5EF4-FFF2-40B4-BE49-F238E27FC236}">
                <a16:creationId xmlns:a16="http://schemas.microsoft.com/office/drawing/2014/main" id="{61F3208A-B340-B667-8D4C-588B853E225D}"/>
              </a:ext>
              <a:ext uri="{C183D7F6-B498-43B3-948B-1728B52AA6E4}">
                <adec:decorative xmlns:adec="http://schemas.microsoft.com/office/drawing/2017/decorative" val="0"/>
              </a:ext>
            </a:extLst>
          </p:cNvPr>
          <p:cNvPicPr>
            <a:picLocks noChangeAspect="1"/>
          </p:cNvPicPr>
          <p:nvPr/>
        </p:nvPicPr>
        <p:blipFill>
          <a:blip r:embed="rId3"/>
          <a:srcRect/>
          <a:stretch/>
        </p:blipFill>
        <p:spPr>
          <a:xfrm>
            <a:off x="833012" y="1193412"/>
            <a:ext cx="10198101" cy="4170097"/>
          </a:xfrm>
          <a:prstGeom prst="rect">
            <a:avLst/>
          </a:prstGeom>
        </p:spPr>
      </p:pic>
      <p:sp>
        <p:nvSpPr>
          <p:cNvPr id="10" name="Rectangle 9">
            <a:extLst>
              <a:ext uri="{FF2B5EF4-FFF2-40B4-BE49-F238E27FC236}">
                <a16:creationId xmlns:a16="http://schemas.microsoft.com/office/drawing/2014/main" id="{5E46B758-6CF3-AA9D-1FFF-E49C29DE3610}"/>
              </a:ext>
            </a:extLst>
          </p:cNvPr>
          <p:cNvSpPr/>
          <p:nvPr/>
        </p:nvSpPr>
        <p:spPr>
          <a:xfrm>
            <a:off x="736118" y="5546897"/>
            <a:ext cx="9271482" cy="1169551"/>
          </a:xfrm>
          <a:prstGeom prst="rect">
            <a:avLst/>
          </a:prstGeom>
        </p:spPr>
        <p:txBody>
          <a:bodyPr wrap="square">
            <a:spAutoFit/>
          </a:bodyPr>
          <a:lstStyle/>
          <a:p>
            <a:r>
              <a:rPr lang="en-US" sz="1000" dirty="0"/>
              <a:t>The index performance shown is for illustrative purposes only and is not indicative of the performance of any specific investment. This illustration assumes $1,000 invested in each category from January 1, 2010 – December 31, 2024. The illustration is based on the S&amp;P 500 Index, the BarCap U.S. Aggregate Bond Index, the 3-Month T-Bill Index and the Consumer Price Index. You cannot directly invest into an index. It does not represent the performance of any actual accounts and is not a forecast or promise of future returns. The returns presented assume a constant allocation to each index, and do not consider the fluctuations in value that can impact the overall allocation between rebalancing. In addition, the portfolio allocation does not change regardless of economic or market conditions. As a result, the returns on actual portfolios may be different. Past performance is no guarantee of future results. Investments are subject to market risk and fluctuate in value. Source: Morningstar Direct.</a:t>
            </a:r>
          </a:p>
        </p:txBody>
      </p:sp>
      <p:sp>
        <p:nvSpPr>
          <p:cNvPr id="3" name="Rectangle 2">
            <a:extLst>
              <a:ext uri="{FF2B5EF4-FFF2-40B4-BE49-F238E27FC236}">
                <a16:creationId xmlns:a16="http://schemas.microsoft.com/office/drawing/2014/main" id="{E4963B2A-3E6B-1C6C-3ECF-89B3BF49873C}"/>
              </a:ext>
              <a:ext uri="{C183D7F6-B498-43B3-948B-1728B52AA6E4}">
                <adec:decorative xmlns:adec="http://schemas.microsoft.com/office/drawing/2017/decorative" val="1"/>
              </a:ext>
            </a:extLst>
          </p:cNvPr>
          <p:cNvSpPr/>
          <p:nvPr/>
        </p:nvSpPr>
        <p:spPr>
          <a:xfrm>
            <a:off x="10847612" y="5946475"/>
            <a:ext cx="996753" cy="6877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The Standard logo" descr="The Standard Registered Logo">
            <a:extLst>
              <a:ext uri="{FF2B5EF4-FFF2-40B4-BE49-F238E27FC236}">
                <a16:creationId xmlns:a16="http://schemas.microsoft.com/office/drawing/2014/main" id="{5CF8C00B-93C4-0541-5C47-F93FBAA6B408}"/>
              </a:ext>
              <a:ext uri="{C183D7F6-B498-43B3-948B-1728B52AA6E4}">
                <adec:decorative xmlns:adec="http://schemas.microsoft.com/office/drawing/2017/decorative" val="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12" name="Slide Number Placeholder 16">
            <a:extLst>
              <a:ext uri="{FF2B5EF4-FFF2-40B4-BE49-F238E27FC236}">
                <a16:creationId xmlns:a16="http://schemas.microsoft.com/office/drawing/2014/main" id="{DD1CBA8F-0B4D-58DB-BEC4-F048ED2021ED}"/>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8</a:t>
            </a:fld>
            <a:endParaRPr lang="en-US" dirty="0"/>
          </a:p>
        </p:txBody>
      </p:sp>
    </p:spTree>
    <p:extLst>
      <p:ext uri="{BB962C8B-B14F-4D97-AF65-F5344CB8AC3E}">
        <p14:creationId xmlns:p14="http://schemas.microsoft.com/office/powerpoint/2010/main" val="2447301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eadline">
            <a:extLst>
              <a:ext uri="{FF2B5EF4-FFF2-40B4-BE49-F238E27FC236}">
                <a16:creationId xmlns:a16="http://schemas.microsoft.com/office/drawing/2014/main" id="{F38B42B9-6B51-4F90-E102-8A4DD7BB9AAC}"/>
              </a:ext>
            </a:extLst>
          </p:cNvPr>
          <p:cNvSpPr>
            <a:spLocks noGrp="1"/>
          </p:cNvSpPr>
          <p:nvPr>
            <p:ph type="title"/>
          </p:nvPr>
        </p:nvSpPr>
        <p:spPr>
          <a:xfrm>
            <a:off x="350062" y="461283"/>
            <a:ext cx="10506456" cy="548741"/>
          </a:xfrm>
        </p:spPr>
        <p:txBody>
          <a:bodyPr anchor="t" anchorCtr="0">
            <a:noAutofit/>
          </a:bodyPr>
          <a:lstStyle/>
          <a:p>
            <a:r>
              <a:rPr lang="en-US" sz="2800" b="1" dirty="0"/>
              <a:t>Buckle Up and Remember This</a:t>
            </a:r>
          </a:p>
        </p:txBody>
      </p:sp>
      <p:sp>
        <p:nvSpPr>
          <p:cNvPr id="6" name="Text">
            <a:extLst>
              <a:ext uri="{FF2B5EF4-FFF2-40B4-BE49-F238E27FC236}">
                <a16:creationId xmlns:a16="http://schemas.microsoft.com/office/drawing/2014/main" id="{F9476F62-4356-CC1A-E1E0-03444A692D2C}"/>
              </a:ext>
            </a:extLst>
          </p:cNvPr>
          <p:cNvSpPr txBox="1"/>
          <p:nvPr/>
        </p:nvSpPr>
        <p:spPr>
          <a:xfrm>
            <a:off x="616560" y="3189170"/>
            <a:ext cx="2228710" cy="2244497"/>
          </a:xfrm>
          <a:prstGeom prst="rect">
            <a:avLst/>
          </a:prstGeom>
          <a:noFill/>
        </p:spPr>
        <p:txBody>
          <a:bodyPr wrap="square" rtlCol="0">
            <a:noAutofit/>
          </a:bodyPr>
          <a:lstStyle/>
          <a:p>
            <a:pPr algn="ctr">
              <a:lnSpc>
                <a:spcPct val="110000"/>
              </a:lnSpc>
              <a:spcBef>
                <a:spcPts val="0"/>
              </a:spcBef>
              <a:spcAft>
                <a:spcPts val="400"/>
              </a:spcAft>
            </a:pPr>
            <a:r>
              <a:rPr lang="en-US" sz="2000" dirty="0">
                <a:latin typeface="Arial" panose="020B0604020202020204" pitchFamily="34" charset="0"/>
                <a:cs typeface="Arial" panose="020B0604020202020204" pitchFamily="34" charset="0"/>
              </a:rPr>
              <a:t>Avoid selling stock investments when the market goes down.</a:t>
            </a:r>
          </a:p>
          <a:p>
            <a:pPr algn="ctr">
              <a:lnSpc>
                <a:spcPct val="110000"/>
              </a:lnSpc>
              <a:spcBef>
                <a:spcPts val="0"/>
              </a:spcBef>
              <a:spcAft>
                <a:spcPts val="400"/>
              </a:spcAft>
            </a:pPr>
            <a:endParaRPr lang="en-US" sz="2000" dirty="0">
              <a:latin typeface="Arial" panose="020B0604020202020204" pitchFamily="34" charset="0"/>
              <a:cs typeface="Arial" panose="020B0604020202020204" pitchFamily="34" charset="0"/>
            </a:endParaRPr>
          </a:p>
          <a:p>
            <a:pPr algn="ctr">
              <a:lnSpc>
                <a:spcPct val="110000"/>
              </a:lnSpc>
              <a:spcBef>
                <a:spcPts val="0"/>
              </a:spcBef>
              <a:spcAft>
                <a:spcPts val="400"/>
              </a:spcAft>
            </a:pPr>
            <a:endParaRPr lang="en-US" sz="2000" dirty="0">
              <a:latin typeface="Arial" panose="020B0604020202020204" pitchFamily="34" charset="0"/>
              <a:cs typeface="Arial" panose="020B0604020202020204" pitchFamily="34" charset="0"/>
            </a:endParaRPr>
          </a:p>
        </p:txBody>
      </p:sp>
      <p:sp>
        <p:nvSpPr>
          <p:cNvPr id="5" name="Text">
            <a:extLst>
              <a:ext uri="{FF2B5EF4-FFF2-40B4-BE49-F238E27FC236}">
                <a16:creationId xmlns:a16="http://schemas.microsoft.com/office/drawing/2014/main" id="{3C0D08C7-4956-D31B-6FE0-CD42AB4054BB}"/>
              </a:ext>
            </a:extLst>
          </p:cNvPr>
          <p:cNvSpPr txBox="1"/>
          <p:nvPr/>
        </p:nvSpPr>
        <p:spPr>
          <a:xfrm>
            <a:off x="3269410" y="3180956"/>
            <a:ext cx="2059331" cy="646870"/>
          </a:xfrm>
          <a:prstGeom prst="rect">
            <a:avLst/>
          </a:prstGeom>
          <a:noFill/>
        </p:spPr>
        <p:txBody>
          <a:bodyPr wrap="square" rtlCol="0">
            <a:noAutofit/>
          </a:bodyPr>
          <a:lstStyle/>
          <a:p>
            <a:pPr algn="ctr">
              <a:lnSpc>
                <a:spcPct val="110000"/>
              </a:lnSpc>
              <a:spcBef>
                <a:spcPts val="0"/>
              </a:spcBef>
              <a:spcAft>
                <a:spcPts val="400"/>
              </a:spcAft>
            </a:pPr>
            <a:r>
              <a:rPr lang="en-US" sz="2000" dirty="0">
                <a:latin typeface="Arial" panose="020B0604020202020204" pitchFamily="34" charset="0"/>
                <a:cs typeface="Arial" panose="020B0604020202020204" pitchFamily="34" charset="0"/>
              </a:rPr>
              <a:t>Avoid trying to time the market</a:t>
            </a:r>
          </a:p>
        </p:txBody>
      </p:sp>
      <p:sp>
        <p:nvSpPr>
          <p:cNvPr id="7" name="Text">
            <a:extLst>
              <a:ext uri="{FF2B5EF4-FFF2-40B4-BE49-F238E27FC236}">
                <a16:creationId xmlns:a16="http://schemas.microsoft.com/office/drawing/2014/main" id="{8D94CF56-5EBF-CBB5-79AE-5538FAA01540}"/>
              </a:ext>
            </a:extLst>
          </p:cNvPr>
          <p:cNvSpPr txBox="1"/>
          <p:nvPr/>
        </p:nvSpPr>
        <p:spPr>
          <a:xfrm>
            <a:off x="5856289" y="3199720"/>
            <a:ext cx="2587436" cy="1016680"/>
          </a:xfrm>
          <a:prstGeom prst="rect">
            <a:avLst/>
          </a:prstGeom>
          <a:noFill/>
        </p:spPr>
        <p:txBody>
          <a:bodyPr wrap="square" rtlCol="0">
            <a:noAutofit/>
          </a:bodyPr>
          <a:lstStyle/>
          <a:p>
            <a:pPr algn="ctr">
              <a:lnSpc>
                <a:spcPct val="110000"/>
              </a:lnSpc>
              <a:spcBef>
                <a:spcPts val="0"/>
              </a:spcBef>
              <a:spcAft>
                <a:spcPts val="400"/>
              </a:spcAft>
            </a:pPr>
            <a:r>
              <a:rPr lang="en-US" sz="2000" dirty="0">
                <a:latin typeface="Arial" panose="020B0604020202020204" pitchFamily="34" charset="0"/>
                <a:cs typeface="Arial" panose="020B0604020202020204" pitchFamily="34" charset="0"/>
              </a:rPr>
              <a:t>Avoid the urge to reduce or stop contributions to your retirement plan.</a:t>
            </a:r>
          </a:p>
          <a:p>
            <a:pPr algn="ctr">
              <a:lnSpc>
                <a:spcPct val="110000"/>
              </a:lnSpc>
              <a:spcBef>
                <a:spcPts val="0"/>
              </a:spcBef>
              <a:spcAft>
                <a:spcPts val="400"/>
              </a:spcAft>
            </a:pPr>
            <a:endParaRPr lang="en-US" sz="2000" dirty="0">
              <a:latin typeface="Arial" panose="020B0604020202020204" pitchFamily="34" charset="0"/>
              <a:cs typeface="Arial" panose="020B0604020202020204" pitchFamily="34" charset="0"/>
            </a:endParaRPr>
          </a:p>
          <a:p>
            <a:pPr algn="ctr">
              <a:lnSpc>
                <a:spcPct val="110000"/>
              </a:lnSpc>
              <a:spcBef>
                <a:spcPts val="0"/>
              </a:spcBef>
              <a:spcAft>
                <a:spcPts val="400"/>
              </a:spcAft>
            </a:pPr>
            <a:endParaRPr lang="en-US" sz="2000"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F0407E05-6A33-F834-F571-21841215E10E}"/>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320485" y="1497889"/>
            <a:ext cx="1457092" cy="1457092"/>
          </a:xfrm>
          <a:prstGeom prst="rect">
            <a:avLst/>
          </a:prstGeom>
        </p:spPr>
      </p:pic>
      <p:pic>
        <p:nvPicPr>
          <p:cNvPr id="9" name="Picture 8">
            <a:extLst>
              <a:ext uri="{FF2B5EF4-FFF2-40B4-BE49-F238E27FC236}">
                <a16:creationId xmlns:a16="http://schemas.microsoft.com/office/drawing/2014/main" id="{173DBE58-0A02-D51A-1CA6-B2EF13890697}"/>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40136" y="1589428"/>
            <a:ext cx="1237532" cy="1365553"/>
          </a:xfrm>
          <a:prstGeom prst="rect">
            <a:avLst/>
          </a:prstGeom>
        </p:spPr>
      </p:pic>
      <p:pic>
        <p:nvPicPr>
          <p:cNvPr id="10" name="Picture 9">
            <a:extLst>
              <a:ext uri="{FF2B5EF4-FFF2-40B4-BE49-F238E27FC236}">
                <a16:creationId xmlns:a16="http://schemas.microsoft.com/office/drawing/2014/main" id="{771B5EA8-9B76-323C-E4FA-B390F93817D4}"/>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680311" y="1535310"/>
            <a:ext cx="1237531" cy="1473788"/>
          </a:xfrm>
          <a:prstGeom prst="rect">
            <a:avLst/>
          </a:prstGeom>
        </p:spPr>
      </p:pic>
      <p:sp>
        <p:nvSpPr>
          <p:cNvPr id="2" name="Text">
            <a:extLst>
              <a:ext uri="{FF2B5EF4-FFF2-40B4-BE49-F238E27FC236}">
                <a16:creationId xmlns:a16="http://schemas.microsoft.com/office/drawing/2014/main" id="{23E6B6F1-61A0-0D1E-6F59-01B90B43A809}"/>
              </a:ext>
            </a:extLst>
          </p:cNvPr>
          <p:cNvSpPr txBox="1"/>
          <p:nvPr/>
        </p:nvSpPr>
        <p:spPr>
          <a:xfrm>
            <a:off x="8800494" y="3177056"/>
            <a:ext cx="2467232" cy="2256611"/>
          </a:xfrm>
          <a:prstGeom prst="rect">
            <a:avLst/>
          </a:prstGeom>
          <a:noFill/>
        </p:spPr>
        <p:txBody>
          <a:bodyPr wrap="square" rtlCol="0">
            <a:noAutofit/>
          </a:bodyPr>
          <a:lstStyle/>
          <a:p>
            <a:pPr algn="ctr">
              <a:lnSpc>
                <a:spcPct val="110000"/>
              </a:lnSpc>
              <a:spcBef>
                <a:spcPts val="0"/>
              </a:spcBef>
              <a:spcAft>
                <a:spcPts val="400"/>
              </a:spcAft>
            </a:pPr>
            <a:r>
              <a:rPr lang="en-US" sz="2000" dirty="0">
                <a:latin typeface="Arial" panose="020B0604020202020204" pitchFamily="34" charset="0"/>
                <a:cs typeface="Arial" panose="020B0604020202020204" pitchFamily="34" charset="0"/>
              </a:rPr>
              <a:t>Avoid keeping all or most of your assets in fixed-income investments, such as cash equivalents and bonds, unless you’re near or at retirement age. </a:t>
            </a:r>
          </a:p>
          <a:p>
            <a:pPr algn="ctr">
              <a:lnSpc>
                <a:spcPct val="110000"/>
              </a:lnSpc>
              <a:spcBef>
                <a:spcPts val="0"/>
              </a:spcBef>
              <a:spcAft>
                <a:spcPts val="400"/>
              </a:spcAft>
            </a:pPr>
            <a:endParaRPr lang="en-US" sz="2000" dirty="0">
              <a:latin typeface="Arial" panose="020B0604020202020204" pitchFamily="34" charset="0"/>
              <a:cs typeface="Arial" panose="020B0604020202020204" pitchFamily="34" charset="0"/>
            </a:endParaRPr>
          </a:p>
        </p:txBody>
      </p:sp>
      <p:pic>
        <p:nvPicPr>
          <p:cNvPr id="16" name="Picture 15">
            <a:extLst>
              <a:ext uri="{FF2B5EF4-FFF2-40B4-BE49-F238E27FC236}">
                <a16:creationId xmlns:a16="http://schemas.microsoft.com/office/drawing/2014/main" id="{D5933FE1-8AC7-87F0-0C63-DF30C9B3BEDC}"/>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180221" y="1710907"/>
            <a:ext cx="1707779" cy="1122595"/>
          </a:xfrm>
          <a:prstGeom prst="rect">
            <a:avLst/>
          </a:prstGeom>
        </p:spPr>
      </p:pic>
      <p:sp>
        <p:nvSpPr>
          <p:cNvPr id="12" name="Rectangle 11">
            <a:extLst>
              <a:ext uri="{FF2B5EF4-FFF2-40B4-BE49-F238E27FC236}">
                <a16:creationId xmlns:a16="http://schemas.microsoft.com/office/drawing/2014/main" id="{79B0F4AC-D335-B556-AF74-EB1E07D0585D}"/>
              </a:ext>
              <a:ext uri="{C183D7F6-B498-43B3-948B-1728B52AA6E4}">
                <adec:decorative xmlns:adec="http://schemas.microsoft.com/office/drawing/2017/decorative" val="1"/>
              </a:ext>
            </a:extLst>
          </p:cNvPr>
          <p:cNvSpPr/>
          <p:nvPr/>
        </p:nvSpPr>
        <p:spPr>
          <a:xfrm>
            <a:off x="10847612" y="5946475"/>
            <a:ext cx="996753" cy="687797"/>
          </a:xfrm>
          <a:prstGeom prst="rect">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The Standard logo" descr="The Standard Registered Logo">
            <a:extLst>
              <a:ext uri="{FF2B5EF4-FFF2-40B4-BE49-F238E27FC236}">
                <a16:creationId xmlns:a16="http://schemas.microsoft.com/office/drawing/2014/main" id="{938AB49F-25B7-A05F-D2AB-61D93A026105}"/>
              </a:ext>
              <a:ext uri="{C183D7F6-B498-43B3-948B-1728B52AA6E4}">
                <adec:decorative xmlns:adec="http://schemas.microsoft.com/office/drawing/2017/decorative" val="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3" name="Slide Number Placeholder 2">
            <a:extLst>
              <a:ext uri="{FF2B5EF4-FFF2-40B4-BE49-F238E27FC236}">
                <a16:creationId xmlns:a16="http://schemas.microsoft.com/office/drawing/2014/main" id="{3F5696B4-0F2E-76BD-B4CC-77CBB87975EA}"/>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9</a:t>
            </a:fld>
            <a:endParaRPr lang="en-US" dirty="0"/>
          </a:p>
        </p:txBody>
      </p:sp>
    </p:spTree>
    <p:extLst>
      <p:ext uri="{BB962C8B-B14F-4D97-AF65-F5344CB8AC3E}">
        <p14:creationId xmlns:p14="http://schemas.microsoft.com/office/powerpoint/2010/main" val="712606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eadline">
            <a:extLst>
              <a:ext uri="{FF2B5EF4-FFF2-40B4-BE49-F238E27FC236}">
                <a16:creationId xmlns:a16="http://schemas.microsoft.com/office/drawing/2014/main" id="{6E698059-CAEF-82BC-1D71-F9B31B53C287}"/>
              </a:ext>
            </a:extLst>
          </p:cNvPr>
          <p:cNvSpPr>
            <a:spLocks noGrp="1"/>
          </p:cNvSpPr>
          <p:nvPr>
            <p:ph type="title"/>
          </p:nvPr>
        </p:nvSpPr>
        <p:spPr>
          <a:xfrm>
            <a:off x="4505034" y="461820"/>
            <a:ext cx="7022592" cy="507998"/>
          </a:xfrm>
        </p:spPr>
        <p:txBody>
          <a:bodyPr anchor="t" anchorCtr="0">
            <a:noAutofit/>
          </a:bodyPr>
          <a:lstStyle/>
          <a:p>
            <a:r>
              <a:rPr lang="en-US" sz="2800" b="1" dirty="0"/>
              <a:t>Rebalance and Reset</a:t>
            </a:r>
          </a:p>
        </p:txBody>
      </p:sp>
      <p:sp>
        <p:nvSpPr>
          <p:cNvPr id="3" name="Subhead">
            <a:extLst>
              <a:ext uri="{FF2B5EF4-FFF2-40B4-BE49-F238E27FC236}">
                <a16:creationId xmlns:a16="http://schemas.microsoft.com/office/drawing/2014/main" id="{95CFF1C0-5B9D-C1E8-AFE4-5E89128262C6}"/>
              </a:ext>
            </a:extLst>
          </p:cNvPr>
          <p:cNvSpPr txBox="1"/>
          <p:nvPr/>
        </p:nvSpPr>
        <p:spPr>
          <a:xfrm>
            <a:off x="4505035" y="1018680"/>
            <a:ext cx="6302665" cy="3185019"/>
          </a:xfrm>
          <a:prstGeom prst="rect">
            <a:avLst/>
          </a:prstGeom>
          <a:noFill/>
        </p:spPr>
        <p:txBody>
          <a:bodyPr wrap="square" rtlCol="0">
            <a:noAutofit/>
          </a:bodyPr>
          <a:lstStyle/>
          <a:p>
            <a:pPr>
              <a:lnSpc>
                <a:spcPct val="110000"/>
              </a:lnSpc>
              <a:spcAft>
                <a:spcPts val="1000"/>
              </a:spcAft>
            </a:pPr>
            <a:r>
              <a:rPr lang="en-US" sz="2000" dirty="0">
                <a:latin typeface="Arial" panose="020B0604020202020204" pitchFamily="34" charset="0"/>
                <a:cs typeface="Arial" panose="020B0604020202020204" pitchFamily="34" charset="0"/>
              </a:rPr>
              <a:t>Rebalance your investments on a regular basis – quarterly, semiannually or once a year.</a:t>
            </a:r>
          </a:p>
          <a:p>
            <a:pPr>
              <a:lnSpc>
                <a:spcPct val="110000"/>
              </a:lnSpc>
              <a:spcAft>
                <a:spcPts val="1000"/>
              </a:spcAft>
            </a:pPr>
            <a:r>
              <a:rPr lang="en-US" sz="2000" dirty="0">
                <a:latin typeface="Arial" panose="020B0604020202020204" pitchFamily="34" charset="0"/>
                <a:cs typeface="Arial" panose="020B0604020202020204" pitchFamily="34" charset="0"/>
              </a:rPr>
              <a:t>After a volatile period in the market, rebalancing resets your portfolio to your desired investment mix. </a:t>
            </a:r>
          </a:p>
        </p:txBody>
      </p:sp>
      <p:pic>
        <p:nvPicPr>
          <p:cNvPr id="8" name="Icon big">
            <a:extLst>
              <a:ext uri="{FF2B5EF4-FFF2-40B4-BE49-F238E27FC236}">
                <a16:creationId xmlns:a16="http://schemas.microsoft.com/office/drawing/2014/main" id="{5AFE7DCB-E002-718A-004B-82E228686960}"/>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10896" y="330072"/>
            <a:ext cx="3744573" cy="5872549"/>
          </a:xfrm>
          <a:prstGeom prst="roundRect">
            <a:avLst>
              <a:gd name="adj" fmla="val 3195"/>
            </a:avLst>
          </a:prstGeom>
        </p:spPr>
      </p:pic>
      <p:sp>
        <p:nvSpPr>
          <p:cNvPr id="4" name="Rectangle 3">
            <a:extLst>
              <a:ext uri="{FF2B5EF4-FFF2-40B4-BE49-F238E27FC236}">
                <a16:creationId xmlns:a16="http://schemas.microsoft.com/office/drawing/2014/main" id="{6F89702C-6E08-23F5-C922-77142ED0B2C2}"/>
              </a:ext>
              <a:ext uri="{C183D7F6-B498-43B3-948B-1728B52AA6E4}">
                <adec:decorative xmlns:adec="http://schemas.microsoft.com/office/drawing/2017/decorative" val="1"/>
              </a:ext>
            </a:extLst>
          </p:cNvPr>
          <p:cNvSpPr/>
          <p:nvPr/>
        </p:nvSpPr>
        <p:spPr>
          <a:xfrm>
            <a:off x="10847612" y="5946475"/>
            <a:ext cx="996753" cy="6877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The Standard logo" descr="The Standard Registered Logo">
            <a:extLst>
              <a:ext uri="{FF2B5EF4-FFF2-40B4-BE49-F238E27FC236}">
                <a16:creationId xmlns:a16="http://schemas.microsoft.com/office/drawing/2014/main" id="{A1BFB0CD-9230-2712-11C7-BA7240046AF8}"/>
              </a:ext>
              <a:ext uri="{C183D7F6-B498-43B3-948B-1728B52AA6E4}">
                <adec:decorative xmlns:adec="http://schemas.microsoft.com/office/drawing/2017/decorative" val="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13" name="Slide Number Placeholder 16">
            <a:extLst>
              <a:ext uri="{FF2B5EF4-FFF2-40B4-BE49-F238E27FC236}">
                <a16:creationId xmlns:a16="http://schemas.microsoft.com/office/drawing/2014/main" id="{61026D54-736F-188A-466D-23F3E86C024C}"/>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10</a:t>
            </a:fld>
            <a:endParaRPr lang="en-US" dirty="0"/>
          </a:p>
        </p:txBody>
      </p:sp>
    </p:spTree>
    <p:extLst>
      <p:ext uri="{BB962C8B-B14F-4D97-AF65-F5344CB8AC3E}">
        <p14:creationId xmlns:p14="http://schemas.microsoft.com/office/powerpoint/2010/main" val="3784257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r>
              <a:rPr lang="en-US" sz="2800" b="1" dirty="0"/>
              <a:t>Need Help Planning?</a:t>
            </a:r>
          </a:p>
        </p:txBody>
      </p:sp>
      <p:pic>
        <p:nvPicPr>
          <p:cNvPr id="28" name="Picture 27">
            <a:extLst>
              <a:ext uri="{FF2B5EF4-FFF2-40B4-BE49-F238E27FC236}">
                <a16:creationId xmlns:a16="http://schemas.microsoft.com/office/drawing/2014/main" id="{A28BA5B1-BE86-CD1B-A02A-DE6B07066FA9}"/>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421341" y="1869945"/>
            <a:ext cx="1085312" cy="1408819"/>
          </a:xfrm>
          <a:prstGeom prst="rect">
            <a:avLst/>
          </a:prstGeom>
        </p:spPr>
      </p:pic>
      <p:sp>
        <p:nvSpPr>
          <p:cNvPr id="2" name="Text">
            <a:extLst>
              <a:ext uri="{FF2B5EF4-FFF2-40B4-BE49-F238E27FC236}">
                <a16:creationId xmlns:a16="http://schemas.microsoft.com/office/drawing/2014/main" id="{93D8A580-C50E-A253-6304-01F3DBAA8B40}"/>
              </a:ext>
            </a:extLst>
          </p:cNvPr>
          <p:cNvSpPr txBox="1"/>
          <p:nvPr/>
        </p:nvSpPr>
        <p:spPr>
          <a:xfrm>
            <a:off x="2384959" y="3608477"/>
            <a:ext cx="3273720" cy="1527965"/>
          </a:xfrm>
          <a:prstGeom prst="rect">
            <a:avLst/>
          </a:prstGeom>
          <a:noFill/>
        </p:spPr>
        <p:txBody>
          <a:bodyPr wrap="square" rtlCol="0">
            <a:noAutofit/>
          </a:bodyPr>
          <a:lstStyle/>
          <a:p>
            <a:pPr algn="ctr">
              <a:lnSpc>
                <a:spcPct val="110000"/>
              </a:lnSpc>
              <a:spcBef>
                <a:spcPts val="0"/>
              </a:spcBef>
              <a:spcAft>
                <a:spcPts val="1600"/>
              </a:spcAft>
            </a:pPr>
            <a:r>
              <a:rPr lang="en-US" sz="2000" dirty="0">
                <a:latin typeface="Arial" panose="020B0604020202020204" pitchFamily="34" charset="0"/>
                <a:cs typeface="Arial" panose="020B0604020202020204" pitchFamily="34" charset="0"/>
              </a:rPr>
              <a:t>Go to our </a:t>
            </a:r>
            <a:r>
              <a:rPr lang="en-US" sz="2000" dirty="0">
                <a:latin typeface="Arial" panose="020B0604020202020204" pitchFamily="34" charset="0"/>
                <a:cs typeface="Arial" panose="020B0604020202020204" pitchFamily="34" charset="0"/>
                <a:hlinkClick r:id="rId4" tooltip="https://www.standard.com/individual/retirement/planning-tools-and-calculators/retirement-needs-calculator"/>
              </a:rPr>
              <a:t>Retirement Needs Calculator</a:t>
            </a:r>
            <a:r>
              <a:rPr lang="en-US" sz="2000" dirty="0">
                <a:latin typeface="Arial" panose="020B0604020202020204" pitchFamily="34" charset="0"/>
                <a:cs typeface="Arial" panose="020B0604020202020204" pitchFamily="34" charset="0"/>
              </a:rPr>
              <a:t> to see how much you’ll need and how much to save.</a:t>
            </a:r>
          </a:p>
        </p:txBody>
      </p:sp>
      <p:pic>
        <p:nvPicPr>
          <p:cNvPr id="6" name="Picture 5">
            <a:extLst>
              <a:ext uri="{FF2B5EF4-FFF2-40B4-BE49-F238E27FC236}">
                <a16:creationId xmlns:a16="http://schemas.microsoft.com/office/drawing/2014/main" id="{A7235F67-73F8-EE04-081C-7CE9ACA804C0}"/>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089913" y="1757749"/>
            <a:ext cx="1577007" cy="1577007"/>
          </a:xfrm>
          <a:prstGeom prst="rect">
            <a:avLst/>
          </a:prstGeom>
        </p:spPr>
      </p:pic>
      <p:sp>
        <p:nvSpPr>
          <p:cNvPr id="8" name="Text">
            <a:extLst>
              <a:ext uri="{FF2B5EF4-FFF2-40B4-BE49-F238E27FC236}">
                <a16:creationId xmlns:a16="http://schemas.microsoft.com/office/drawing/2014/main" id="{DF62A973-2DB4-46AE-6EA3-FBDF883A7AD0}"/>
              </a:ext>
            </a:extLst>
          </p:cNvPr>
          <p:cNvSpPr txBox="1">
            <a:spLocks/>
          </p:cNvSpPr>
          <p:nvPr/>
        </p:nvSpPr>
        <p:spPr>
          <a:xfrm>
            <a:off x="6287724" y="3608477"/>
            <a:ext cx="3273720" cy="1527965"/>
          </a:xfrm>
          <a:prstGeom prst="rect">
            <a:avLst/>
          </a:prstGeom>
          <a:noFill/>
        </p:spPr>
        <p:txBody>
          <a:bodyPr wrap="square" rtlCol="0">
            <a:noAutofit/>
          </a:bodyPr>
          <a:lstStyle/>
          <a:p>
            <a:pPr algn="ctr">
              <a:lnSpc>
                <a:spcPct val="110000"/>
              </a:lnSpc>
              <a:spcBef>
                <a:spcPts val="0"/>
              </a:spcBef>
              <a:spcAft>
                <a:spcPts val="1600"/>
              </a:spcAft>
            </a:pPr>
            <a:r>
              <a:rPr lang="en-US" sz="2000" dirty="0">
                <a:latin typeface="Arial" panose="020B0604020202020204" pitchFamily="34" charset="0"/>
                <a:cs typeface="Arial" panose="020B0604020202020204" pitchFamily="34" charset="0"/>
              </a:rPr>
              <a:t>Take our </a:t>
            </a:r>
            <a:r>
              <a:rPr lang="en-US" sz="2000" dirty="0">
                <a:latin typeface="Arial" panose="020B0604020202020204" pitchFamily="34" charset="0"/>
                <a:cs typeface="Arial" panose="020B0604020202020204" pitchFamily="34" charset="0"/>
                <a:hlinkClick r:id="rId6" tooltip="https://www.standard.com/individual/retirement/planning-tools-and-calculators/what-kind-investor-am-i"/>
              </a:rPr>
              <a:t>investor profile quiz</a:t>
            </a:r>
            <a:r>
              <a:rPr lang="en-US" sz="2000" dirty="0">
                <a:latin typeface="Arial" panose="020B0604020202020204" pitchFamily="34" charset="0"/>
                <a:cs typeface="Arial" panose="020B0604020202020204" pitchFamily="34" charset="0"/>
              </a:rPr>
              <a:t> for help choosing investments with lower or higher levels of risk.</a:t>
            </a:r>
          </a:p>
        </p:txBody>
      </p:sp>
      <p:sp>
        <p:nvSpPr>
          <p:cNvPr id="4" name="Rectangle 3">
            <a:extLst>
              <a:ext uri="{FF2B5EF4-FFF2-40B4-BE49-F238E27FC236}">
                <a16:creationId xmlns:a16="http://schemas.microsoft.com/office/drawing/2014/main" id="{73C86BD3-261D-89A9-A02C-F610877A5A19}"/>
              </a:ext>
              <a:ext uri="{C183D7F6-B498-43B3-948B-1728B52AA6E4}">
                <adec:decorative xmlns:adec="http://schemas.microsoft.com/office/drawing/2017/decorative" val="1"/>
              </a:ext>
            </a:extLst>
          </p:cNvPr>
          <p:cNvSpPr/>
          <p:nvPr/>
        </p:nvSpPr>
        <p:spPr>
          <a:xfrm>
            <a:off x="10847612" y="5946475"/>
            <a:ext cx="996753" cy="6877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The Standard logo" descr="The Standard Registered Logo">
            <a:extLst>
              <a:ext uri="{FF2B5EF4-FFF2-40B4-BE49-F238E27FC236}">
                <a16:creationId xmlns:a16="http://schemas.microsoft.com/office/drawing/2014/main" id="{BC2DA95B-5631-319C-1CF0-AF7FE81B00F6}"/>
              </a:ext>
              <a:ext uri="{C183D7F6-B498-43B3-948B-1728B52AA6E4}">
                <adec:decorative xmlns:adec="http://schemas.microsoft.com/office/drawing/2017/decorative" val="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11</a:t>
            </a:fld>
            <a:endParaRPr lang="en-US" dirty="0"/>
          </a:p>
        </p:txBody>
      </p:sp>
    </p:spTree>
    <p:extLst>
      <p:ext uri="{BB962C8B-B14F-4D97-AF65-F5344CB8AC3E}">
        <p14:creationId xmlns:p14="http://schemas.microsoft.com/office/powerpoint/2010/main" val="734722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AE7F41-7C3F-CB44-BE46-6EC0692DA3B1}"/>
              </a:ext>
            </a:extLst>
          </p:cNvPr>
          <p:cNvSpPr>
            <a:spLocks noGrp="1"/>
          </p:cNvSpPr>
          <p:nvPr>
            <p:ph type="title"/>
          </p:nvPr>
        </p:nvSpPr>
        <p:spPr>
          <a:xfrm>
            <a:off x="350062" y="-548741"/>
            <a:ext cx="10506456" cy="548741"/>
          </a:xfrm>
        </p:spPr>
        <p:txBody>
          <a:bodyPr vert="horz" lIns="91440" tIns="45720" rIns="91440" bIns="45720" rtlCol="0" anchor="b">
            <a:noAutofit/>
          </a:bodyPr>
          <a:lstStyle/>
          <a:p>
            <a:r>
              <a:rPr lang="en-US" sz="800" dirty="0"/>
              <a:t>Need Help Planning? </a:t>
            </a:r>
          </a:p>
        </p:txBody>
      </p:sp>
      <p:sp>
        <p:nvSpPr>
          <p:cNvPr id="3" name="TextBox 2">
            <a:extLst>
              <a:ext uri="{FF2B5EF4-FFF2-40B4-BE49-F238E27FC236}">
                <a16:creationId xmlns:a16="http://schemas.microsoft.com/office/drawing/2014/main" id="{23E3450F-EF36-243A-B095-C6AF33F3D7D1}"/>
              </a:ext>
            </a:extLst>
          </p:cNvPr>
          <p:cNvSpPr txBox="1"/>
          <p:nvPr/>
        </p:nvSpPr>
        <p:spPr>
          <a:xfrm>
            <a:off x="698500" y="2160814"/>
            <a:ext cx="2639786" cy="1938992"/>
          </a:xfrm>
          <a:prstGeom prst="rect">
            <a:avLst/>
          </a:prstGeom>
          <a:noFill/>
        </p:spPr>
        <p:txBody>
          <a:bodyPr wrap="square" rtlCol="0">
            <a:spAutoFit/>
          </a:bodyPr>
          <a:lstStyle/>
          <a:p>
            <a:r>
              <a:rPr kumimoji="0" lang="en-US" sz="2000" b="0" i="0" u="none" strike="noStrike" kern="1200" cap="none" spc="0" normalizeH="0" baseline="0" noProof="0" dirty="0">
                <a:ln>
                  <a:noFill/>
                </a:ln>
                <a:solidFill>
                  <a:srgbClr val="000000"/>
                </a:solidFill>
                <a:effectLst/>
                <a:uLnTx/>
                <a:uFillTx/>
                <a:latin typeface="Arial" charset="0"/>
                <a:ea typeface="Arial" charset="0"/>
                <a:cs typeface="Arial" charset="0"/>
              </a:rPr>
              <a:t>When you’re ready, enroll in your plan or increase your contribution. Go to </a:t>
            </a:r>
            <a:r>
              <a:rPr kumimoji="0" lang="en-US" sz="2000" b="1" i="0" u="none" strike="noStrike" kern="1200" cap="none" spc="0" normalizeH="0" baseline="0" noProof="0" dirty="0">
                <a:ln>
                  <a:noFill/>
                </a:ln>
                <a:solidFill>
                  <a:srgbClr val="004EA8"/>
                </a:solidFill>
                <a:effectLst/>
                <a:uLnTx/>
                <a:uFillTx/>
                <a:latin typeface="Arial" charset="0"/>
                <a:ea typeface="Arial" charset="0"/>
                <a:cs typeface="Arial" charset="0"/>
                <a:hlinkClick r:id="rId3" tooltip="https://www.standard.com/retirement"/>
              </a:rPr>
              <a:t>standard.com/</a:t>
            </a:r>
            <a:br>
              <a:rPr kumimoji="0" lang="en-US" sz="2000" b="1" i="0" u="none" strike="noStrike" kern="1200" cap="none" spc="0" normalizeH="0" baseline="0" noProof="0" dirty="0">
                <a:ln>
                  <a:noFill/>
                </a:ln>
                <a:solidFill>
                  <a:srgbClr val="004EA8"/>
                </a:solidFill>
                <a:effectLst/>
                <a:uLnTx/>
                <a:uFillTx/>
                <a:latin typeface="Arial" charset="0"/>
                <a:ea typeface="Arial" charset="0"/>
                <a:cs typeface="Arial" charset="0"/>
                <a:hlinkClick r:id="rId3" tooltip="https://www.standard.com/retirement"/>
              </a:rPr>
            </a:br>
            <a:r>
              <a:rPr kumimoji="0" lang="en-US" sz="2000" b="1" i="0" u="none" strike="noStrike" kern="1200" cap="none" spc="0" normalizeH="0" baseline="0" noProof="0" dirty="0">
                <a:ln>
                  <a:noFill/>
                </a:ln>
                <a:solidFill>
                  <a:srgbClr val="004EA8"/>
                </a:solidFill>
                <a:effectLst/>
                <a:uLnTx/>
                <a:uFillTx/>
                <a:latin typeface="Arial" charset="0"/>
                <a:ea typeface="Arial" charset="0"/>
                <a:cs typeface="Arial" charset="0"/>
                <a:hlinkClick r:id="rId3" tooltip="https://www.standard.com/retirement"/>
              </a:rPr>
              <a:t>retirement</a:t>
            </a:r>
            <a:r>
              <a:rPr kumimoji="0" lang="en-US" sz="2000" b="1" i="0" u="none" strike="noStrike" kern="1200" cap="none" spc="0" normalizeH="0" baseline="0" noProof="0" dirty="0">
                <a:ln>
                  <a:noFill/>
                </a:ln>
                <a:solidFill>
                  <a:srgbClr val="004EA8"/>
                </a:solidFill>
                <a:effectLst/>
                <a:uLnTx/>
                <a:uFillTx/>
                <a:latin typeface="Arial" charset="0"/>
                <a:ea typeface="Arial" charset="0"/>
                <a:cs typeface="Arial" charset="0"/>
              </a:rPr>
              <a:t>.</a:t>
            </a:r>
            <a:endParaRPr lang="en-US" dirty="0"/>
          </a:p>
        </p:txBody>
      </p:sp>
      <p:pic>
        <p:nvPicPr>
          <p:cNvPr id="5" name="Picture" descr="Screenshot shows the save now for your post-work life.">
            <a:extLst>
              <a:ext uri="{FF2B5EF4-FFF2-40B4-BE49-F238E27FC236}">
                <a16:creationId xmlns:a16="http://schemas.microsoft.com/office/drawing/2014/main" id="{77A8DB12-6F23-D4BD-AE7D-A2F6448EB3F0}"/>
              </a:ext>
              <a:ext uri="{C183D7F6-B498-43B3-948B-1728B52AA6E4}">
                <adec:decorative xmlns:adec="http://schemas.microsoft.com/office/drawing/2017/decorative" val="0"/>
              </a:ext>
            </a:extLst>
          </p:cNvPr>
          <p:cNvPicPr>
            <a:picLocks/>
          </p:cNvPicPr>
          <p:nvPr/>
        </p:nvPicPr>
        <p:blipFill>
          <a:blip r:embed="rId4" cstate="screen">
            <a:extLst>
              <a:ext uri="{28A0092B-C50C-407E-A947-70E740481C1C}">
                <a14:useLocalDpi xmlns:a14="http://schemas.microsoft.com/office/drawing/2010/main"/>
              </a:ext>
            </a:extLst>
          </a:blip>
          <a:srcRect/>
          <a:stretch/>
        </p:blipFill>
        <p:spPr>
          <a:xfrm>
            <a:off x="4194863" y="0"/>
            <a:ext cx="7997137" cy="6858000"/>
          </a:xfrm>
          <a:prstGeom prst="rect">
            <a:avLst/>
          </a:prstGeom>
        </p:spPr>
      </p:pic>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12</a:t>
            </a:fld>
            <a:endParaRPr lang="en-US" dirty="0"/>
          </a:p>
        </p:txBody>
      </p:sp>
    </p:spTree>
    <p:extLst>
      <p:ext uri="{BB962C8B-B14F-4D97-AF65-F5344CB8AC3E}">
        <p14:creationId xmlns:p14="http://schemas.microsoft.com/office/powerpoint/2010/main" val="3920350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685213-7DFA-158F-7D11-089615834970}"/>
              </a:ext>
              <a:ext uri="{C183D7F6-B498-43B3-948B-1728B52AA6E4}">
                <adec:decorative xmlns:adec="http://schemas.microsoft.com/office/drawing/2017/decorative" val="1"/>
              </a:ext>
            </a:extLst>
          </p:cNvPr>
          <p:cNvSpPr>
            <a:spLocks noGrp="1"/>
          </p:cNvSpPr>
          <p:nvPr>
            <p:ph type="title" idx="4294967295"/>
          </p:nvPr>
        </p:nvSpPr>
        <p:spPr>
          <a:xfrm>
            <a:off x="838200" y="-145143"/>
            <a:ext cx="1251857" cy="145143"/>
          </a:xfrm>
        </p:spPr>
        <p:txBody>
          <a:bodyPr vert="horz" lIns="91440" tIns="45720" rIns="91440" bIns="45720" rtlCol="0" anchor="b">
            <a:noAutofit/>
          </a:bodyPr>
          <a:lstStyle/>
          <a:p>
            <a:r>
              <a:rPr lang="en-US" sz="800" dirty="0"/>
              <a:t>Conclusion</a:t>
            </a:r>
          </a:p>
        </p:txBody>
      </p:sp>
      <p:pic>
        <p:nvPicPr>
          <p:cNvPr id="3" name="Picture 2" descr="The Standard Registered Logo">
            <a:extLst>
              <a:ext uri="{FF2B5EF4-FFF2-40B4-BE49-F238E27FC236}">
                <a16:creationId xmlns:a16="http://schemas.microsoft.com/office/drawing/2014/main" id="{FD67B6B8-8477-A2D7-D7CC-FCB298E701BE}"/>
              </a:ext>
            </a:extLst>
          </p:cNvPr>
          <p:cNvPicPr>
            <a:picLocks noChangeAspect="1"/>
          </p:cNvPicPr>
          <p:nvPr/>
        </p:nvPicPr>
        <p:blipFill>
          <a:blip r:embed="rId2"/>
          <a:stretch>
            <a:fillRect/>
          </a:stretch>
        </p:blipFill>
        <p:spPr>
          <a:xfrm>
            <a:off x="609600" y="2056080"/>
            <a:ext cx="1667434" cy="1078369"/>
          </a:xfrm>
          <a:prstGeom prst="rect">
            <a:avLst/>
          </a:prstGeom>
        </p:spPr>
      </p:pic>
      <p:sp>
        <p:nvSpPr>
          <p:cNvPr id="5" name="TextBox 4">
            <a:extLst>
              <a:ext uri="{FF2B5EF4-FFF2-40B4-BE49-F238E27FC236}">
                <a16:creationId xmlns:a16="http://schemas.microsoft.com/office/drawing/2014/main" id="{BFDA9743-412E-6A82-2B69-6F5880B7A7CF}"/>
              </a:ext>
            </a:extLst>
          </p:cNvPr>
          <p:cNvSpPr txBox="1"/>
          <p:nvPr/>
        </p:nvSpPr>
        <p:spPr>
          <a:xfrm>
            <a:off x="489858" y="3592286"/>
            <a:ext cx="10918371" cy="1302921"/>
          </a:xfrm>
          <a:prstGeom prst="rect">
            <a:avLst/>
          </a:prstGeom>
          <a:noFill/>
        </p:spPr>
        <p:txBody>
          <a:bodyPr wrap="square">
            <a:spAutoFit/>
          </a:bodyPr>
          <a:lstStyle/>
          <a:p>
            <a:pPr>
              <a:spcAft>
                <a:spcPts val="3100"/>
              </a:spcAft>
            </a:pPr>
            <a:r>
              <a:rPr lang="en-US" sz="1300" dirty="0"/>
              <a:t>The Standard is the marketing name for StanCorp Financial Group, Inc., and its subsidiaries, Standard Retirement Services, Inc., provides financial recordkeeping and plan administrative services. Standard Retirement Services, Inc. is a subsidiary of StanCorp Financial Group, Inc., and all are Oregon corporations.</a:t>
            </a:r>
          </a:p>
          <a:p>
            <a:r>
              <a:rPr lang="en-US" sz="1300" dirty="0"/>
              <a:t>The Standard does not provide tax advice. Please consult your tax advisor for guidance.        </a:t>
            </a:r>
          </a:p>
        </p:txBody>
      </p:sp>
      <p:sp>
        <p:nvSpPr>
          <p:cNvPr id="7" name="TextBox 6">
            <a:extLst>
              <a:ext uri="{FF2B5EF4-FFF2-40B4-BE49-F238E27FC236}">
                <a16:creationId xmlns:a16="http://schemas.microsoft.com/office/drawing/2014/main" id="{B164F83E-95E8-CF0D-1E69-F5EAE3E65370}"/>
              </a:ext>
            </a:extLst>
          </p:cNvPr>
          <p:cNvSpPr txBox="1"/>
          <p:nvPr/>
        </p:nvSpPr>
        <p:spPr>
          <a:xfrm>
            <a:off x="489858" y="5530334"/>
            <a:ext cx="6096000" cy="276999"/>
          </a:xfrm>
          <a:prstGeom prst="rect">
            <a:avLst/>
          </a:prstGeom>
          <a:noFill/>
        </p:spPr>
        <p:txBody>
          <a:bodyPr wrap="square">
            <a:spAutoFit/>
          </a:bodyPr>
          <a:lstStyle/>
          <a:p>
            <a:r>
              <a:rPr lang="en-US" sz="1200" dirty="0"/>
              <a:t>RP</a:t>
            </a:r>
            <a:r>
              <a:rPr lang="en-US" sz="1200" b="1" dirty="0"/>
              <a:t> 21301 </a:t>
            </a:r>
            <a:r>
              <a:rPr lang="en-US" sz="1200" dirty="0"/>
              <a:t>(1/25) W1034313-0125 (01/27)</a:t>
            </a:r>
          </a:p>
        </p:txBody>
      </p:sp>
      <p:sp>
        <p:nvSpPr>
          <p:cNvPr id="2" name="Slide Number Placeholder 1">
            <a:extLst>
              <a:ext uri="{FF2B5EF4-FFF2-40B4-BE49-F238E27FC236}">
                <a16:creationId xmlns:a16="http://schemas.microsoft.com/office/drawing/2014/main" id="{F3EF843F-8713-DB61-7AB9-FD5876CC5E2C}"/>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13</a:t>
            </a:fld>
            <a:endParaRPr lang="en-US" dirty="0"/>
          </a:p>
        </p:txBody>
      </p:sp>
    </p:spTree>
    <p:extLst>
      <p:ext uri="{BB962C8B-B14F-4D97-AF65-F5344CB8AC3E}">
        <p14:creationId xmlns:p14="http://schemas.microsoft.com/office/powerpoint/2010/main" val="2639611854"/>
      </p:ext>
    </p:extLst>
  </p:cSld>
  <p:clrMapOvr>
    <a:masterClrMapping/>
  </p:clrMapOvr>
</p:sld>
</file>

<file path=ppt/theme/theme1.xml><?xml version="1.0" encoding="utf-8"?>
<a:theme xmlns:a="http://schemas.openxmlformats.org/drawingml/2006/main" name="Master w/ Full Footer">
  <a:themeElements>
    <a:clrScheme name="The Standard Template Colors">
      <a:dk1>
        <a:srgbClr val="000000"/>
      </a:dk1>
      <a:lt1>
        <a:srgbClr val="FFFFFF"/>
      </a:lt1>
      <a:dk2>
        <a:srgbClr val="004EA8"/>
      </a:dk2>
      <a:lt2>
        <a:srgbClr val="D6F3FF"/>
      </a:lt2>
      <a:accent1>
        <a:srgbClr val="221551"/>
      </a:accent1>
      <a:accent2>
        <a:srgbClr val="F0F3FF"/>
      </a:accent2>
      <a:accent3>
        <a:srgbClr val="612F93"/>
      </a:accent3>
      <a:accent4>
        <a:srgbClr val="D9D8EA"/>
      </a:accent4>
      <a:accent5>
        <a:srgbClr val="0075B2"/>
      </a:accent5>
      <a:accent6>
        <a:srgbClr val="6BA7EA"/>
      </a:accent6>
      <a:hlink>
        <a:srgbClr val="004EA6"/>
      </a:hlink>
      <a:folHlink>
        <a:srgbClr val="004EA6"/>
      </a:folHlink>
    </a:clrScheme>
    <a:fontScheme name="Standard Master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 Standard Base Master Template Lite_Q1_24" id="{F49E0538-7C43-2140-A7EA-CDFF6EEE4227}" vid="{0EA29900-37FF-C24D-8098-573EAC3622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276FB839D8CAD4DA01800885BDFCC83" ma:contentTypeVersion="16" ma:contentTypeDescription="Create a new document." ma:contentTypeScope="" ma:versionID="3d58d3453b5bf5803b6bca225a05b18f">
  <xsd:schema xmlns:xsd="http://www.w3.org/2001/XMLSchema" xmlns:xs="http://www.w3.org/2001/XMLSchema" xmlns:p="http://schemas.microsoft.com/office/2006/metadata/properties" xmlns:ns2="af0d835a-3d14-486d-980f-eaf76ccd082e" xmlns:ns3="6021318e-cadf-4644-b3f5-8786c4cf8acd" xmlns:ns4="fe1d0d08-bf91-42eb-a2fe-06a16a639f77" targetNamespace="http://schemas.microsoft.com/office/2006/metadata/properties" ma:root="true" ma:fieldsID="1e6dbd2456c9947ce154dc291d8e6e0b" ns2:_="" ns3:_="" ns4:_="">
    <xsd:import namespace="af0d835a-3d14-486d-980f-eaf76ccd082e"/>
    <xsd:import namespace="6021318e-cadf-4644-b3f5-8786c4cf8acd"/>
    <xsd:import namespace="fe1d0d08-bf91-42eb-a2fe-06a16a639f77"/>
    <xsd:element name="properties">
      <xsd:complexType>
        <xsd:sequence>
          <xsd:element name="documentManagement">
            <xsd:complexType>
              <xsd:all>
                <xsd:element ref="ns2:Photometadata" minOccurs="0"/>
                <xsd:element ref="ns2:Thumbnail" minOccurs="0"/>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OCR" minOccurs="0"/>
                <xsd:element ref="ns2:MediaServiceGenerationTime" minOccurs="0"/>
                <xsd:element ref="ns2:MediaServiceEventHashCode" minOccurs="0"/>
                <xsd:element ref="ns2:MediaServiceLocation"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0d835a-3d14-486d-980f-eaf76ccd082e" elementFormDefault="qualified">
    <xsd:import namespace="http://schemas.microsoft.com/office/2006/documentManagement/types"/>
    <xsd:import namespace="http://schemas.microsoft.com/office/infopath/2007/PartnerControls"/>
    <xsd:element name="Photometadata" ma:index="8" nillable="true" ma:displayName="Photo metadata" ma:format="Dropdown" ma:internalName="Photometadata">
      <xsd:simpleType>
        <xsd:restriction base="dms:Text">
          <xsd:maxLength value="255"/>
        </xsd:restriction>
      </xsd:simpleType>
    </xsd:element>
    <xsd:element name="Thumbnail" ma:index="9" nillable="true" ma:displayName="Thumbnail" ma:format="Dropdown" ma:internalName="Thumbnail">
      <xsd:simpleType>
        <xsd:restriction base="dms:Text">
          <xsd:maxLength value="255"/>
        </xsd:restriction>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dceebad9-cc78-4802-93f8-9d240ded60a4" ma:termSetId="09814cd3-568e-fe90-9814-8d621ff8fb84" ma:anchorId="fba54fb3-c3e1-fe81-a776-ca4b69148c4d" ma:open="true" ma:isKeyword="false">
      <xsd:complexType>
        <xsd:sequence>
          <xsd:element ref="pc:Terms" minOccurs="0" maxOccurs="1"/>
        </xsd:sequence>
      </xsd:complex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21318e-cadf-4644-b3f5-8786c4cf8ac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d0598a9-60cc-41cf-a68f-c00698b1768c}" ma:internalName="TaxCatchAll" ma:showField="CatchAllData" ma:web="fe1d0d08-bf91-42eb-a2fe-06a16a639f7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e1d0d08-bf91-42eb-a2fe-06a16a639f77"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f0d835a-3d14-486d-980f-eaf76ccd082e">
      <Terms xmlns="http://schemas.microsoft.com/office/infopath/2007/PartnerControls"/>
    </lcf76f155ced4ddcb4097134ff3c332f>
    <TaxCatchAll xmlns="6021318e-cadf-4644-b3f5-8786c4cf8acd" xsi:nil="true"/>
    <Photometadata xmlns="af0d835a-3d14-486d-980f-eaf76ccd082e" xsi:nil="true"/>
    <Thumbnail xmlns="af0d835a-3d14-486d-980f-eaf76ccd082e" xsi:nil="true"/>
    <SharedWithUsers xmlns="fe1d0d08-bf91-42eb-a2fe-06a16a639f77">
      <UserInfo>
        <DisplayName>Everyone except external users</DisplayName>
        <AccountId>17</AccountId>
        <AccountType/>
      </UserInfo>
    </SharedWithUsers>
  </documentManagement>
</p:properties>
</file>

<file path=customXml/itemProps1.xml><?xml version="1.0" encoding="utf-8"?>
<ds:datastoreItem xmlns:ds="http://schemas.openxmlformats.org/officeDocument/2006/customXml" ds:itemID="{2F7795A2-EC25-45BF-A0BA-CC20F6269A07}">
  <ds:schemaRefs>
    <ds:schemaRef ds:uri="http://schemas.microsoft.com/sharepoint/v3/contenttype/forms"/>
  </ds:schemaRefs>
</ds:datastoreItem>
</file>

<file path=customXml/itemProps2.xml><?xml version="1.0" encoding="utf-8"?>
<ds:datastoreItem xmlns:ds="http://schemas.openxmlformats.org/officeDocument/2006/customXml" ds:itemID="{0E3EB7DD-3209-4314-833B-96877E412F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f0d835a-3d14-486d-980f-eaf76ccd082e"/>
    <ds:schemaRef ds:uri="6021318e-cadf-4644-b3f5-8786c4cf8acd"/>
    <ds:schemaRef ds:uri="fe1d0d08-bf91-42eb-a2fe-06a16a639f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2F56FA5-23CA-48ED-9B53-653DE43F58D1}">
  <ds:schemaRefs>
    <ds:schemaRef ds:uri="http://purl.org/dc/terms/"/>
    <ds:schemaRef ds:uri="http://schemas.microsoft.com/office/2006/metadata/propertie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http://www.w3.org/XML/1998/namespace"/>
    <ds:schemaRef ds:uri="fe1d0d08-bf91-42eb-a2fe-06a16a639f77"/>
    <ds:schemaRef ds:uri="6021318e-cadf-4644-b3f5-8786c4cf8acd"/>
    <ds:schemaRef ds:uri="af0d835a-3d14-486d-980f-eaf76ccd082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3277</TotalTime>
  <Words>1616</Words>
  <Application>Microsoft Office PowerPoint</Application>
  <PresentationFormat>Widescreen</PresentationFormat>
  <Paragraphs>150</Paragraphs>
  <Slides>13</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Courier New</vt:lpstr>
      <vt:lpstr>Wingdings</vt:lpstr>
      <vt:lpstr>Master w/ Full Footer</vt:lpstr>
      <vt:lpstr>Ride Out the Ups and Downs</vt:lpstr>
      <vt:lpstr>Speakers</vt:lpstr>
      <vt:lpstr>What is market volatility?</vt:lpstr>
      <vt:lpstr>How do you stomach the bumps and keep on saving?</vt:lpstr>
      <vt:lpstr>How do you stomach the bumps and keep on saving? </vt:lpstr>
      <vt:lpstr>How do you stomach the bumps and keep on saving?  </vt:lpstr>
      <vt:lpstr>How do you stomach the bumps and keep on saving?   </vt:lpstr>
      <vt:lpstr>Growth of Different Investment Types Over Time</vt:lpstr>
      <vt:lpstr>Buckle Up and Remember This</vt:lpstr>
      <vt:lpstr>Rebalance and Reset</vt:lpstr>
      <vt:lpstr>Need Help Planning?</vt:lpstr>
      <vt:lpstr>Need Help Planning? </vt:lpstr>
      <vt:lpstr>Conclusion</vt:lpstr>
    </vt:vector>
  </TitlesOfParts>
  <Company>The Standard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Ride Out the Ups and Downs</dc:title>
  <dc:subject>Ride Out the Ups and Downs</dc:subject>
  <dc:creator>The Standard</dc:creator>
  <cp:keywords>Ride Out the Ups and Downs, The Standard</cp:keywords>
  <dc:description/>
  <cp:lastModifiedBy>Sherif Kuzhandhai Yesu</cp:lastModifiedBy>
  <cp:revision>165</cp:revision>
  <dcterms:created xsi:type="dcterms:W3CDTF">2024-03-15T21:30:48Z</dcterms:created>
  <dcterms:modified xsi:type="dcterms:W3CDTF">2025-01-15T05:23:00Z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0x010100A276FB839D8CAD4DA01800885BDFCC83</vt:lpwstr>
  </property>
  <property fmtid="{D5CDD505-2E9C-101B-9397-08002B2CF9AE}" pid="3" name="MediaServiceImageTags">
    <vt:lpwstr/>
  </property>
</Properties>
</file>