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96" r:id="rId2"/>
    <p:sldId id="327" r:id="rId3"/>
    <p:sldId id="396" r:id="rId4"/>
    <p:sldId id="400" r:id="rId5"/>
    <p:sldId id="398" r:id="rId6"/>
    <p:sldId id="401" r:id="rId7"/>
    <p:sldId id="402" r:id="rId8"/>
    <p:sldId id="403" r:id="rId9"/>
    <p:sldId id="406" r:id="rId10"/>
    <p:sldId id="404" r:id="rId11"/>
    <p:sldId id="405" r:id="rId12"/>
    <p:sldId id="410" r:id="rId13"/>
    <p:sldId id="381"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template" id="{8230E5E0-70A2-4E45-86FF-BF92AF73E7A3}">
          <p14:sldIdLst>
            <p14:sldId id="296"/>
            <p14:sldId id="327"/>
            <p14:sldId id="396"/>
            <p14:sldId id="400"/>
            <p14:sldId id="398"/>
            <p14:sldId id="401"/>
            <p14:sldId id="402"/>
            <p14:sldId id="403"/>
            <p14:sldId id="406"/>
            <p14:sldId id="404"/>
            <p14:sldId id="405"/>
            <p14:sldId id="410"/>
            <p14:sldId id="38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e Chin"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A6"/>
    <a:srgbClr val="A4E086"/>
    <a:srgbClr val="54B948"/>
    <a:srgbClr val="D7FFC6"/>
    <a:srgbClr val="75D0F4"/>
    <a:srgbClr val="FFEFBE"/>
    <a:srgbClr val="FDBB63"/>
    <a:srgbClr val="0093D1"/>
    <a:srgbClr val="F8982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7698" autoAdjust="0"/>
    <p:restoredTop sz="95126" autoAdjust="0"/>
  </p:normalViewPr>
  <p:slideViewPr>
    <p:cSldViewPr snapToGrid="0">
      <p:cViewPr varScale="1">
        <p:scale>
          <a:sx n="81" d="100"/>
          <a:sy n="81" d="100"/>
        </p:scale>
        <p:origin x="1338" y="90"/>
      </p:cViewPr>
      <p:guideLst/>
    </p:cSldViewPr>
  </p:slideViewPr>
  <p:outlineViewPr>
    <p:cViewPr>
      <p:scale>
        <a:sx n="33" d="100"/>
        <a:sy n="33" d="100"/>
      </p:scale>
      <p:origin x="0" y="0"/>
    </p:cViewPr>
  </p:outlineViewPr>
  <p:notesTextViewPr>
    <p:cViewPr>
      <p:scale>
        <a:sx n="110" d="100"/>
        <a:sy n="110" d="100"/>
      </p:scale>
      <p:origin x="0" y="0"/>
    </p:cViewPr>
  </p:notesTextViewPr>
  <p:sorterViewPr>
    <p:cViewPr varScale="1">
      <p:scale>
        <a:sx n="100" d="100"/>
        <a:sy n="100" d="100"/>
      </p:scale>
      <p:origin x="0" y="0"/>
    </p:cViewPr>
  </p:sorterViewPr>
  <p:notesViewPr>
    <p:cSldViewPr snapToGrid="0">
      <p:cViewPr>
        <p:scale>
          <a:sx n="182" d="100"/>
          <a:sy n="182" d="100"/>
        </p:scale>
        <p:origin x="106" y="-21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5371C64-A821-424F-91AD-E087AAFCC13B}" type="datetime4">
              <a:rPr lang="en-US" smtClean="0"/>
              <a:t>September 21, 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BC7FA04-88A4-5341-A941-F2704798689E}" type="slidenum">
              <a:rPr lang="en-US"/>
              <a:pPr>
                <a:defRPr/>
              </a:pPr>
              <a:t>‹#›</a:t>
            </a:fld>
            <a:endParaRPr lang="en-US" dirty="0"/>
          </a:p>
        </p:txBody>
      </p:sp>
    </p:spTree>
    <p:extLst>
      <p:ext uri="{BB962C8B-B14F-4D97-AF65-F5344CB8AC3E}">
        <p14:creationId xmlns:p14="http://schemas.microsoft.com/office/powerpoint/2010/main" val="2938347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4EE803D-8C60-4F8B-9456-94B43560CCA2}" type="datetime4">
              <a:rPr lang="en-US" smtClean="0"/>
              <a:t>September 21, 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86CA6B5E-4A80-174E-ACF3-3E1260549E77}" type="slidenum">
              <a:rPr lang="en-US"/>
              <a:pPr>
                <a:defRPr/>
              </a:pPr>
              <a:t>‹#›</a:t>
            </a:fld>
            <a:endParaRPr lang="en-US" dirty="0"/>
          </a:p>
        </p:txBody>
      </p:sp>
    </p:spTree>
    <p:extLst>
      <p:ext uri="{BB962C8B-B14F-4D97-AF65-F5344CB8AC3E}">
        <p14:creationId xmlns:p14="http://schemas.microsoft.com/office/powerpoint/2010/main" val="4144343227"/>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2439365"/>
          </a:xfrm>
        </p:spPr>
        <p:txBody>
          <a:bodyPr>
            <a:normAutofit fontScale="92500" lnSpcReduction="20000"/>
          </a:bodyPr>
          <a:lstStyle/>
          <a:p>
            <a:r>
              <a:rPr lang="en-US" dirty="0"/>
              <a:t>Welcome.</a:t>
            </a:r>
          </a:p>
          <a:p>
            <a:endParaRPr lang="en-US" dirty="0"/>
          </a:p>
          <a:p>
            <a:r>
              <a:rPr lang="en-US" dirty="0"/>
              <a:t>Today we are taking a look at market volatility and your retirement savings. </a:t>
            </a:r>
          </a:p>
          <a:p>
            <a:endParaRPr lang="en-US" dirty="0"/>
          </a:p>
          <a:p>
            <a:r>
              <a:rPr lang="en-US" dirty="0"/>
              <a:t>Saving for retirement involves investing. So whether you closely follow the stock market or not, market volatility — which is what we call the natural ups and downs of the stock market — affects your retirement savings.</a:t>
            </a:r>
          </a:p>
          <a:p>
            <a:endParaRPr lang="en-US" dirty="0"/>
          </a:p>
          <a:p>
            <a:r>
              <a:rPr lang="en-US" dirty="0"/>
              <a:t>But even though market swings are normal, big spikes and steep drops can be stressful — especially when you’re trying to save for retirement.</a:t>
            </a:r>
          </a:p>
          <a:p>
            <a:endParaRPr lang="en-US" dirty="0"/>
          </a:p>
          <a:p>
            <a:r>
              <a:rPr lang="en-US" dirty="0"/>
              <a:t>There are just a few things to keep in mind during a volatile time so you can keep your savings on track.</a:t>
            </a:r>
          </a:p>
          <a:p>
            <a:endParaRPr lang="en-US" dirty="0"/>
          </a:p>
        </p:txBody>
      </p:sp>
      <p:sp>
        <p:nvSpPr>
          <p:cNvPr id="4" name="Date Placeholder 3"/>
          <p:cNvSpPr>
            <a:spLocks noGrp="1"/>
          </p:cNvSpPr>
          <p:nvPr>
            <p:ph type="dt" idx="10"/>
          </p:nvPr>
        </p:nvSpPr>
        <p:spPr/>
        <p:txBody>
          <a:bodyPr/>
          <a:lstStyle/>
          <a:p>
            <a:pPr>
              <a:defRPr/>
            </a:pPr>
            <a:fld id="{6EE64464-369D-4E69-B8E7-DBBA06259929}" type="datetime4">
              <a:rPr lang="en-US" smtClean="0"/>
              <a:t>September 21,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a:t>
            </a:fld>
            <a:endParaRPr lang="en-US" dirty="0"/>
          </a:p>
        </p:txBody>
      </p:sp>
    </p:spTree>
    <p:extLst>
      <p:ext uri="{BB962C8B-B14F-4D97-AF65-F5344CB8AC3E}">
        <p14:creationId xmlns:p14="http://schemas.microsoft.com/office/powerpoint/2010/main" val="148369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smart thing to do on a regular basis is to rebalance your investment plan. </a:t>
            </a:r>
          </a:p>
          <a:p>
            <a:endParaRPr lang="en-US" dirty="0"/>
          </a:p>
          <a:p>
            <a:r>
              <a:rPr lang="en-US" dirty="0"/>
              <a:t>Do this quarterly, semiannually or once a year. </a:t>
            </a:r>
          </a:p>
          <a:p>
            <a:endParaRPr lang="en-US" dirty="0"/>
          </a:p>
          <a:p>
            <a:r>
              <a:rPr lang="en-US" dirty="0"/>
              <a:t>Volatile markets can change your proportion of funds in different asset classes, such as bonds, large growth stocks or international stocks. Rebalancing moves your portfolio back to your desired investment mix </a:t>
            </a:r>
            <a:r>
              <a:rPr lang="en-US" sz="1200" b="0" i="0" u="none" strike="noStrike" kern="1200" dirty="0">
                <a:solidFill>
                  <a:schemeClr val="tx1"/>
                </a:solidFill>
                <a:effectLst/>
                <a:latin typeface="+mn-lt"/>
                <a:ea typeface="ＭＳ Ｐゴシック" charset="0"/>
                <a:cs typeface="ＭＳ Ｐゴシック" charset="0"/>
              </a:rPr>
              <a:t>to match your risk and investment goals.</a:t>
            </a:r>
            <a:endParaRPr lang="en-US" dirty="0"/>
          </a:p>
          <a:p>
            <a:endParaRPr lang="en-US" dirty="0"/>
          </a:p>
          <a:p>
            <a:r>
              <a:rPr lang="en-US" dirty="0"/>
              <a:t>It’s also a good idea to review your investment plan each year. Be flexible and willing to change your investment strategy </a:t>
            </a:r>
            <a:r>
              <a:rPr lang="en-US" sz="1200" b="0" i="0" u="none" strike="noStrike" kern="1200" dirty="0">
                <a:solidFill>
                  <a:schemeClr val="tx1"/>
                </a:solidFill>
                <a:effectLst/>
                <a:latin typeface="+mn-lt"/>
                <a:ea typeface="ＭＳ Ｐゴシック" charset="0"/>
                <a:cs typeface="ＭＳ Ｐゴシック" charset="0"/>
              </a:rPr>
              <a:t>if your retirement goals change.</a:t>
            </a:r>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10</a:t>
            </a:fld>
            <a:endParaRPr lang="en-US" dirty="0"/>
          </a:p>
        </p:txBody>
      </p:sp>
    </p:spTree>
    <p:extLst>
      <p:ext uri="{BB962C8B-B14F-4D97-AF65-F5344CB8AC3E}">
        <p14:creationId xmlns:p14="http://schemas.microsoft.com/office/powerpoint/2010/main" val="2711759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11</a:t>
            </a:fld>
            <a:endParaRPr lang="en-US" dirty="0"/>
          </a:p>
        </p:txBody>
      </p:sp>
    </p:spTree>
    <p:extLst>
      <p:ext uri="{BB962C8B-B14F-4D97-AF65-F5344CB8AC3E}">
        <p14:creationId xmlns:p14="http://schemas.microsoft.com/office/powerpoint/2010/main" val="3782971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12</a:t>
            </a:fld>
            <a:endParaRPr lang="en-US" dirty="0"/>
          </a:p>
        </p:txBody>
      </p:sp>
    </p:spTree>
    <p:extLst>
      <p:ext uri="{BB962C8B-B14F-4D97-AF65-F5344CB8AC3E}">
        <p14:creationId xmlns:p14="http://schemas.microsoft.com/office/powerpoint/2010/main" val="3693346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096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40963"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919E3446-2FBB-4149-B0A2-8E323DC9FF2A}" type="datetime4">
              <a:rPr lang="en-US" smtClean="0">
                <a:latin typeface="Calibri" charset="0"/>
              </a:rPr>
              <a:t>September 21, 2022</a:t>
            </a:fld>
            <a:endParaRPr lang="en-US" dirty="0">
              <a:latin typeface="Calibri" charset="0"/>
            </a:endParaRPr>
          </a:p>
        </p:txBody>
      </p:sp>
      <p:sp>
        <p:nvSpPr>
          <p:cNvPr id="40964"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6EED1847-B33F-7943-9B9B-010B4271F1D1}" type="slidenum">
              <a:rPr lang="en-US">
                <a:latin typeface="Calibri" charset="0"/>
              </a:rPr>
              <a:pPr fontAlgn="base">
                <a:spcBef>
                  <a:spcPct val="0"/>
                </a:spcBef>
                <a:spcAft>
                  <a:spcPct val="0"/>
                </a:spcAft>
              </a:pPr>
              <a:t>13</a:t>
            </a:fld>
            <a:endParaRPr lang="en-US" dirty="0">
              <a:latin typeface="Calibri" charset="0"/>
            </a:endParaRPr>
          </a:p>
        </p:txBody>
      </p:sp>
    </p:spTree>
    <p:extLst>
      <p:ext uri="{BB962C8B-B14F-4D97-AF65-F5344CB8AC3E}">
        <p14:creationId xmlns:p14="http://schemas.microsoft.com/office/powerpoint/2010/main" val="136092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p:txBody>
      </p:sp>
      <p:sp>
        <p:nvSpPr>
          <p:cNvPr id="4" name="Slide Number Placeholder 3"/>
          <p:cNvSpPr>
            <a:spLocks noGrp="1"/>
          </p:cNvSpPr>
          <p:nvPr>
            <p:ph type="sldNum" sz="quarter" idx="10"/>
          </p:nvPr>
        </p:nvSpPr>
        <p:spPr/>
        <p:txBody>
          <a:bodyPr/>
          <a:lstStyle/>
          <a:p>
            <a:fld id="{54BE8B25-A91D-A640-A32C-41D5F03152EC}" type="slidenum">
              <a:rPr lang="en-US" smtClean="0"/>
              <a:t>2</a:t>
            </a:fld>
            <a:endParaRPr lang="en-US" dirty="0"/>
          </a:p>
        </p:txBody>
      </p:sp>
    </p:spTree>
    <p:extLst>
      <p:ext uri="{BB962C8B-B14F-4D97-AF65-F5344CB8AC3E}">
        <p14:creationId xmlns:p14="http://schemas.microsoft.com/office/powerpoint/2010/main" val="72660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969963"/>
            <a:ext cx="4572000" cy="3429000"/>
          </a:xfrm>
        </p:spPr>
      </p:sp>
      <p:sp>
        <p:nvSpPr>
          <p:cNvPr id="3" name="Notes Placeholder 2"/>
          <p:cNvSpPr>
            <a:spLocks noGrp="1"/>
          </p:cNvSpPr>
          <p:nvPr>
            <p:ph type="body" idx="1"/>
          </p:nvPr>
        </p:nvSpPr>
        <p:spPr/>
        <p:txBody>
          <a:bodyPr>
            <a:normAutofit/>
          </a:bodyPr>
          <a:lstStyle/>
          <a:p>
            <a:r>
              <a:rPr lang="en-US" dirty="0"/>
              <a:t>Since 2008, investors have seen a lot of market volatility. </a:t>
            </a:r>
          </a:p>
          <a:p>
            <a:endParaRPr lang="en-US" dirty="0"/>
          </a:p>
          <a:p>
            <a:r>
              <a:rPr lang="en-US" dirty="0"/>
              <a:t>Major events like the global economic slowdown or foreclosure crisis can contribute to swings in the market. </a:t>
            </a:r>
          </a:p>
          <a:p>
            <a:endParaRPr lang="en-US" dirty="0"/>
          </a:p>
          <a:p>
            <a:r>
              <a:rPr lang="en-US" dirty="0"/>
              <a:t>Everyday activity can also cause stock prices to shoot up. On the flip side, news stories, weak earnings reports and world events can trigger downward trends. </a:t>
            </a:r>
          </a:p>
          <a:p>
            <a:endParaRPr lang="en-US" dirty="0"/>
          </a:p>
          <a:p>
            <a:r>
              <a:rPr lang="en-US" dirty="0"/>
              <a:t>Volatility is to be expected, but that doesn’t stop investors from worrying about the health of their investments. </a:t>
            </a:r>
          </a:p>
          <a:p>
            <a:r>
              <a:rPr lang="en-US" dirty="0"/>
              <a:t> </a:t>
            </a:r>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3</a:t>
            </a:fld>
            <a:endParaRPr lang="en-US" dirty="0"/>
          </a:p>
        </p:txBody>
      </p:sp>
      <p:cxnSp>
        <p:nvCxnSpPr>
          <p:cNvPr id="7" name="Straight Connector 6">
            <a:extLst>
              <a:ext uri="{FF2B5EF4-FFF2-40B4-BE49-F238E27FC236}">
                <a16:creationId xmlns:a16="http://schemas.microsoft.com/office/drawing/2014/main" id="{28161AAE-8478-43A2-A069-A30EEC21DCC9}"/>
              </a:ext>
            </a:extLst>
          </p:cNvPr>
          <p:cNvCxnSpPr/>
          <p:nvPr/>
        </p:nvCxnSpPr>
        <p:spPr>
          <a:xfrm>
            <a:off x="2755783" y="1631659"/>
            <a:ext cx="3049399" cy="1556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628426C-A505-493B-A7F5-83E7CCC3AD5E}"/>
              </a:ext>
            </a:extLst>
          </p:cNvPr>
          <p:cNvCxnSpPr/>
          <p:nvPr/>
        </p:nvCxnSpPr>
        <p:spPr>
          <a:xfrm flipH="1">
            <a:off x="3372374" y="1333850"/>
            <a:ext cx="2508309" cy="16022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18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Remember — there’s still no better way to improve your retirement readiness than to participate in your employer-sponsored plan. Preparing now will make sure you’ll be able to maintain your current lifestyle after you stop working.</a:t>
            </a:r>
          </a:p>
          <a:p>
            <a:endParaRPr lang="en-US" dirty="0"/>
          </a:p>
          <a:p>
            <a:r>
              <a:rPr lang="en-US" dirty="0"/>
              <a:t>Let’s look at three key strategies to help you ride out the ups and downs of the market.</a:t>
            </a:r>
          </a:p>
          <a:p>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4</a:t>
            </a:fld>
            <a:endParaRPr lang="en-US" dirty="0"/>
          </a:p>
        </p:txBody>
      </p:sp>
    </p:spTree>
    <p:extLst>
      <p:ext uri="{BB962C8B-B14F-4D97-AF65-F5344CB8AC3E}">
        <p14:creationId xmlns:p14="http://schemas.microsoft.com/office/powerpoint/2010/main" val="56157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key strategy is to create an investment plan. Sticking to it — even when the markets are going wild — is just as important. </a:t>
            </a:r>
          </a:p>
          <a:p>
            <a:endParaRPr lang="en-US" dirty="0"/>
          </a:p>
          <a:p>
            <a:r>
              <a:rPr lang="en-US" dirty="0"/>
              <a:t>A strong plan will factor in three things:</a:t>
            </a:r>
          </a:p>
          <a:p>
            <a:pPr marL="171450" indent="-171450">
              <a:buFont typeface="Arial" panose="020B0604020202020204" pitchFamily="34" charset="0"/>
              <a:buChar char="•"/>
            </a:pPr>
            <a:r>
              <a:rPr lang="en-US" dirty="0"/>
              <a:t>Your projected retirement date</a:t>
            </a:r>
          </a:p>
          <a:p>
            <a:pPr marL="171450" indent="-171450">
              <a:buFont typeface="Arial" panose="020B0604020202020204" pitchFamily="34" charset="0"/>
              <a:buChar char="•"/>
            </a:pPr>
            <a:r>
              <a:rPr lang="en-US" dirty="0"/>
              <a:t>Your major life goals</a:t>
            </a:r>
          </a:p>
          <a:p>
            <a:pPr marL="171450" indent="-171450">
              <a:buFont typeface="Arial" panose="020B0604020202020204" pitchFamily="34" charset="0"/>
              <a:buChar char="•"/>
            </a:pPr>
            <a:r>
              <a:rPr lang="en-US" dirty="0"/>
              <a:t>Your tolerance for risk</a:t>
            </a:r>
          </a:p>
          <a:p>
            <a:pPr marL="171450" indent="-171450">
              <a:buFont typeface="Arial" panose="020B0604020202020204" pitchFamily="34" charset="0"/>
              <a:buChar char="•"/>
            </a:pPr>
            <a:endParaRPr lang="en-US" dirty="0"/>
          </a:p>
          <a:p>
            <a:r>
              <a:rPr lang="en-US" dirty="0"/>
              <a:t>For example, if you plan to retire in the next five years, you probably want to select more conservative options that are less risky. </a:t>
            </a:r>
          </a:p>
          <a:p>
            <a:endParaRPr lang="en-US" dirty="0"/>
          </a:p>
          <a:p>
            <a:r>
              <a:rPr lang="en-US" dirty="0"/>
              <a:t>If you have 15 years to save, you might take on more risk and invest in options with higher growth potential.</a:t>
            </a:r>
          </a:p>
          <a:p>
            <a:endParaRPr lang="en-US" dirty="0"/>
          </a:p>
          <a:p>
            <a:r>
              <a:rPr lang="en-US" dirty="0"/>
              <a:t>When the market gets volatile and your emotions kick in, refer to your investment plan to stay on course. </a:t>
            </a:r>
          </a:p>
          <a:p>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5</a:t>
            </a:fld>
            <a:endParaRPr lang="en-US" dirty="0"/>
          </a:p>
        </p:txBody>
      </p:sp>
    </p:spTree>
    <p:extLst>
      <p:ext uri="{BB962C8B-B14F-4D97-AF65-F5344CB8AC3E}">
        <p14:creationId xmlns:p14="http://schemas.microsoft.com/office/powerpoint/2010/main" val="378662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key strategy is to diversify your investments. That just means to put your money into different kinds of investments that don’t react in the same way to market swings. </a:t>
            </a:r>
          </a:p>
          <a:p>
            <a:endParaRPr lang="en-US" dirty="0"/>
          </a:p>
          <a:p>
            <a:r>
              <a:rPr lang="en-US" dirty="0"/>
              <a:t>Bonds, for example, may rise in value when stocks are not performing well.  </a:t>
            </a:r>
          </a:p>
          <a:p>
            <a:endParaRPr lang="en-US" dirty="0"/>
          </a:p>
          <a:p>
            <a:r>
              <a:rPr lang="en-US" dirty="0"/>
              <a:t>While diversification does not guarantee a profit or protect against a loss in a declining market, it can help reduce your exposure to risk. </a:t>
            </a:r>
          </a:p>
          <a:p>
            <a:endParaRPr lang="en-US" dirty="0"/>
          </a:p>
          <a:p>
            <a:r>
              <a:rPr lang="en-US" dirty="0"/>
              <a:t>A well-diversified portfolio may include stocks, bonds and cash equivalents, as well as alternative investment types such as real estate investment trusts, commodities and international or emerging market stocks. </a:t>
            </a:r>
          </a:p>
          <a:p>
            <a:endParaRPr lang="en-US" dirty="0"/>
          </a:p>
          <a:p>
            <a:r>
              <a:rPr lang="en-US" dirty="0"/>
              <a:t>The latter investments may be considered higher risk than the former, but can actually reduce risk during times of economic uncertainty. </a:t>
            </a:r>
          </a:p>
          <a:p>
            <a:endParaRPr lang="en-US" dirty="0"/>
          </a:p>
          <a:p>
            <a:endParaRPr lang="en-US" dirty="0"/>
          </a:p>
          <a:p>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6</a:t>
            </a:fld>
            <a:endParaRPr lang="en-US" dirty="0"/>
          </a:p>
        </p:txBody>
      </p:sp>
    </p:spTree>
    <p:extLst>
      <p:ext uri="{BB962C8B-B14F-4D97-AF65-F5344CB8AC3E}">
        <p14:creationId xmlns:p14="http://schemas.microsoft.com/office/powerpoint/2010/main" val="845128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key strategy is to think long term. </a:t>
            </a:r>
          </a:p>
          <a:p>
            <a:endParaRPr lang="en-US" dirty="0"/>
          </a:p>
          <a:p>
            <a:r>
              <a:rPr lang="en-US" dirty="0"/>
              <a:t>Because the good news is that even with volatility, the stock market has experienced:</a:t>
            </a:r>
          </a:p>
          <a:p>
            <a:pPr marL="171450" indent="-171450">
              <a:buFont typeface="Arial" panose="020B0604020202020204" pitchFamily="34" charset="0"/>
              <a:buChar char="•"/>
            </a:pPr>
            <a:r>
              <a:rPr lang="en-US" dirty="0"/>
              <a:t>Overall upward growth for more than 30 years</a:t>
            </a:r>
          </a:p>
          <a:p>
            <a:pPr marL="171450" indent="-171450">
              <a:buFont typeface="Arial" panose="020B0604020202020204" pitchFamily="34" charset="0"/>
              <a:buChar char="•"/>
            </a:pPr>
            <a:r>
              <a:rPr lang="en-US" dirty="0"/>
              <a:t>Average returns of approximately 10% a year</a:t>
            </a:r>
          </a:p>
          <a:p>
            <a:pPr marL="171450" indent="-171450">
              <a:buFont typeface="Arial" panose="020B0604020202020204" pitchFamily="34" charset="0"/>
              <a:buChar char="•"/>
            </a:pPr>
            <a:endParaRPr lang="en-US" dirty="0"/>
          </a:p>
          <a:p>
            <a:r>
              <a:rPr lang="en-US" dirty="0"/>
              <a:t>When saving for retirement, the longer you’re invested, the better off you’re probably going to be. </a:t>
            </a:r>
          </a:p>
          <a:p>
            <a:endParaRPr lang="en-US" dirty="0"/>
          </a:p>
          <a:p>
            <a:r>
              <a:rPr lang="en-US" dirty="0"/>
              <a:t>Long-term investing gives more time for potential growth and may absorb the ups and downs of the markets. </a:t>
            </a:r>
            <a:r>
              <a:rPr lang="en-US" b="1" dirty="0"/>
              <a:t>Taking the long-term view means maintaining or even increasing your savings during uncertain times. </a:t>
            </a:r>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7</a:t>
            </a:fld>
            <a:endParaRPr lang="en-US" dirty="0"/>
          </a:p>
        </p:txBody>
      </p:sp>
    </p:spTree>
    <p:extLst>
      <p:ext uri="{BB962C8B-B14F-4D97-AF65-F5344CB8AC3E}">
        <p14:creationId xmlns:p14="http://schemas.microsoft.com/office/powerpoint/2010/main" val="3153470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Here’s a look at how markets have stayed on an upward trajectory since 1989. </a:t>
            </a:r>
          </a:p>
          <a:p>
            <a:r>
              <a:rPr lang="en-US" sz="1200" b="0" i="0" u="none" strike="noStrike" kern="1200" dirty="0">
                <a:solidFill>
                  <a:schemeClr val="tx1"/>
                </a:solidFill>
                <a:effectLst/>
                <a:latin typeface="+mn-lt"/>
                <a:ea typeface="ＭＳ Ｐゴシック" charset="0"/>
                <a:cs typeface="ＭＳ Ｐゴシック" charset="0"/>
              </a:rPr>
              <a:t>As you can see, while stocks have been more volatile, they've historically surpassed the growth of other investment options over time. </a:t>
            </a:r>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8</a:t>
            </a:fld>
            <a:endParaRPr lang="en-US" dirty="0"/>
          </a:p>
        </p:txBody>
      </p:sp>
    </p:spTree>
    <p:extLst>
      <p:ext uri="{BB962C8B-B14F-4D97-AF65-F5344CB8AC3E}">
        <p14:creationId xmlns:p14="http://schemas.microsoft.com/office/powerpoint/2010/main" val="524946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stay on track for retirement readiness, there are a few actions you want to avoid. </a:t>
            </a:r>
          </a:p>
          <a:p>
            <a:endParaRPr lang="en-US" dirty="0"/>
          </a:p>
          <a:p>
            <a:pPr marL="228600" indent="-228600">
              <a:buAutoNum type="arabicPeriod"/>
            </a:pPr>
            <a:r>
              <a:rPr lang="en-US" dirty="0"/>
              <a:t>Don’t sell stock investments when the market goes down. </a:t>
            </a:r>
            <a:r>
              <a:rPr lang="en-US" sz="1200" b="0" i="0" u="none" strike="noStrike" kern="1200" dirty="0">
                <a:solidFill>
                  <a:schemeClr val="tx1"/>
                </a:solidFill>
                <a:effectLst/>
                <a:latin typeface="+mn-lt"/>
                <a:ea typeface="ＭＳ Ｐゴシック" charset="0"/>
                <a:cs typeface="ＭＳ Ｐゴシック" charset="0"/>
              </a:rPr>
              <a:t>You can often protect your savings if you wait for the market to rebound.</a:t>
            </a:r>
            <a:endParaRPr lang="en-US" dirty="0"/>
          </a:p>
          <a:p>
            <a:pPr marL="228600" indent="-228600">
              <a:buAutoNum type="arabicPeriod"/>
            </a:pPr>
            <a:r>
              <a:rPr lang="en-US" dirty="0"/>
              <a:t>Don’t try to time the market.</a:t>
            </a:r>
            <a:r>
              <a:rPr lang="en-US" sz="1200" b="0" i="0" u="none" strike="noStrike" kern="1200" dirty="0">
                <a:solidFill>
                  <a:schemeClr val="tx1"/>
                </a:solidFill>
                <a:effectLst/>
                <a:latin typeface="+mn-lt"/>
                <a:ea typeface="ＭＳ Ｐゴシック" charset="0"/>
                <a:cs typeface="ＭＳ Ｐゴシック" charset="0"/>
              </a:rPr>
              <a:t> It's difficult for anyone to consistently time the market. Most investors benefit from taking a long-term approach to growth. </a:t>
            </a:r>
            <a:endParaRPr lang="en-US" dirty="0"/>
          </a:p>
          <a:p>
            <a:pPr marL="228600" indent="-228600">
              <a:buAutoNum type="arabicPeriod"/>
            </a:pPr>
            <a:r>
              <a:rPr lang="en-US" dirty="0"/>
              <a:t>Don’t reduce or stop adding to your retirement plan. </a:t>
            </a:r>
            <a:r>
              <a:rPr lang="en-US" sz="1200" b="0" i="0" u="none" strike="noStrike" kern="1200" dirty="0">
                <a:solidFill>
                  <a:schemeClr val="tx1"/>
                </a:solidFill>
                <a:effectLst/>
                <a:latin typeface="+mn-lt"/>
                <a:ea typeface="ＭＳ Ｐゴシック" charset="0"/>
                <a:cs typeface="ＭＳ Ｐゴシック" charset="0"/>
              </a:rPr>
              <a:t>Steadily adding to your savings, together </a:t>
            </a:r>
            <a:r>
              <a:rPr lang="en-US" sz="1200" b="0" i="0" u="none" strike="noStrike" kern="1200">
                <a:solidFill>
                  <a:schemeClr val="tx1"/>
                </a:solidFill>
                <a:effectLst/>
                <a:latin typeface="+mn-lt"/>
                <a:ea typeface="ＭＳ Ｐゴシック" charset="0"/>
                <a:cs typeface="ＭＳ Ｐゴシック" charset="0"/>
              </a:rPr>
              <a:t>with long-term </a:t>
            </a:r>
            <a:r>
              <a:rPr lang="en-US" sz="1200" b="0" i="0" u="none" strike="noStrike" kern="1200" dirty="0">
                <a:solidFill>
                  <a:schemeClr val="tx1"/>
                </a:solidFill>
                <a:effectLst/>
                <a:latin typeface="+mn-lt"/>
                <a:ea typeface="ＭＳ Ｐゴシック" charset="0"/>
                <a:cs typeface="ＭＳ Ｐゴシック" charset="0"/>
              </a:rPr>
              <a:t>growth, allows you to increase your savings. </a:t>
            </a:r>
            <a:endParaRPr lang="en-US" dirty="0"/>
          </a:p>
          <a:p>
            <a:pPr marL="228600" indent="-228600">
              <a:buAutoNum type="arabicPeriod"/>
            </a:pPr>
            <a:r>
              <a:rPr lang="en-US" dirty="0"/>
              <a:t>Don’t keep all or most of your assets in fixed-income investments, such as cash equivalents and bonds, unless you are near or at retirement age.</a:t>
            </a:r>
          </a:p>
          <a:p>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9</a:t>
            </a:fld>
            <a:endParaRPr lang="en-US" dirty="0"/>
          </a:p>
        </p:txBody>
      </p:sp>
    </p:spTree>
    <p:extLst>
      <p:ext uri="{BB962C8B-B14F-4D97-AF65-F5344CB8AC3E}">
        <p14:creationId xmlns:p14="http://schemas.microsoft.com/office/powerpoint/2010/main" val="813303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a:solidFill>
            <a:schemeClr val="bg1">
              <a:lumMod val="95000"/>
            </a:schemeClr>
          </a:solidFill>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457200" y="5276850"/>
            <a:ext cx="6553200" cy="533400"/>
          </a:xfrm>
          <a:prstGeom prst="rect">
            <a:avLst/>
          </a:prstGeom>
        </p:spPr>
        <p:txBody>
          <a:bodyPr anchor="b">
            <a:noAutofit/>
          </a:bodyPr>
          <a:lstStyle>
            <a:lvl1pPr algn="l">
              <a:lnSpc>
                <a:spcPct val="95000"/>
              </a:lnSpc>
              <a:defRPr sz="3000" b="0" i="0">
                <a:solidFill>
                  <a:schemeClr val="bg1"/>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5"/>
          </p:nvPr>
        </p:nvSpPr>
        <p:spPr>
          <a:xfrm>
            <a:off x="457200" y="5829300"/>
            <a:ext cx="6553200" cy="381000"/>
          </a:xfrm>
          <a:prstGeom prst="rect">
            <a:avLst/>
          </a:prstGeom>
        </p:spPr>
        <p:txBody>
          <a:bodyPr vert="horz" anchor="b"/>
          <a:lstStyle>
            <a:lvl1pPr>
              <a:buNone/>
              <a:defRPr sz="1600" baseline="0">
                <a:solidFill>
                  <a:schemeClr val="bg1"/>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456883"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DD0BACE0-EEE2-4F87-99C4-4D01E17E4326}" type="datetime4">
              <a:rPr lang="en-US" smtClean="0"/>
              <a:t>September 21, 2022</a:t>
            </a:fld>
            <a:endParaRPr lang="en-US" dirty="0"/>
          </a:p>
        </p:txBody>
      </p:sp>
    </p:spTree>
    <p:extLst>
      <p:ext uri="{BB962C8B-B14F-4D97-AF65-F5344CB8AC3E}">
        <p14:creationId xmlns:p14="http://schemas.microsoft.com/office/powerpoint/2010/main" val="186616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 Out - 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28702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6"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10"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1"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95574A02-31F7-4274-AD84-030CB69F1D0B}" type="datetime4">
              <a:rPr lang="en-US" smtClean="0"/>
              <a:t>September 21, 2022</a:t>
            </a:fld>
            <a:endParaRPr lang="en-US" dirty="0"/>
          </a:p>
        </p:txBody>
      </p:sp>
    </p:spTree>
    <p:extLst>
      <p:ext uri="{BB962C8B-B14F-4D97-AF65-F5344CB8AC3E}">
        <p14:creationId xmlns:p14="http://schemas.microsoft.com/office/powerpoint/2010/main" val="280413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 Out -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95300" y="28956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CB607DC9-42F1-4682-B46C-6E8D3B7864E1}" type="datetime4">
              <a:rPr lang="en-US" smtClean="0"/>
              <a:t>September 21, 2022</a:t>
            </a:fld>
            <a:endParaRPr lang="en-US" dirty="0"/>
          </a:p>
        </p:txBody>
      </p:sp>
    </p:spTree>
    <p:extLst>
      <p:ext uri="{BB962C8B-B14F-4D97-AF65-F5344CB8AC3E}">
        <p14:creationId xmlns:p14="http://schemas.microsoft.com/office/powerpoint/2010/main" val="1959000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 Out - Cya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95300" y="28956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729D590C-6DC9-4CFB-B0FB-7C16C7AECE5B}" type="datetime4">
              <a:rPr lang="en-US" smtClean="0"/>
              <a:t>September 21, 2022</a:t>
            </a:fld>
            <a:endParaRPr lang="en-US" dirty="0"/>
          </a:p>
        </p:txBody>
      </p:sp>
    </p:spTree>
    <p:extLst>
      <p:ext uri="{BB962C8B-B14F-4D97-AF65-F5344CB8AC3E}">
        <p14:creationId xmlns:p14="http://schemas.microsoft.com/office/powerpoint/2010/main" val="251482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vdr - Yello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95300" y="28956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ED3D4887-6C74-46B2-81BF-7BAD0BCE63A2}" type="datetime4">
              <a:rPr lang="en-US" smtClean="0"/>
              <a:t>September 21, 2022</a:t>
            </a:fld>
            <a:endParaRPr lang="en-US" dirty="0"/>
          </a:p>
        </p:txBody>
      </p:sp>
    </p:spTree>
    <p:extLst>
      <p:ext uri="{BB962C8B-B14F-4D97-AF65-F5344CB8AC3E}">
        <p14:creationId xmlns:p14="http://schemas.microsoft.com/office/powerpoint/2010/main" val="87237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with log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874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C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93851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P Closing Advisor Only and Internal Us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066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P Closing General Disclos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1616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NY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538947"/>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OINT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84769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 Half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457517" y="5279571"/>
            <a:ext cx="6553200" cy="533400"/>
          </a:xfrm>
          <a:prstGeom prst="rect">
            <a:avLst/>
          </a:prstGeom>
        </p:spPr>
        <p:txBody>
          <a:bodyPr anchor="b">
            <a:noAutofit/>
          </a:bodyPr>
          <a:lstStyle>
            <a:lvl1pPr algn="l">
              <a:lnSpc>
                <a:spcPct val="95000"/>
              </a:lnSpc>
              <a:defRPr sz="3000" b="0" i="0">
                <a:solidFill>
                  <a:schemeClr val="tx2"/>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5"/>
          </p:nvPr>
        </p:nvSpPr>
        <p:spPr>
          <a:xfrm>
            <a:off x="457517" y="5829300"/>
            <a:ext cx="6553200" cy="381000"/>
          </a:xfrm>
          <a:prstGeom prst="rect">
            <a:avLst/>
          </a:prstGeom>
        </p:spPr>
        <p:txBody>
          <a:bodyPr vert="horz" anchor="b"/>
          <a:lstStyle>
            <a:lvl1pPr>
              <a:buNone/>
              <a:defRPr sz="1600" baseline="0">
                <a:solidFill>
                  <a:schemeClr val="tx2"/>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457200"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3919CDC3-D313-499C-800A-01B5AD0E267B}" type="datetime4">
              <a:rPr lang="en-US" smtClean="0"/>
              <a:t>September 21, 2022</a:t>
            </a:fld>
            <a:endParaRPr lang="en-US" dirty="0"/>
          </a:p>
        </p:txBody>
      </p:sp>
    </p:spTree>
    <p:extLst>
      <p:ext uri="{BB962C8B-B14F-4D97-AF65-F5344CB8AC3E}">
        <p14:creationId xmlns:p14="http://schemas.microsoft.com/office/powerpoint/2010/main" val="3840189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B84A9B6-C087-41C0-9C9B-D8AE4059F689}" type="datetimeFigureOut">
              <a:rPr lang="en-US" smtClean="0"/>
              <a:t>9/21/2022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85DC1FE-36B3-45D6-A0BB-8401C9B74402}" type="slidenum">
              <a:rPr lang="en-US" smtClean="0"/>
              <a:t>‹#›</a:t>
            </a:fld>
            <a:endParaRPr lang="en-US" dirty="0"/>
          </a:p>
        </p:txBody>
      </p:sp>
    </p:spTree>
    <p:extLst>
      <p:ext uri="{BB962C8B-B14F-4D97-AF65-F5344CB8AC3E}">
        <p14:creationId xmlns:p14="http://schemas.microsoft.com/office/powerpoint/2010/main" val="3867107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ctrTitle" hasCustomPrompt="1"/>
          </p:nvPr>
        </p:nvSpPr>
        <p:spPr>
          <a:xfrm>
            <a:off x="457200" y="457200"/>
            <a:ext cx="8153400" cy="533400"/>
          </a:xfrm>
          <a:prstGeom prst="rect">
            <a:avLst/>
          </a:prstGeom>
        </p:spPr>
        <p:txBody>
          <a:bodyPr>
            <a:noAutofit/>
          </a:bodyPr>
          <a:lstStyle>
            <a:lvl1pPr algn="l">
              <a:defRPr sz="3000" b="0" i="0">
                <a:solidFill>
                  <a:schemeClr val="tx2"/>
                </a:solidFill>
                <a:latin typeface="Arial"/>
                <a:cs typeface="Arial"/>
              </a:defRPr>
            </a:lvl1pPr>
          </a:lstStyle>
          <a:p>
            <a:r>
              <a:rPr lang="en-US" dirty="0"/>
              <a:t>Click To Edit Master Title Style</a:t>
            </a:r>
          </a:p>
        </p:txBody>
      </p:sp>
      <p:sp>
        <p:nvSpPr>
          <p:cNvPr id="4" name="Slide Number Placeholder 5"/>
          <p:cNvSpPr>
            <a:spLocks noGrp="1"/>
          </p:cNvSpPr>
          <p:nvPr>
            <p:ph type="sldNum" sz="quarter" idx="10"/>
          </p:nvPr>
        </p:nvSpPr>
        <p:spPr>
          <a:xfrm>
            <a:off x="152400" y="6372302"/>
            <a:ext cx="457200" cy="342901"/>
          </a:xfrm>
          <a:prstGeom prst="rect">
            <a:avLst/>
          </a:prstGeom>
        </p:spPr>
        <p:txBody>
          <a:bodyPr anchor="b"/>
          <a:lstStyle>
            <a:lvl1pPr algn="l" fontAlgn="auto">
              <a:spcBef>
                <a:spcPts val="0"/>
              </a:spcBef>
              <a:spcAft>
                <a:spcPts val="0"/>
              </a:spcAft>
              <a:defRPr sz="1100" smtClean="0">
                <a:solidFill>
                  <a:schemeClr val="tx2"/>
                </a:solidFill>
                <a:latin typeface="Arial" pitchFamily="34" charset="0"/>
                <a:ea typeface="+mn-ea"/>
                <a:cs typeface="Arial" pitchFamily="34" charset="0"/>
              </a:defRPr>
            </a:lvl1pPr>
          </a:lstStyle>
          <a:p>
            <a:pPr>
              <a:defRPr/>
            </a:pPr>
            <a:fld id="{FAB721C6-B02D-8045-8C83-F3873172C969}" type="slidenum">
              <a:rPr lang="en-US" smtClean="0"/>
              <a:pPr>
                <a:defRPr/>
              </a:pPr>
              <a:t>‹#›</a:t>
            </a:fld>
            <a:endParaRPr lang="en-US" dirty="0"/>
          </a:p>
        </p:txBody>
      </p:sp>
      <p:sp>
        <p:nvSpPr>
          <p:cNvPr id="5" name="Footer Placeholder 4"/>
          <p:cNvSpPr>
            <a:spLocks noGrp="1"/>
          </p:cNvSpPr>
          <p:nvPr>
            <p:ph type="ftr" sz="quarter" idx="11"/>
          </p:nvPr>
        </p:nvSpPr>
        <p:spPr>
          <a:xfrm>
            <a:off x="2286000" y="6372302"/>
            <a:ext cx="2895600" cy="342900"/>
          </a:xfrm>
          <a:prstGeom prst="rect">
            <a:avLst/>
          </a:prstGeom>
        </p:spPr>
        <p:txBody>
          <a:bodyPr anchor="b"/>
          <a:lstStyle>
            <a:lvl1pPr algn="ctr" fontAlgn="auto">
              <a:spcBef>
                <a:spcPts val="0"/>
              </a:spcBef>
              <a:spcAft>
                <a:spcPts val="0"/>
              </a:spcAft>
              <a:defRPr sz="1100" dirty="0">
                <a:solidFill>
                  <a:schemeClr val="tx2"/>
                </a:solidFill>
                <a:latin typeface="Arial" pitchFamily="34" charset="0"/>
                <a:ea typeface="+mn-ea"/>
                <a:cs typeface="Arial" pitchFamily="34" charset="0"/>
              </a:defRPr>
            </a:lvl1pPr>
          </a:lstStyle>
          <a:p>
            <a:pPr>
              <a:defRPr/>
            </a:pPr>
            <a:r>
              <a:rPr lang="da-DK"/>
              <a:t>Company Confidential</a:t>
            </a:r>
            <a:endParaRPr lang="en-US" dirty="0"/>
          </a:p>
        </p:txBody>
      </p:sp>
      <p:sp>
        <p:nvSpPr>
          <p:cNvPr id="6" name="Date Placeholder 3"/>
          <p:cNvSpPr>
            <a:spLocks noGrp="1"/>
          </p:cNvSpPr>
          <p:nvPr>
            <p:ph type="dt" sz="half" idx="12"/>
          </p:nvPr>
        </p:nvSpPr>
        <p:spPr>
          <a:xfrm>
            <a:off x="762000" y="6372302"/>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9401E1E8-7AEE-4DBF-8689-171A8097AA1B}" type="datetime4">
              <a:rPr lang="en-US" smtClean="0"/>
              <a:t>September 21, 2022</a:t>
            </a:fld>
            <a:endParaRPr lang="en-US" dirty="0"/>
          </a:p>
        </p:txBody>
      </p:sp>
    </p:spTree>
    <p:extLst>
      <p:ext uri="{BB962C8B-B14F-4D97-AF65-F5344CB8AC3E}">
        <p14:creationId xmlns:p14="http://schemas.microsoft.com/office/powerpoint/2010/main" val="221216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side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8" name="Content Placeholder 2"/>
          <p:cNvSpPr>
            <a:spLocks noGrp="1"/>
          </p:cNvSpPr>
          <p:nvPr>
            <p:ph idx="1"/>
          </p:nvPr>
        </p:nvSpPr>
        <p:spPr>
          <a:xfrm>
            <a:off x="457200" y="1371600"/>
            <a:ext cx="4114800" cy="48006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5875" indent="0">
              <a:spcBef>
                <a:spcPts val="2400"/>
              </a:spcBef>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ctrTitle" hasCustomPrompt="1"/>
          </p:nvPr>
        </p:nvSpPr>
        <p:spPr>
          <a:xfrm>
            <a:off x="457200" y="457200"/>
            <a:ext cx="4114800" cy="533400"/>
          </a:xfrm>
          <a:prstGeom prst="rect">
            <a:avLst/>
          </a:prstGeom>
        </p:spPr>
        <p:txBody>
          <a:bodyPr>
            <a:noAutofit/>
          </a:bodyPr>
          <a:lstStyle>
            <a:lvl1pPr algn="l">
              <a:defRPr sz="3000" b="0" i="0" baseline="0">
                <a:solidFill>
                  <a:schemeClr val="tx2"/>
                </a:solidFill>
                <a:latin typeface="Arial"/>
                <a:cs typeface="Arial"/>
              </a:defRPr>
            </a:lvl1pPr>
          </a:lstStyle>
          <a:p>
            <a:r>
              <a:rPr lang="en-US" dirty="0"/>
              <a:t>Click To Edit Master Title Style</a:t>
            </a:r>
          </a:p>
        </p:txBody>
      </p:sp>
      <p:sp>
        <p:nvSpPr>
          <p:cNvPr id="5"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tx2"/>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6"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tx2"/>
                </a:solidFill>
                <a:latin typeface="Arial" pitchFamily="34" charset="0"/>
                <a:ea typeface="+mn-ea"/>
                <a:cs typeface="Arial" pitchFamily="34" charset="0"/>
              </a:defRPr>
            </a:lvl1pPr>
          </a:lstStyle>
          <a:p>
            <a:pPr>
              <a:defRPr/>
            </a:pPr>
            <a:r>
              <a:rPr lang="da-DK"/>
              <a:t>Company Confidential</a:t>
            </a:r>
            <a:endParaRPr lang="en-US" dirty="0"/>
          </a:p>
        </p:txBody>
      </p:sp>
      <p:sp>
        <p:nvSpPr>
          <p:cNvPr id="7"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77435197-A6E8-4E4D-B360-10B78C1E8F56}" type="datetime4">
              <a:rPr lang="en-US" smtClean="0"/>
              <a:t>September 21, 2022</a:t>
            </a:fld>
            <a:endParaRPr lang="en-US" dirty="0"/>
          </a:p>
        </p:txBody>
      </p:sp>
    </p:spTree>
    <p:extLst>
      <p:ext uri="{BB962C8B-B14F-4D97-AF65-F5344CB8AC3E}">
        <p14:creationId xmlns:p14="http://schemas.microsoft.com/office/powerpoint/2010/main" val="270680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dr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a:solidFill>
            <a:schemeClr val="bg1">
              <a:lumMod val="95000"/>
            </a:schemeClr>
          </a:solidFill>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457200" y="457200"/>
            <a:ext cx="6477000" cy="533400"/>
          </a:xfrm>
          <a:prstGeom prst="rect">
            <a:avLst/>
          </a:prstGeom>
        </p:spPr>
        <p:txBody>
          <a:bodyPr>
            <a:noAutofit/>
          </a:bodyPr>
          <a:lstStyle>
            <a:lvl1pPr algn="l">
              <a:defRPr sz="3000" b="0" i="0">
                <a:solidFill>
                  <a:schemeClr val="tx2"/>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419678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dr - 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AB0D5996-C38E-4C54-8CC3-93D44401FA95}" type="datetime4">
              <a:rPr lang="en-US" smtClean="0"/>
              <a:t>September 21, 2022</a:t>
            </a:fld>
            <a:endParaRPr lang="en-US" dirty="0"/>
          </a:p>
        </p:txBody>
      </p:sp>
    </p:spTree>
    <p:extLst>
      <p:ext uri="{BB962C8B-B14F-4D97-AF65-F5344CB8AC3E}">
        <p14:creationId xmlns:p14="http://schemas.microsoft.com/office/powerpoint/2010/main" val="164393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dr -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199"/>
            <a:ext cx="8153400" cy="533401"/>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C09D9D99-0759-4757-BD22-AAC1E2052A19}" type="datetime4">
              <a:rPr lang="en-US" smtClean="0"/>
              <a:t>September 21, 2022</a:t>
            </a:fld>
            <a:endParaRPr lang="en-US" dirty="0"/>
          </a:p>
        </p:txBody>
      </p:sp>
    </p:spTree>
    <p:extLst>
      <p:ext uri="{BB962C8B-B14F-4D97-AF65-F5344CB8AC3E}">
        <p14:creationId xmlns:p14="http://schemas.microsoft.com/office/powerpoint/2010/main" val="394183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dr - Cya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4099F89C-A489-4924-836B-F37377D71067}" type="datetime4">
              <a:rPr lang="en-US" smtClean="0"/>
              <a:t>September 21, 2022</a:t>
            </a:fld>
            <a:endParaRPr lang="en-US" dirty="0"/>
          </a:p>
        </p:txBody>
      </p:sp>
    </p:spTree>
    <p:extLst>
      <p:ext uri="{BB962C8B-B14F-4D97-AF65-F5344CB8AC3E}">
        <p14:creationId xmlns:p14="http://schemas.microsoft.com/office/powerpoint/2010/main" val="227525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dr - Yello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95574A02-31F7-4274-AD84-030CB69F1D0B}" type="datetime4">
              <a:rPr lang="en-US" smtClean="0"/>
              <a:t>September 21, 2022</a:t>
            </a:fld>
            <a:endParaRPr lang="en-US" dirty="0"/>
          </a:p>
        </p:txBody>
      </p:sp>
    </p:spTree>
    <p:extLst>
      <p:ext uri="{BB962C8B-B14F-4D97-AF65-F5344CB8AC3E}">
        <p14:creationId xmlns:p14="http://schemas.microsoft.com/office/powerpoint/2010/main" val="284579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4" r:id="rId10"/>
    <p:sldLayoutId id="2147483765" r:id="rId11"/>
    <p:sldLayoutId id="2147483766" r:id="rId12"/>
    <p:sldLayoutId id="2147483767" r:id="rId13"/>
    <p:sldLayoutId id="2147483760" r:id="rId14"/>
    <p:sldLayoutId id="2147483761" r:id="rId15"/>
    <p:sldLayoutId id="2147483768" r:id="rId16"/>
    <p:sldLayoutId id="2147483769" r:id="rId17"/>
    <p:sldLayoutId id="2147483762" r:id="rId18"/>
    <p:sldLayoutId id="2147483763" r:id="rId19"/>
    <p:sldLayoutId id="2147483770" r:id="rId20"/>
  </p:sldLayoutIdLst>
  <p:hf hdr="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4" orient="horz" pos="1152" userDrawn="1">
          <p15:clr>
            <a:srgbClr val="F26B43"/>
          </p15:clr>
        </p15:guide>
        <p15:guide id="5" orient="horz" pos="1440" userDrawn="1">
          <p15:clr>
            <a:srgbClr val="F26B43"/>
          </p15:clr>
        </p15:guide>
        <p15:guide id="7" orient="horz" pos="864" userDrawn="1">
          <p15:clr>
            <a:srgbClr val="F26B43"/>
          </p15:clr>
        </p15:guide>
        <p15:guide id="8" orient="horz" pos="288" userDrawn="1">
          <p15:clr>
            <a:srgbClr val="F26B43"/>
          </p15:clr>
        </p15:guide>
        <p15:guide id="9" pos="288" userDrawn="1">
          <p15:clr>
            <a:srgbClr val="F26B43"/>
          </p15:clr>
        </p15:guide>
        <p15:guide id="10" pos="54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1.png"/><Relationship Id="rId7" Type="http://schemas.openxmlformats.org/officeDocument/2006/relationships/hyperlink" Target="https://www.standard.com/individual/retirement/planning-tools-and-calculators/what-kind-investor-am-i"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hyperlink" Target="https://www.standard.com/individual/retirement/planning-tools-and-calculators/retirement-needs-calculator" TargetMode="External"/><Relationship Id="rId4" Type="http://schemas.openxmlformats.org/officeDocument/2006/relationships/image" Target="../media/image37.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16.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30.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B8B879-3745-4344-9D7B-ECA2A702C6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7516" y="60725"/>
            <a:ext cx="7654311" cy="4627734"/>
          </a:xfrm>
          <a:prstGeom prst="rect">
            <a:avLst/>
          </a:prstGeom>
        </p:spPr>
      </p:pic>
      <p:sp>
        <p:nvSpPr>
          <p:cNvPr id="2" name="Rectangle 1">
            <a:extLst>
              <a:ext uri="{FF2B5EF4-FFF2-40B4-BE49-F238E27FC236}">
                <a16:creationId xmlns:a16="http://schemas.microsoft.com/office/drawing/2014/main" id="{6470B226-7C70-1D4C-9D5E-1D746BF2E01C}"/>
              </a:ext>
              <a:ext uri="{C183D7F6-B498-43B3-948B-1728B52AA6E4}">
                <adec:decorative xmlns:adec="http://schemas.microsoft.com/office/drawing/2017/decorative" val="1"/>
              </a:ext>
            </a:extLst>
          </p:cNvPr>
          <p:cNvSpPr/>
          <p:nvPr/>
        </p:nvSpPr>
        <p:spPr>
          <a:xfrm>
            <a:off x="0" y="4693920"/>
            <a:ext cx="9144000" cy="2255520"/>
          </a:xfrm>
          <a:prstGeom prst="rect">
            <a:avLst/>
          </a:prstGeom>
          <a:solidFill>
            <a:srgbClr val="00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txBox="1">
            <a:spLocks noGrp="1"/>
          </p:cNvSpPr>
          <p:nvPr>
            <p:ph type="title" idx="4294967295"/>
          </p:nvPr>
        </p:nvSpPr>
        <p:spPr>
          <a:xfrm>
            <a:off x="271565" y="4780533"/>
            <a:ext cx="714364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charset="0"/>
                <a:ea typeface="ＭＳ Ｐゴシック" charset="0"/>
                <a:cs typeface="ＭＳ Ｐゴシック" charset="0"/>
              </a:rPr>
              <a:t>Ride Out the Ups and Downs</a:t>
            </a:r>
          </a:p>
        </p:txBody>
      </p:sp>
      <p:pic>
        <p:nvPicPr>
          <p:cNvPr id="6" name="Picture 5" descr="Keep Saving.">
            <a:extLst>
              <a:ext uri="{FF2B5EF4-FFF2-40B4-BE49-F238E27FC236}">
                <a16:creationId xmlns:a16="http://schemas.microsoft.com/office/drawing/2014/main" id="{B406CDBD-B311-1C4F-A0C9-0C224AF75215}"/>
              </a:ext>
              <a:ext uri="{C183D7F6-B498-43B3-948B-1728B52AA6E4}">
                <adec:decorative xmlns:adec="http://schemas.microsoft.com/office/drawing/2017/decorative" val="0"/>
              </a:ext>
            </a:extLst>
          </p:cNvPr>
          <p:cNvPicPr>
            <a:picLocks noChangeAspect="1"/>
          </p:cNvPicPr>
          <p:nvPr/>
        </p:nvPicPr>
        <p:blipFill>
          <a:blip r:embed="rId4"/>
          <a:srcRect/>
          <a:stretch/>
        </p:blipFill>
        <p:spPr>
          <a:xfrm>
            <a:off x="4614671" y="989035"/>
            <a:ext cx="2981787" cy="492956"/>
          </a:xfrm>
          <a:prstGeom prst="rect">
            <a:avLst/>
          </a:prstGeom>
        </p:spPr>
      </p:pic>
      <p:sp>
        <p:nvSpPr>
          <p:cNvPr id="14" name="TextBox 13"/>
          <p:cNvSpPr txBox="1"/>
          <p:nvPr/>
        </p:nvSpPr>
        <p:spPr>
          <a:xfrm>
            <a:off x="319519" y="5464412"/>
            <a:ext cx="6324600" cy="369332"/>
          </a:xfrm>
          <a:prstGeom prst="rect">
            <a:avLst/>
          </a:prstGeom>
          <a:noFill/>
        </p:spPr>
        <p:txBody>
          <a:bodyPr wrap="square" rtlCol="0">
            <a:spAutoFit/>
          </a:bodyPr>
          <a:lstStyle/>
          <a:p>
            <a:r>
              <a:rPr lang="en-US" dirty="0">
                <a:solidFill>
                  <a:srgbClr val="FFEFBE"/>
                </a:solidFill>
              </a:rPr>
              <a:t>Don’t let market volatility derail your retirement savings plan</a:t>
            </a:r>
          </a:p>
        </p:txBody>
      </p:sp>
      <p:sp>
        <p:nvSpPr>
          <p:cNvPr id="15" name="TextBox 14"/>
          <p:cNvSpPr txBox="1"/>
          <p:nvPr/>
        </p:nvSpPr>
        <p:spPr>
          <a:xfrm>
            <a:off x="319519" y="6187663"/>
            <a:ext cx="4724400" cy="338554"/>
          </a:xfrm>
          <a:prstGeom prst="rect">
            <a:avLst/>
          </a:prstGeom>
          <a:noFill/>
        </p:spPr>
        <p:txBody>
          <a:bodyPr wrap="square" rtlCol="0">
            <a:spAutoFit/>
          </a:bodyPr>
          <a:lstStyle/>
          <a:p>
            <a:r>
              <a:rPr lang="en-US" sz="1600" b="1" dirty="0">
                <a:solidFill>
                  <a:schemeClr val="bg1"/>
                </a:solidFill>
              </a:rPr>
              <a:t>Retirement</a:t>
            </a:r>
            <a:r>
              <a:rPr lang="en-US" sz="1600" dirty="0">
                <a:solidFill>
                  <a:schemeClr val="bg1"/>
                </a:solidFill>
              </a:rPr>
              <a:t> on the </a:t>
            </a:r>
            <a:r>
              <a:rPr lang="en-US" sz="1600" b="1" dirty="0">
                <a:solidFill>
                  <a:schemeClr val="bg1"/>
                </a:solidFill>
              </a:rPr>
              <a:t>Brain</a:t>
            </a:r>
          </a:p>
        </p:txBody>
      </p:sp>
      <p:pic>
        <p:nvPicPr>
          <p:cNvPr id="8" name="Picture 7" descr="The Standard Logo"/>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8714" y="5145023"/>
            <a:ext cx="2029560" cy="1488003"/>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162EE76F-4280-6D43-9DAE-BE988E323B9D}"/>
              </a:ext>
            </a:extLst>
          </p:cNvPr>
          <p:cNvSpPr txBox="1">
            <a:spLocks noGrp="1"/>
          </p:cNvSpPr>
          <p:nvPr>
            <p:ph type="title" idx="4294967295"/>
          </p:nvPr>
        </p:nvSpPr>
        <p:spPr>
          <a:xfrm>
            <a:off x="381001" y="500866"/>
            <a:ext cx="6491288" cy="22467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4EA6"/>
                </a:solidFill>
                <a:effectLst/>
                <a:uLnTx/>
                <a:uFillTx/>
                <a:latin typeface="Arial" charset="0"/>
                <a:ea typeface="ＭＳ Ｐゴシック" charset="0"/>
                <a:cs typeface="ＭＳ Ｐゴシック" charset="0"/>
              </a:rPr>
              <a:t>Rebalance </a:t>
            </a:r>
            <a:r>
              <a:rPr kumimoji="0" lang="en-US" sz="3200" b="0" i="0" u="none" strike="noStrike" kern="1200" cap="none" spc="0" normalizeH="0" baseline="0" noProof="0" dirty="0">
                <a:ln>
                  <a:noFill/>
                </a:ln>
                <a:solidFill>
                  <a:srgbClr val="004EA6"/>
                </a:solidFill>
                <a:effectLst/>
                <a:uLnTx/>
                <a:uFillTx/>
                <a:latin typeface="Arial" charset="0"/>
                <a:ea typeface="ＭＳ Ｐゴシック" charset="0"/>
                <a:cs typeface="ＭＳ Ｐゴシック" charset="0"/>
              </a:rPr>
              <a:t>and Reset</a:t>
            </a:r>
            <a:endParaRPr kumimoji="0" lang="en-US" sz="1800" b="0" i="0" u="none" strike="noStrike" kern="1200" cap="none" spc="0" normalizeH="0" baseline="0" noProof="0" dirty="0">
              <a:ln>
                <a:noFill/>
              </a:ln>
              <a:solidFill>
                <a:srgbClr val="004EA6"/>
              </a:solidFill>
              <a:effectLst/>
              <a:uLnTx/>
              <a:uFillTx/>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rPr>
              <a:t>Rebalance your investments on a regular basis – quarterly, semiannually or once a year.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rPr>
              <a:t>After a volatile period in the market, rebalancing resets </a:t>
            </a:r>
            <a:br>
              <a:rPr kumimoji="0" lang="en-US" sz="1800" b="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rPr>
            </a:br>
            <a:r>
              <a:rPr kumimoji="0" lang="en-US" sz="1800" b="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rPr>
              <a:t>your portfolio to your desired investment mix. </a:t>
            </a:r>
          </a:p>
        </p:txBody>
      </p:sp>
      <p:pic>
        <p:nvPicPr>
          <p:cNvPr id="34" name="Picture 33">
            <a:extLst>
              <a:ext uri="{FF2B5EF4-FFF2-40B4-BE49-F238E27FC236}">
                <a16:creationId xmlns:a16="http://schemas.microsoft.com/office/drawing/2014/main" id="{F1BE1811-4CBF-FB49-ACC4-164DEF1D6C20}"/>
              </a:ext>
              <a:ext uri="{C183D7F6-B498-43B3-948B-1728B52AA6E4}">
                <adec:decorative xmlns:adec="http://schemas.microsoft.com/office/drawing/2017/decorative" val="1"/>
              </a:ext>
            </a:extLst>
          </p:cNvPr>
          <p:cNvPicPr>
            <a:picLocks noChangeAspect="1"/>
          </p:cNvPicPr>
          <p:nvPr/>
        </p:nvPicPr>
        <p:blipFill rotWithShape="1">
          <a:blip r:embed="rId3">
            <a:alphaModFix amt="31000"/>
          </a:blip>
          <a:srcRect t="-2833" r="20971" b="-1"/>
          <a:stretch/>
        </p:blipFill>
        <p:spPr>
          <a:xfrm>
            <a:off x="0" y="1671639"/>
            <a:ext cx="9143872" cy="5186362"/>
          </a:xfrm>
          <a:prstGeom prst="rect">
            <a:avLst/>
          </a:prstGeom>
        </p:spPr>
      </p:pic>
      <p:pic>
        <p:nvPicPr>
          <p:cNvPr id="5" name="Picture 4">
            <a:extLst>
              <a:ext uri="{FF2B5EF4-FFF2-40B4-BE49-F238E27FC236}">
                <a16:creationId xmlns:a16="http://schemas.microsoft.com/office/drawing/2014/main" id="{B9384D34-D6BC-1F41-B957-DCC4B13BD54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10599" y="5762730"/>
            <a:ext cx="1397748" cy="1026318"/>
          </a:xfrm>
          <a:prstGeom prst="rect">
            <a:avLst/>
          </a:prstGeom>
        </p:spPr>
      </p:pic>
      <p:pic>
        <p:nvPicPr>
          <p:cNvPr id="3" name="Picture 2">
            <a:extLst>
              <a:ext uri="{FF2B5EF4-FFF2-40B4-BE49-F238E27FC236}">
                <a16:creationId xmlns:a16="http://schemas.microsoft.com/office/drawing/2014/main" id="{7FEF1EC8-EE89-451E-81DE-C9CE030DA3D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39680" y="6350115"/>
            <a:ext cx="457240" cy="384081"/>
          </a:xfrm>
          <a:prstGeom prst="rect">
            <a:avLst/>
          </a:prstGeom>
        </p:spPr>
      </p:pic>
    </p:spTree>
    <p:extLst>
      <p:ext uri="{BB962C8B-B14F-4D97-AF65-F5344CB8AC3E}">
        <p14:creationId xmlns:p14="http://schemas.microsoft.com/office/powerpoint/2010/main" val="36842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5D894767-CE43-DB4A-B144-67B344E9A56C}"/>
              </a:ext>
            </a:extLst>
          </p:cNvPr>
          <p:cNvSpPr txBox="1">
            <a:spLocks noGrp="1"/>
          </p:cNvSpPr>
          <p:nvPr>
            <p:ph type="title" idx="4294967295"/>
          </p:nvPr>
        </p:nvSpPr>
        <p:spPr>
          <a:xfrm>
            <a:off x="381001" y="500866"/>
            <a:ext cx="6491288"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4EA6"/>
                </a:solidFill>
                <a:effectLst/>
                <a:uLnTx/>
                <a:uFillTx/>
                <a:latin typeface="Arial" charset="0"/>
                <a:ea typeface="ＭＳ Ｐゴシック" charset="0"/>
                <a:cs typeface="ＭＳ Ｐゴシック" charset="0"/>
              </a:rPr>
              <a:t>Need Help Planning?</a:t>
            </a:r>
          </a:p>
        </p:txBody>
      </p:sp>
      <p:pic>
        <p:nvPicPr>
          <p:cNvPr id="38" name="Picture 37">
            <a:extLst>
              <a:ext uri="{FF2B5EF4-FFF2-40B4-BE49-F238E27FC236}">
                <a16:creationId xmlns:a16="http://schemas.microsoft.com/office/drawing/2014/main" id="{AAA0D26D-F526-334A-A279-2EEA6803C215}"/>
              </a:ext>
              <a:ext uri="{C183D7F6-B498-43B3-948B-1728B52AA6E4}">
                <adec:decorative xmlns:adec="http://schemas.microsoft.com/office/drawing/2017/decorative" val="1"/>
              </a:ext>
            </a:extLst>
          </p:cNvPr>
          <p:cNvPicPr>
            <a:picLocks noChangeAspect="1"/>
          </p:cNvPicPr>
          <p:nvPr/>
        </p:nvPicPr>
        <p:blipFill rotWithShape="1">
          <a:blip r:embed="rId3">
            <a:alphaModFix amt="31000"/>
          </a:blip>
          <a:srcRect t="-2833" r="20971" b="-1"/>
          <a:stretch/>
        </p:blipFill>
        <p:spPr>
          <a:xfrm>
            <a:off x="0" y="1671639"/>
            <a:ext cx="9143872" cy="5186362"/>
          </a:xfrm>
          <a:prstGeom prst="rect">
            <a:avLst/>
          </a:prstGeom>
        </p:spPr>
      </p:pic>
      <p:pic>
        <p:nvPicPr>
          <p:cNvPr id="6" name="Picture 5">
            <a:extLst>
              <a:ext uri="{FF2B5EF4-FFF2-40B4-BE49-F238E27FC236}">
                <a16:creationId xmlns:a16="http://schemas.microsoft.com/office/drawing/2014/main" id="{95EBDC5D-8FC8-874B-B411-06C1CEFB3F9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0862125">
            <a:off x="2211836" y="1671639"/>
            <a:ext cx="986567" cy="1207323"/>
          </a:xfrm>
          <a:prstGeom prst="rect">
            <a:avLst/>
          </a:prstGeom>
        </p:spPr>
      </p:pic>
      <p:sp>
        <p:nvSpPr>
          <p:cNvPr id="2" name="TextBox 1">
            <a:extLst>
              <a:ext uri="{FF2B5EF4-FFF2-40B4-BE49-F238E27FC236}">
                <a16:creationId xmlns:a16="http://schemas.microsoft.com/office/drawing/2014/main" id="{88D5C25F-D62E-3444-BEFF-13618D75F974}"/>
              </a:ext>
            </a:extLst>
          </p:cNvPr>
          <p:cNvSpPr txBox="1"/>
          <p:nvPr/>
        </p:nvSpPr>
        <p:spPr>
          <a:xfrm>
            <a:off x="446533" y="2986935"/>
            <a:ext cx="4157472" cy="923330"/>
          </a:xfrm>
          <a:prstGeom prst="rect">
            <a:avLst/>
          </a:prstGeom>
          <a:noFill/>
        </p:spPr>
        <p:txBody>
          <a:bodyPr wrap="square" rtlCol="0">
            <a:spAutoFit/>
          </a:bodyPr>
          <a:lstStyle/>
          <a:p>
            <a:pPr algn="ctr"/>
            <a:r>
              <a:rPr lang="en-US" dirty="0"/>
              <a:t>Go to our </a:t>
            </a:r>
            <a:r>
              <a:rPr lang="en-US" u="sng" dirty="0">
                <a:solidFill>
                  <a:srgbClr val="004EA6"/>
                </a:solidFill>
                <a:hlinkClick r:id="rId5" tooltip="Retirement Needs Calculator"/>
              </a:rPr>
              <a:t>Retirement Needs Calculator</a:t>
            </a:r>
            <a:r>
              <a:rPr lang="en-US" dirty="0">
                <a:solidFill>
                  <a:srgbClr val="004EA6"/>
                </a:solidFill>
                <a:hlinkClick r:id="rId5" tooltip="Retirement Needs Calculator"/>
              </a:rPr>
              <a:t> </a:t>
            </a:r>
            <a:r>
              <a:rPr lang="en-US" dirty="0"/>
              <a:t>to see how much you’ll need and how much to save.</a:t>
            </a:r>
          </a:p>
        </p:txBody>
      </p:sp>
      <p:pic>
        <p:nvPicPr>
          <p:cNvPr id="8" name="Picture 7">
            <a:extLst>
              <a:ext uri="{FF2B5EF4-FFF2-40B4-BE49-F238E27FC236}">
                <a16:creationId xmlns:a16="http://schemas.microsoft.com/office/drawing/2014/main" id="{60DF1901-33F4-B448-8F16-DA4AAF47AF4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828341" y="1671639"/>
            <a:ext cx="1609765" cy="1120807"/>
          </a:xfrm>
          <a:prstGeom prst="rect">
            <a:avLst/>
          </a:prstGeom>
        </p:spPr>
      </p:pic>
      <p:sp>
        <p:nvSpPr>
          <p:cNvPr id="3" name="TextBox 2">
            <a:extLst>
              <a:ext uri="{FF2B5EF4-FFF2-40B4-BE49-F238E27FC236}">
                <a16:creationId xmlns:a16="http://schemas.microsoft.com/office/drawing/2014/main" id="{DE5E0E14-A852-2247-97D0-92872B3FE620}"/>
              </a:ext>
            </a:extLst>
          </p:cNvPr>
          <p:cNvSpPr txBox="1"/>
          <p:nvPr/>
        </p:nvSpPr>
        <p:spPr>
          <a:xfrm>
            <a:off x="4735068" y="2986935"/>
            <a:ext cx="4027931" cy="923330"/>
          </a:xfrm>
          <a:prstGeom prst="rect">
            <a:avLst/>
          </a:prstGeom>
          <a:noFill/>
        </p:spPr>
        <p:txBody>
          <a:bodyPr wrap="square" rtlCol="0">
            <a:spAutoFit/>
          </a:bodyPr>
          <a:lstStyle/>
          <a:p>
            <a:pPr algn="ctr"/>
            <a:r>
              <a:rPr lang="en-US" dirty="0"/>
              <a:t>Take our </a:t>
            </a:r>
            <a:r>
              <a:rPr lang="en-US" u="sng" dirty="0">
                <a:solidFill>
                  <a:srgbClr val="004EA6"/>
                </a:solidFill>
                <a:hlinkClick r:id="rId7" tooltip="investor profile quiz"/>
              </a:rPr>
              <a:t>investor profile quiz</a:t>
            </a:r>
            <a:r>
              <a:rPr lang="en-US" dirty="0">
                <a:solidFill>
                  <a:srgbClr val="004EA6"/>
                </a:solidFill>
                <a:hlinkClick r:id="rId7" tooltip="investor profile quiz"/>
              </a:rPr>
              <a:t> </a:t>
            </a:r>
            <a:r>
              <a:rPr lang="en-US" dirty="0"/>
              <a:t>for help choosing investments with lower or higher levels of risk.</a:t>
            </a:r>
          </a:p>
        </p:txBody>
      </p:sp>
      <p:pic>
        <p:nvPicPr>
          <p:cNvPr id="9" name="Picture 8">
            <a:extLst>
              <a:ext uri="{FF2B5EF4-FFF2-40B4-BE49-F238E27FC236}">
                <a16:creationId xmlns:a16="http://schemas.microsoft.com/office/drawing/2014/main" id="{01B57094-3D37-454D-99C4-80FBF9E2670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610599" y="5762730"/>
            <a:ext cx="1397748" cy="1026318"/>
          </a:xfrm>
          <a:prstGeom prst="rect">
            <a:avLst/>
          </a:prstGeom>
        </p:spPr>
      </p:pic>
      <p:pic>
        <p:nvPicPr>
          <p:cNvPr id="7" name="Picture 6">
            <a:extLst>
              <a:ext uri="{FF2B5EF4-FFF2-40B4-BE49-F238E27FC236}">
                <a16:creationId xmlns:a16="http://schemas.microsoft.com/office/drawing/2014/main" id="{8B2A4BB7-A462-421A-843C-AB90BCBA0E27}"/>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52932" y="6362263"/>
            <a:ext cx="457240" cy="384081"/>
          </a:xfrm>
          <a:prstGeom prst="rect">
            <a:avLst/>
          </a:prstGeom>
        </p:spPr>
      </p:pic>
    </p:spTree>
    <p:extLst>
      <p:ext uri="{BB962C8B-B14F-4D97-AF65-F5344CB8AC3E}">
        <p14:creationId xmlns:p14="http://schemas.microsoft.com/office/powerpoint/2010/main" val="70338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9" name="Title 2"/>
          <p:cNvSpPr>
            <a:spLocks noGrp="1"/>
          </p:cNvSpPr>
          <p:nvPr>
            <p:ph type="ctrTitle"/>
          </p:nvPr>
        </p:nvSpPr>
        <p:spPr>
          <a:xfrm>
            <a:off x="457200" y="457200"/>
            <a:ext cx="8153400" cy="533400"/>
          </a:xfrm>
        </p:spPr>
        <p:txBody>
          <a:bodyPr/>
          <a:lstStyle/>
          <a:p>
            <a:r>
              <a:rPr lang="en-US" dirty="0">
                <a:solidFill>
                  <a:schemeClr val="bg1"/>
                </a:solidFill>
              </a:rPr>
              <a:t>Questions?</a:t>
            </a:r>
          </a:p>
        </p:txBody>
      </p:sp>
      <p:pic>
        <p:nvPicPr>
          <p:cNvPr id="19" name="Picture 18">
            <a:extLst>
              <a:ext uri="{FF2B5EF4-FFF2-40B4-BE49-F238E27FC236}">
                <a16:creationId xmlns:a16="http://schemas.microsoft.com/office/drawing/2014/main" id="{83DE9720-9C7B-E847-ACCA-FA52D9059378}"/>
              </a:ext>
              <a:ext uri="{C183D7F6-B498-43B3-948B-1728B52AA6E4}">
                <adec:decorative xmlns:adec="http://schemas.microsoft.com/office/drawing/2017/decorative" val="1"/>
              </a:ext>
            </a:extLst>
          </p:cNvPr>
          <p:cNvPicPr>
            <a:picLocks noChangeAspect="1"/>
          </p:cNvPicPr>
          <p:nvPr/>
        </p:nvPicPr>
        <p:blipFill rotWithShape="1">
          <a:blip r:embed="rId3">
            <a:alphaModFix amt="31000"/>
          </a:blip>
          <a:srcRect t="-2833" r="20971" b="-1"/>
          <a:stretch/>
        </p:blipFill>
        <p:spPr>
          <a:xfrm>
            <a:off x="0" y="1671639"/>
            <a:ext cx="9143872" cy="5186362"/>
          </a:xfrm>
          <a:prstGeom prst="rect">
            <a:avLst/>
          </a:prstGeom>
        </p:spPr>
      </p:pic>
      <p:sp>
        <p:nvSpPr>
          <p:cNvPr id="8" name="Content Placeholder 1"/>
          <p:cNvSpPr>
            <a:spLocks noGrp="1"/>
          </p:cNvSpPr>
          <p:nvPr>
            <p:ph idx="1"/>
          </p:nvPr>
        </p:nvSpPr>
        <p:spPr>
          <a:xfrm>
            <a:off x="457200" y="1651402"/>
            <a:ext cx="8374284" cy="748898"/>
          </a:xfrm>
        </p:spPr>
        <p:txBody>
          <a:bodyPr/>
          <a:lstStyle/>
          <a:p>
            <a:pPr marL="0" indent="0" algn="ctr">
              <a:buNone/>
            </a:pPr>
            <a:r>
              <a:rPr lang="en-US" dirty="0"/>
              <a:t>When you’re ready, enroll in your plan or increase your contribution.</a:t>
            </a:r>
            <a:br>
              <a:rPr lang="en-US" dirty="0"/>
            </a:br>
            <a:r>
              <a:rPr lang="en-US" dirty="0"/>
              <a:t> </a:t>
            </a:r>
            <a:r>
              <a:rPr lang="en-US" b="1" dirty="0">
                <a:solidFill>
                  <a:srgbClr val="004EA6"/>
                </a:solidFill>
              </a:rPr>
              <a:t>Go to standard.com/retirement.</a:t>
            </a:r>
          </a:p>
          <a:p>
            <a:pPr marL="0" indent="0">
              <a:buNone/>
            </a:pPr>
            <a:endParaRPr lang="en-US" dirty="0"/>
          </a:p>
        </p:txBody>
      </p:sp>
      <p:pic>
        <p:nvPicPr>
          <p:cNvPr id="10" name="Picture 9" descr="The Standard Website Home page.">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693" y="2025851"/>
            <a:ext cx="6186409" cy="5092156"/>
          </a:xfrm>
          <a:prstGeom prst="rect">
            <a:avLst/>
          </a:prstGeom>
        </p:spPr>
      </p:pic>
      <p:pic>
        <p:nvPicPr>
          <p:cNvPr id="7" name="Picture 6">
            <a:extLst>
              <a:ext uri="{FF2B5EF4-FFF2-40B4-BE49-F238E27FC236}">
                <a16:creationId xmlns:a16="http://schemas.microsoft.com/office/drawing/2014/main" id="{F6001728-2A01-0442-AA38-E36EC9ED737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10599" y="5762730"/>
            <a:ext cx="1397748" cy="1026318"/>
          </a:xfrm>
          <a:prstGeom prst="rect">
            <a:avLst/>
          </a:prstGeom>
        </p:spPr>
      </p:pic>
      <p:pic>
        <p:nvPicPr>
          <p:cNvPr id="2" name="Picture 1">
            <a:extLst>
              <a:ext uri="{FF2B5EF4-FFF2-40B4-BE49-F238E27FC236}">
                <a16:creationId xmlns:a16="http://schemas.microsoft.com/office/drawing/2014/main" id="{3DA21F52-7A25-484B-BDC5-5DFAE8AC723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51828" y="6361711"/>
            <a:ext cx="457240" cy="384081"/>
          </a:xfrm>
          <a:prstGeom prst="rect">
            <a:avLst/>
          </a:prstGeom>
        </p:spPr>
      </p:pic>
    </p:spTree>
    <p:extLst>
      <p:ext uri="{BB962C8B-B14F-4D97-AF65-F5344CB8AC3E}">
        <p14:creationId xmlns:p14="http://schemas.microsoft.com/office/powerpoint/2010/main" val="27457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AF4CD8-D3E1-44B6-BE36-C6DFE895518C}"/>
              </a:ext>
              <a:ext uri="{C183D7F6-B498-43B3-948B-1728B52AA6E4}">
                <adec:decorative xmlns:adec="http://schemas.microsoft.com/office/drawing/2017/decorative" val="1"/>
              </a:ext>
            </a:extLst>
          </p:cNvPr>
          <p:cNvSpPr>
            <a:spLocks noGrp="1"/>
          </p:cNvSpPr>
          <p:nvPr>
            <p:ph type="title" idx="4294967295"/>
          </p:nvPr>
        </p:nvSpPr>
        <p:spPr>
          <a:xfrm>
            <a:off x="0" y="-743919"/>
            <a:ext cx="5090225" cy="743919"/>
          </a:xfrm>
          <a:prstGeom prst="rect">
            <a:avLst/>
          </a:prstGeom>
        </p:spPr>
        <p:txBody>
          <a:bodyPr anchor="b"/>
          <a:lstStyle/>
          <a:p>
            <a:r>
              <a:rPr lang="en-US" dirty="0"/>
              <a:t>Conclusion</a:t>
            </a:r>
          </a:p>
        </p:txBody>
      </p:sp>
      <p:pic>
        <p:nvPicPr>
          <p:cNvPr id="4" name="Picture 3" descr="The Standar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2961640" y="1447800"/>
            <a:ext cx="3276600" cy="2118149"/>
          </a:xfrm>
          <a:prstGeom prst="rect">
            <a:avLst/>
          </a:prstGeom>
        </p:spPr>
      </p:pic>
      <p:sp>
        <p:nvSpPr>
          <p:cNvPr id="3" name="TextBox 2"/>
          <p:cNvSpPr txBox="1"/>
          <p:nvPr/>
        </p:nvSpPr>
        <p:spPr>
          <a:xfrm>
            <a:off x="525780" y="4227383"/>
            <a:ext cx="8285480" cy="1938992"/>
          </a:xfrm>
          <a:prstGeom prst="rect">
            <a:avLst/>
          </a:prstGeom>
          <a:noFill/>
        </p:spPr>
        <p:txBody>
          <a:bodyPr wrap="square" rtlCol="0">
            <a:spAutoFit/>
          </a:bodyPr>
          <a:lstStyle/>
          <a:p>
            <a:endParaRPr lang="en-US" sz="1000" dirty="0"/>
          </a:p>
          <a:p>
            <a:r>
              <a:rPr lang="en-US" sz="1000" dirty="0"/>
              <a:t>The Standard is the marketing name for StanCorp Financial Group, Inc., and its subsidiaries. StanCorp Equities, Inc., member FINRA, wholesales a group annuity contract issued by Standard Insurance Company and a mutual fund trust platform for retirement plans. Standard Retirement Services, Inc. provides financial recordkeeping and plan administrative services. Investment advisory services are provided by StanCorp Investment Advisers, Inc., a registered investment advisor. StanCorp Equities, Inc., Standard Insurance Company, Standard Retirement Services, Inc., and StanCorp Investment Advisers, Inc., are subsidiaries of StanCorp Financial Group, Inc., and all are Oregon corporations.</a:t>
            </a:r>
          </a:p>
          <a:p>
            <a:endParaRPr lang="en-US" sz="1000" dirty="0"/>
          </a:p>
          <a:p>
            <a:r>
              <a:rPr lang="en-US" sz="1000" dirty="0"/>
              <a:t>Employers and plan participants should carefully consider the investment objectives, risks, charges and expenses of the investment options offered under the retirement plan before investing. The prospectuses for the individual mutual funds in the group annuity contain this and other important information. Prospectuses may be obtained by calling 877.805.1127. Please read the prospectus carefully before investing. Investments are subject to market risk and fluctuate in value.</a:t>
            </a:r>
          </a:p>
        </p:txBody>
      </p:sp>
      <p:sp>
        <p:nvSpPr>
          <p:cNvPr id="5" name="TextBox 4">
            <a:extLst>
              <a:ext uri="{FF2B5EF4-FFF2-40B4-BE49-F238E27FC236}">
                <a16:creationId xmlns:a16="http://schemas.microsoft.com/office/drawing/2014/main" id="{44284643-0B71-B043-B335-5687E03F66B0}"/>
              </a:ext>
            </a:extLst>
          </p:cNvPr>
          <p:cNvSpPr txBox="1"/>
          <p:nvPr/>
        </p:nvSpPr>
        <p:spPr>
          <a:xfrm>
            <a:off x="525780" y="6324600"/>
            <a:ext cx="1167096" cy="261610"/>
          </a:xfrm>
          <a:prstGeom prst="rect">
            <a:avLst/>
          </a:prstGeom>
          <a:noFill/>
        </p:spPr>
        <p:txBody>
          <a:bodyPr wrap="square" rtlCol="0">
            <a:spAutoFit/>
          </a:bodyPr>
          <a:lstStyle/>
          <a:p>
            <a:r>
              <a:rPr lang="en-US" sz="1100" dirty="0"/>
              <a:t>RP </a:t>
            </a:r>
            <a:r>
              <a:rPr lang="en-US" sz="1100" b="1" dirty="0"/>
              <a:t>21301</a:t>
            </a:r>
            <a:endParaRPr lang="en-US" sz="1100" dirty="0"/>
          </a:p>
        </p:txBody>
      </p:sp>
      <p:sp>
        <p:nvSpPr>
          <p:cNvPr id="2" name="TextBox 1"/>
          <p:cNvSpPr txBox="1"/>
          <p:nvPr/>
        </p:nvSpPr>
        <p:spPr>
          <a:xfrm>
            <a:off x="6686538" y="6324600"/>
            <a:ext cx="2133600" cy="261610"/>
          </a:xfrm>
          <a:prstGeom prst="rect">
            <a:avLst/>
          </a:prstGeom>
          <a:noFill/>
        </p:spPr>
        <p:txBody>
          <a:bodyPr wrap="square" rtlCol="0">
            <a:spAutoFit/>
          </a:bodyPr>
          <a:lstStyle/>
          <a:p>
            <a:pPr algn="r"/>
            <a:r>
              <a:rPr lang="en-US" sz="1100" dirty="0"/>
              <a:t>(7/22)</a:t>
            </a:r>
          </a:p>
        </p:txBody>
      </p:sp>
    </p:spTree>
    <p:extLst>
      <p:ext uri="{BB962C8B-B14F-4D97-AF65-F5344CB8AC3E}">
        <p14:creationId xmlns:p14="http://schemas.microsoft.com/office/powerpoint/2010/main" val="183592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76CF44-C8D3-A149-BA7F-507ADB784FD9}"/>
              </a:ext>
            </a:extLst>
          </p:cNvPr>
          <p:cNvSpPr>
            <a:spLocks noGrp="1"/>
          </p:cNvSpPr>
          <p:nvPr>
            <p:ph type="ctrTitle"/>
          </p:nvPr>
        </p:nvSpPr>
        <p:spPr/>
        <p:txBody>
          <a:bodyPr/>
          <a:lstStyle/>
          <a:p>
            <a:r>
              <a:rPr lang="en-US" dirty="0">
                <a:solidFill>
                  <a:srgbClr val="004EA8"/>
                </a:solidFill>
                <a:ea typeface="Arial" charset="0"/>
                <a:cs typeface="Arial" charset="0"/>
              </a:rPr>
              <a:t>Speakers</a:t>
            </a:r>
            <a:endParaRPr lang="en-US" dirty="0"/>
          </a:p>
        </p:txBody>
      </p:sp>
      <p:sp>
        <p:nvSpPr>
          <p:cNvPr id="9" name="Content Placeholder 13"/>
          <p:cNvSpPr txBox="1">
            <a:spLocks/>
          </p:cNvSpPr>
          <p:nvPr/>
        </p:nvSpPr>
        <p:spPr>
          <a:xfrm>
            <a:off x="1274669" y="3741511"/>
            <a:ext cx="3086100" cy="917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dirty="0"/>
              <a:t>First Last Name</a:t>
            </a:r>
          </a:p>
          <a:p>
            <a:pPr marL="0" indent="0" algn="ctr">
              <a:buNone/>
            </a:pPr>
            <a:r>
              <a:rPr lang="en-US" sz="2100" dirty="0"/>
              <a:t>Title, The Standard</a:t>
            </a:r>
          </a:p>
        </p:txBody>
      </p:sp>
      <p:sp>
        <p:nvSpPr>
          <p:cNvPr id="11" name="Content Placeholder 13"/>
          <p:cNvSpPr txBox="1">
            <a:spLocks/>
          </p:cNvSpPr>
          <p:nvPr/>
        </p:nvSpPr>
        <p:spPr>
          <a:xfrm>
            <a:off x="4604497" y="3741511"/>
            <a:ext cx="3086100" cy="917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dirty="0"/>
              <a:t>First Last Name</a:t>
            </a:r>
          </a:p>
          <a:p>
            <a:pPr marL="0" indent="0" algn="ctr">
              <a:buNone/>
            </a:pPr>
            <a:r>
              <a:rPr lang="en-US" sz="2100" dirty="0"/>
              <a:t>Title, The Standard</a:t>
            </a:r>
          </a:p>
        </p:txBody>
      </p:sp>
      <p:sp>
        <p:nvSpPr>
          <p:cNvPr id="10" name="Subtitle 2"/>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3" name="Picture 2">
            <a:extLst>
              <a:ext uri="{FF2B5EF4-FFF2-40B4-BE49-F238E27FC236}">
                <a16:creationId xmlns:a16="http://schemas.microsoft.com/office/drawing/2014/main" id="{64ACBD24-E44D-794A-AE4A-B08396DCA9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48123" y="2015175"/>
            <a:ext cx="1663700" cy="1663700"/>
          </a:xfrm>
          <a:prstGeom prst="rect">
            <a:avLst/>
          </a:prstGeom>
        </p:spPr>
      </p:pic>
      <p:pic>
        <p:nvPicPr>
          <p:cNvPr id="5" name="Picture 4">
            <a:extLst>
              <a:ext uri="{FF2B5EF4-FFF2-40B4-BE49-F238E27FC236}">
                <a16:creationId xmlns:a16="http://schemas.microsoft.com/office/drawing/2014/main" id="{9C0B968A-03F9-B74A-8D0A-FD5531B82DB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98822" y="1685924"/>
            <a:ext cx="1786784" cy="1992951"/>
          </a:xfrm>
          <a:prstGeom prst="rect">
            <a:avLst/>
          </a:prstGeom>
        </p:spPr>
      </p:pic>
      <p:pic>
        <p:nvPicPr>
          <p:cNvPr id="8" name="Picture 7">
            <a:extLst>
              <a:ext uri="{FF2B5EF4-FFF2-40B4-BE49-F238E27FC236}">
                <a16:creationId xmlns:a16="http://schemas.microsoft.com/office/drawing/2014/main" id="{0BFB7E4F-3116-354A-9419-E7C05DE5818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10599" y="5762730"/>
            <a:ext cx="1397748" cy="1026318"/>
          </a:xfrm>
          <a:prstGeom prst="rect">
            <a:avLst/>
          </a:prstGeom>
        </p:spPr>
      </p:pic>
    </p:spTree>
    <p:extLst>
      <p:ext uri="{BB962C8B-B14F-4D97-AF65-F5344CB8AC3E}">
        <p14:creationId xmlns:p14="http://schemas.microsoft.com/office/powerpoint/2010/main" val="138827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2C6C2B-4B83-2848-B513-6D84C8004BF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400" y="2494998"/>
            <a:ext cx="6913900" cy="3643094"/>
          </a:xfrm>
          <a:prstGeom prst="rect">
            <a:avLst/>
          </a:prstGeom>
        </p:spPr>
      </p:pic>
      <p:sp>
        <p:nvSpPr>
          <p:cNvPr id="3" name="Title 2">
            <a:extLst>
              <a:ext uri="{FF2B5EF4-FFF2-40B4-BE49-F238E27FC236}">
                <a16:creationId xmlns:a16="http://schemas.microsoft.com/office/drawing/2014/main" id="{0D9F8CEE-4106-4798-AF66-FC420E158EFB}"/>
              </a:ext>
            </a:extLst>
          </p:cNvPr>
          <p:cNvSpPr>
            <a:spLocks noGrp="1"/>
          </p:cNvSpPr>
          <p:nvPr>
            <p:ph type="ctrTitle"/>
          </p:nvPr>
        </p:nvSpPr>
        <p:spPr/>
        <p:txBody>
          <a:bodyPr/>
          <a:lstStyle/>
          <a:p>
            <a:r>
              <a:rPr lang="en-US" dirty="0"/>
              <a:t>What is market volatility?</a:t>
            </a:r>
          </a:p>
        </p:txBody>
      </p:sp>
      <p:sp>
        <p:nvSpPr>
          <p:cNvPr id="9" name="Rectangle 3">
            <a:extLst>
              <a:ext uri="{FF2B5EF4-FFF2-40B4-BE49-F238E27FC236}">
                <a16:creationId xmlns:a16="http://schemas.microsoft.com/office/drawing/2014/main" id="{0E56DE65-CB0D-4632-96EC-1CE28CD500DB}"/>
              </a:ext>
              <a:ext uri="{C183D7F6-B498-43B3-948B-1728B52AA6E4}">
                <adec:decorative xmlns:adec="http://schemas.microsoft.com/office/drawing/2017/decorative" val="1"/>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Box 22">
            <a:extLst>
              <a:ext uri="{FF2B5EF4-FFF2-40B4-BE49-F238E27FC236}">
                <a16:creationId xmlns:a16="http://schemas.microsoft.com/office/drawing/2014/main" id="{2C762B39-CFEF-3E4B-A629-9AC2FF350367}"/>
              </a:ext>
            </a:extLst>
          </p:cNvPr>
          <p:cNvSpPr txBox="1"/>
          <p:nvPr/>
        </p:nvSpPr>
        <p:spPr>
          <a:xfrm>
            <a:off x="457200" y="1263892"/>
            <a:ext cx="6890084" cy="400110"/>
          </a:xfrm>
          <a:prstGeom prst="rect">
            <a:avLst/>
          </a:prstGeom>
          <a:noFill/>
        </p:spPr>
        <p:txBody>
          <a:bodyPr wrap="square" rtlCol="0">
            <a:spAutoFit/>
          </a:bodyPr>
          <a:lstStyle/>
          <a:p>
            <a:r>
              <a:rPr lang="en-US" sz="2000" dirty="0"/>
              <a:t>It’s the natural ups and downs of the financial markets</a:t>
            </a:r>
            <a:r>
              <a:rPr lang="en-US" dirty="0"/>
              <a:t>.</a:t>
            </a:r>
          </a:p>
        </p:txBody>
      </p:sp>
      <p:pic>
        <p:nvPicPr>
          <p:cNvPr id="5" name="Picture 4">
            <a:extLst>
              <a:ext uri="{FF2B5EF4-FFF2-40B4-BE49-F238E27FC236}">
                <a16:creationId xmlns:a16="http://schemas.microsoft.com/office/drawing/2014/main" id="{B6639D5D-5EE4-8841-A463-E7A2667492E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93484" y="2221706"/>
            <a:ext cx="743933" cy="1753945"/>
          </a:xfrm>
          <a:prstGeom prst="rect">
            <a:avLst/>
          </a:prstGeom>
        </p:spPr>
      </p:pic>
      <p:pic>
        <p:nvPicPr>
          <p:cNvPr id="7" name="Picture 6">
            <a:extLst>
              <a:ext uri="{FF2B5EF4-FFF2-40B4-BE49-F238E27FC236}">
                <a16:creationId xmlns:a16="http://schemas.microsoft.com/office/drawing/2014/main" id="{E2D356C1-E867-BF42-A497-39E8B857AE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673121" y="-2966277"/>
            <a:ext cx="1040726" cy="2946281"/>
          </a:xfrm>
          <a:prstGeom prst="rect">
            <a:avLst/>
          </a:prstGeom>
        </p:spPr>
      </p:pic>
      <p:pic>
        <p:nvPicPr>
          <p:cNvPr id="11" name="Picture 10">
            <a:extLst>
              <a:ext uri="{FF2B5EF4-FFF2-40B4-BE49-F238E27FC236}">
                <a16:creationId xmlns:a16="http://schemas.microsoft.com/office/drawing/2014/main" id="{6517A643-994A-2244-B5B7-2E131AF94D4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610599" y="5762730"/>
            <a:ext cx="1397748" cy="1026318"/>
          </a:xfrm>
          <a:prstGeom prst="rect">
            <a:avLst/>
          </a:prstGeom>
        </p:spPr>
      </p:pic>
      <p:pic>
        <p:nvPicPr>
          <p:cNvPr id="2" name="Picture 1">
            <a:extLst>
              <a:ext uri="{FF2B5EF4-FFF2-40B4-BE49-F238E27FC236}">
                <a16:creationId xmlns:a16="http://schemas.microsoft.com/office/drawing/2014/main" id="{AACA060A-381F-4434-A06C-FC27090E450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55134" y="6378282"/>
            <a:ext cx="457240" cy="384081"/>
          </a:xfrm>
          <a:prstGeom prst="rect">
            <a:avLst/>
          </a:prstGeom>
        </p:spPr>
      </p:pic>
    </p:spTree>
    <p:extLst>
      <p:ext uri="{BB962C8B-B14F-4D97-AF65-F5344CB8AC3E}">
        <p14:creationId xmlns:p14="http://schemas.microsoft.com/office/powerpoint/2010/main" val="263057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4FFED8-CE70-AB4B-A65B-C978F86C61F6}"/>
              </a:ext>
            </a:extLst>
          </p:cNvPr>
          <p:cNvSpPr txBox="1">
            <a:spLocks noGrp="1"/>
          </p:cNvSpPr>
          <p:nvPr>
            <p:ph type="title" idx="4294967295"/>
          </p:nvPr>
        </p:nvSpPr>
        <p:spPr>
          <a:xfrm>
            <a:off x="271464" y="516858"/>
            <a:ext cx="585787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l">
              <a:defRPr/>
            </a:pPr>
            <a:r>
              <a:rPr kumimoji="0" lang="en-US" sz="3000" b="0" i="0" u="none" strike="noStrike" kern="1200" cap="none" spc="0" normalizeH="0" baseline="0" noProof="0" dirty="0">
                <a:ln>
                  <a:noFill/>
                </a:ln>
                <a:solidFill>
                  <a:srgbClr val="004EA6"/>
                </a:solidFill>
                <a:effectLst/>
                <a:uLnTx/>
                <a:uFillTx/>
                <a:latin typeface="Arial" charset="0"/>
                <a:ea typeface="ＭＳ Ｐゴシック" charset="0"/>
                <a:cs typeface="ＭＳ Ｐゴシック" charset="0"/>
              </a:rPr>
              <a:t>How do you stomach the bumps and keep on </a:t>
            </a:r>
            <a:r>
              <a:rPr lang="en-US" sz="3000" dirty="0">
                <a:solidFill>
                  <a:srgbClr val="004EA6"/>
                </a:solidFill>
                <a:latin typeface="Arial" charset="0"/>
              </a:rPr>
              <a:t>saving? (1/4)</a:t>
            </a:r>
            <a:endParaRPr kumimoji="0" lang="en-US" sz="3000" b="0" i="0" u="none" strike="noStrike" kern="1200" cap="none" spc="0" normalizeH="0" baseline="0" noProof="0" dirty="0">
              <a:ln>
                <a:noFill/>
              </a:ln>
              <a:solidFill>
                <a:srgbClr val="004EA6"/>
              </a:solidFill>
              <a:effectLst/>
              <a:uLnTx/>
              <a:uFillTx/>
              <a:latin typeface="Arial" charset="0"/>
              <a:ea typeface="ＭＳ Ｐゴシック" charset="0"/>
              <a:cs typeface="ＭＳ Ｐゴシック" charset="0"/>
            </a:endParaRPr>
          </a:p>
        </p:txBody>
      </p:sp>
      <p:sp>
        <p:nvSpPr>
          <p:cNvPr id="8" name="TextBox 7">
            <a:extLst>
              <a:ext uri="{FF2B5EF4-FFF2-40B4-BE49-F238E27FC236}">
                <a16:creationId xmlns:a16="http://schemas.microsoft.com/office/drawing/2014/main" id="{06FE15DE-F95A-B74D-891B-5E5B1A0973AA}"/>
              </a:ext>
            </a:extLst>
          </p:cNvPr>
          <p:cNvSpPr txBox="1"/>
          <p:nvPr/>
        </p:nvSpPr>
        <p:spPr>
          <a:xfrm>
            <a:off x="271464" y="1671639"/>
            <a:ext cx="7194884" cy="400110"/>
          </a:xfrm>
          <a:prstGeom prst="rect">
            <a:avLst/>
          </a:prstGeom>
          <a:noFill/>
        </p:spPr>
        <p:txBody>
          <a:bodyPr wrap="square" rtlCol="0">
            <a:spAutoFit/>
          </a:bodyPr>
          <a:lstStyle/>
          <a:p>
            <a:r>
              <a:rPr lang="en-US" sz="2000" dirty="0"/>
              <a:t>Follow 3 key strategies. </a:t>
            </a:r>
          </a:p>
        </p:txBody>
      </p:sp>
      <p:pic>
        <p:nvPicPr>
          <p:cNvPr id="9" name="Picture 8">
            <a:extLst>
              <a:ext uri="{FF2B5EF4-FFF2-40B4-BE49-F238E27FC236}">
                <a16:creationId xmlns:a16="http://schemas.microsoft.com/office/drawing/2014/main" id="{E98C8FB3-EF44-BF4C-9A8B-1541B19A05D7}"/>
              </a:ext>
              <a:ext uri="{C183D7F6-B498-43B3-948B-1728B52AA6E4}">
                <adec:decorative xmlns:adec="http://schemas.microsoft.com/office/drawing/2017/decorative" val="1"/>
              </a:ext>
            </a:extLst>
          </p:cNvPr>
          <p:cNvPicPr>
            <a:picLocks noChangeAspect="1"/>
          </p:cNvPicPr>
          <p:nvPr/>
        </p:nvPicPr>
        <p:blipFill rotWithShape="1">
          <a:blip r:embed="rId3">
            <a:alphaModFix amt="31000"/>
          </a:blip>
          <a:srcRect t="-2833" r="20971" b="-1"/>
          <a:stretch/>
        </p:blipFill>
        <p:spPr>
          <a:xfrm>
            <a:off x="0" y="1671639"/>
            <a:ext cx="9143872" cy="5186362"/>
          </a:xfrm>
          <a:prstGeom prst="rect">
            <a:avLst/>
          </a:prstGeom>
        </p:spPr>
      </p:pic>
      <p:pic>
        <p:nvPicPr>
          <p:cNvPr id="10" name="Picture 9">
            <a:extLst>
              <a:ext uri="{FF2B5EF4-FFF2-40B4-BE49-F238E27FC236}">
                <a16:creationId xmlns:a16="http://schemas.microsoft.com/office/drawing/2014/main" id="{3C64997D-6004-7547-993D-B547E013C44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10599" y="5762730"/>
            <a:ext cx="1397748" cy="1026318"/>
          </a:xfrm>
          <a:prstGeom prst="rect">
            <a:avLst/>
          </a:prstGeom>
        </p:spPr>
      </p:pic>
      <p:pic>
        <p:nvPicPr>
          <p:cNvPr id="3" name="Picture 2">
            <a:extLst>
              <a:ext uri="{FF2B5EF4-FFF2-40B4-BE49-F238E27FC236}">
                <a16:creationId xmlns:a16="http://schemas.microsoft.com/office/drawing/2014/main" id="{8B4F779C-2B9D-4994-8BD3-5E679FB4CE4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5080" y="6455649"/>
            <a:ext cx="457240" cy="347502"/>
          </a:xfrm>
          <a:prstGeom prst="rect">
            <a:avLst/>
          </a:prstGeom>
        </p:spPr>
      </p:pic>
    </p:spTree>
    <p:extLst>
      <p:ext uri="{BB962C8B-B14F-4D97-AF65-F5344CB8AC3E}">
        <p14:creationId xmlns:p14="http://schemas.microsoft.com/office/powerpoint/2010/main" val="322294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167A1FC-8A15-304E-88F8-1881877C6B42}"/>
              </a:ext>
            </a:extLst>
          </p:cNvPr>
          <p:cNvSpPr txBox="1">
            <a:spLocks noGrp="1"/>
          </p:cNvSpPr>
          <p:nvPr>
            <p:ph type="title" idx="4294967295"/>
          </p:nvPr>
        </p:nvSpPr>
        <p:spPr>
          <a:xfrm>
            <a:off x="271464" y="516858"/>
            <a:ext cx="585787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4EA6"/>
                </a:solidFill>
                <a:effectLst/>
                <a:uLnTx/>
                <a:uFillTx/>
                <a:latin typeface="Arial" charset="0"/>
                <a:ea typeface="ＭＳ Ｐゴシック" charset="0"/>
                <a:cs typeface="ＭＳ Ｐゴシック" charset="0"/>
              </a:rPr>
              <a:t>How do you stomach the bumps and keep on saving? (2/4)</a:t>
            </a:r>
          </a:p>
        </p:txBody>
      </p:sp>
      <p:sp>
        <p:nvSpPr>
          <p:cNvPr id="18" name="TextBox 17">
            <a:extLst>
              <a:ext uri="{FF2B5EF4-FFF2-40B4-BE49-F238E27FC236}">
                <a16:creationId xmlns:a16="http://schemas.microsoft.com/office/drawing/2014/main" id="{135070CA-F818-8941-BE16-6A7F2E07A6BF}"/>
              </a:ext>
            </a:extLst>
          </p:cNvPr>
          <p:cNvSpPr txBox="1"/>
          <p:nvPr/>
        </p:nvSpPr>
        <p:spPr>
          <a:xfrm>
            <a:off x="271464" y="1671639"/>
            <a:ext cx="7194884" cy="400110"/>
          </a:xfrm>
          <a:prstGeom prst="rect">
            <a:avLst/>
          </a:prstGeom>
          <a:noFill/>
        </p:spPr>
        <p:txBody>
          <a:bodyPr wrap="square" rtlCol="0">
            <a:spAutoFit/>
          </a:bodyPr>
          <a:lstStyle/>
          <a:p>
            <a:r>
              <a:rPr lang="en-US" sz="2000" dirty="0"/>
              <a:t>Follow 3 key strategies. </a:t>
            </a:r>
          </a:p>
        </p:txBody>
      </p:sp>
      <p:pic>
        <p:nvPicPr>
          <p:cNvPr id="16" name="Picture 15">
            <a:extLst>
              <a:ext uri="{FF2B5EF4-FFF2-40B4-BE49-F238E27FC236}">
                <a16:creationId xmlns:a16="http://schemas.microsoft.com/office/drawing/2014/main" id="{EB34B5C7-BEEC-9B40-A499-73B86833A371}"/>
              </a:ext>
              <a:ext uri="{C183D7F6-B498-43B3-948B-1728B52AA6E4}">
                <adec:decorative xmlns:adec="http://schemas.microsoft.com/office/drawing/2017/decorative" val="1"/>
              </a:ext>
            </a:extLst>
          </p:cNvPr>
          <p:cNvPicPr>
            <a:picLocks noChangeAspect="1"/>
          </p:cNvPicPr>
          <p:nvPr/>
        </p:nvPicPr>
        <p:blipFill rotWithShape="1">
          <a:blip r:embed="rId3">
            <a:alphaModFix amt="31000"/>
          </a:blip>
          <a:srcRect t="-2833" r="20971" b="-1"/>
          <a:stretch/>
        </p:blipFill>
        <p:spPr>
          <a:xfrm>
            <a:off x="0" y="1671639"/>
            <a:ext cx="9143872" cy="5186362"/>
          </a:xfrm>
          <a:prstGeom prst="rect">
            <a:avLst/>
          </a:prstGeom>
        </p:spPr>
      </p:pic>
      <p:sp>
        <p:nvSpPr>
          <p:cNvPr id="9" name="Rounded Rectangle 3">
            <a:extLst>
              <a:ext uri="{FF2B5EF4-FFF2-40B4-BE49-F238E27FC236}">
                <a16:creationId xmlns:a16="http://schemas.microsoft.com/office/drawing/2014/main" id="{4D958F0D-6A95-8E43-97B5-84C4A83BE7ED}"/>
              </a:ext>
              <a:ext uri="{C183D7F6-B498-43B3-948B-1728B52AA6E4}">
                <adec:decorative xmlns:adec="http://schemas.microsoft.com/office/drawing/2017/decorative" val="1"/>
              </a:ext>
            </a:extLst>
          </p:cNvPr>
          <p:cNvSpPr/>
          <p:nvPr/>
        </p:nvSpPr>
        <p:spPr>
          <a:xfrm>
            <a:off x="265723" y="2243328"/>
            <a:ext cx="2678289" cy="3316224"/>
          </a:xfrm>
          <a:custGeom>
            <a:avLst/>
            <a:gdLst>
              <a:gd name="connsiteX0" fmla="*/ 0 w 2666808"/>
              <a:gd name="connsiteY0" fmla="*/ 444477 h 3304032"/>
              <a:gd name="connsiteX1" fmla="*/ 444477 w 2666808"/>
              <a:gd name="connsiteY1" fmla="*/ 0 h 3304032"/>
              <a:gd name="connsiteX2" fmla="*/ 2222331 w 2666808"/>
              <a:gd name="connsiteY2" fmla="*/ 0 h 3304032"/>
              <a:gd name="connsiteX3" fmla="*/ 2666808 w 2666808"/>
              <a:gd name="connsiteY3" fmla="*/ 444477 h 3304032"/>
              <a:gd name="connsiteX4" fmla="*/ 2666808 w 2666808"/>
              <a:gd name="connsiteY4" fmla="*/ 2859555 h 3304032"/>
              <a:gd name="connsiteX5" fmla="*/ 2222331 w 2666808"/>
              <a:gd name="connsiteY5" fmla="*/ 3304032 h 3304032"/>
              <a:gd name="connsiteX6" fmla="*/ 444477 w 2666808"/>
              <a:gd name="connsiteY6" fmla="*/ 3304032 h 3304032"/>
              <a:gd name="connsiteX7" fmla="*/ 0 w 2666808"/>
              <a:gd name="connsiteY7" fmla="*/ 2859555 h 3304032"/>
              <a:gd name="connsiteX8" fmla="*/ 0 w 2666808"/>
              <a:gd name="connsiteY8" fmla="*/ 444477 h 3304032"/>
              <a:gd name="connsiteX0" fmla="*/ 5740 w 2672548"/>
              <a:gd name="connsiteY0" fmla="*/ 444477 h 3304032"/>
              <a:gd name="connsiteX1" fmla="*/ 194185 w 2672548"/>
              <a:gd name="connsiteY1" fmla="*/ 0 h 3304032"/>
              <a:gd name="connsiteX2" fmla="*/ 2228071 w 2672548"/>
              <a:gd name="connsiteY2" fmla="*/ 0 h 3304032"/>
              <a:gd name="connsiteX3" fmla="*/ 2672548 w 2672548"/>
              <a:gd name="connsiteY3" fmla="*/ 444477 h 3304032"/>
              <a:gd name="connsiteX4" fmla="*/ 2672548 w 2672548"/>
              <a:gd name="connsiteY4" fmla="*/ 2859555 h 3304032"/>
              <a:gd name="connsiteX5" fmla="*/ 2228071 w 2672548"/>
              <a:gd name="connsiteY5" fmla="*/ 3304032 h 3304032"/>
              <a:gd name="connsiteX6" fmla="*/ 450217 w 2672548"/>
              <a:gd name="connsiteY6" fmla="*/ 3304032 h 3304032"/>
              <a:gd name="connsiteX7" fmla="*/ 5740 w 2672548"/>
              <a:gd name="connsiteY7" fmla="*/ 2859555 h 3304032"/>
              <a:gd name="connsiteX8" fmla="*/ 5740 w 2672548"/>
              <a:gd name="connsiteY8" fmla="*/ 444477 h 3304032"/>
              <a:gd name="connsiteX0" fmla="*/ 5740 w 2678288"/>
              <a:gd name="connsiteY0" fmla="*/ 444477 h 3304032"/>
              <a:gd name="connsiteX1" fmla="*/ 194185 w 2678288"/>
              <a:gd name="connsiteY1" fmla="*/ 0 h 3304032"/>
              <a:gd name="connsiteX2" fmla="*/ 2484103 w 2678288"/>
              <a:gd name="connsiteY2" fmla="*/ 0 h 3304032"/>
              <a:gd name="connsiteX3" fmla="*/ 2672548 w 2678288"/>
              <a:gd name="connsiteY3" fmla="*/ 444477 h 3304032"/>
              <a:gd name="connsiteX4" fmla="*/ 2672548 w 2678288"/>
              <a:gd name="connsiteY4" fmla="*/ 2859555 h 3304032"/>
              <a:gd name="connsiteX5" fmla="*/ 2228071 w 2678288"/>
              <a:gd name="connsiteY5" fmla="*/ 3304032 h 3304032"/>
              <a:gd name="connsiteX6" fmla="*/ 450217 w 2678288"/>
              <a:gd name="connsiteY6" fmla="*/ 3304032 h 3304032"/>
              <a:gd name="connsiteX7" fmla="*/ 5740 w 2678288"/>
              <a:gd name="connsiteY7" fmla="*/ 2859555 h 3304032"/>
              <a:gd name="connsiteX8" fmla="*/ 5740 w 2678288"/>
              <a:gd name="connsiteY8" fmla="*/ 444477 h 3304032"/>
              <a:gd name="connsiteX0" fmla="*/ 9002 w 2681550"/>
              <a:gd name="connsiteY0" fmla="*/ 444477 h 3304032"/>
              <a:gd name="connsiteX1" fmla="*/ 197447 w 2681550"/>
              <a:gd name="connsiteY1" fmla="*/ 0 h 3304032"/>
              <a:gd name="connsiteX2" fmla="*/ 2487365 w 2681550"/>
              <a:gd name="connsiteY2" fmla="*/ 0 h 3304032"/>
              <a:gd name="connsiteX3" fmla="*/ 2675810 w 2681550"/>
              <a:gd name="connsiteY3" fmla="*/ 444477 h 3304032"/>
              <a:gd name="connsiteX4" fmla="*/ 2675810 w 2681550"/>
              <a:gd name="connsiteY4" fmla="*/ 2859555 h 3304032"/>
              <a:gd name="connsiteX5" fmla="*/ 2231333 w 2681550"/>
              <a:gd name="connsiteY5" fmla="*/ 3304032 h 3304032"/>
              <a:gd name="connsiteX6" fmla="*/ 185255 w 2681550"/>
              <a:gd name="connsiteY6" fmla="*/ 3304032 h 3304032"/>
              <a:gd name="connsiteX7" fmla="*/ 9002 w 2681550"/>
              <a:gd name="connsiteY7" fmla="*/ 2859555 h 3304032"/>
              <a:gd name="connsiteX8" fmla="*/ 9002 w 2681550"/>
              <a:gd name="connsiteY8" fmla="*/ 444477 h 3304032"/>
              <a:gd name="connsiteX0" fmla="*/ 9002 w 2698484"/>
              <a:gd name="connsiteY0" fmla="*/ 444477 h 3316224"/>
              <a:gd name="connsiteX1" fmla="*/ 197447 w 2698484"/>
              <a:gd name="connsiteY1" fmla="*/ 0 h 3316224"/>
              <a:gd name="connsiteX2" fmla="*/ 2487365 w 2698484"/>
              <a:gd name="connsiteY2" fmla="*/ 0 h 3316224"/>
              <a:gd name="connsiteX3" fmla="*/ 2675810 w 2698484"/>
              <a:gd name="connsiteY3" fmla="*/ 444477 h 3316224"/>
              <a:gd name="connsiteX4" fmla="*/ 2675810 w 2698484"/>
              <a:gd name="connsiteY4" fmla="*/ 2859555 h 3316224"/>
              <a:gd name="connsiteX5" fmla="*/ 2536133 w 2698484"/>
              <a:gd name="connsiteY5" fmla="*/ 3316224 h 3316224"/>
              <a:gd name="connsiteX6" fmla="*/ 185255 w 2698484"/>
              <a:gd name="connsiteY6" fmla="*/ 3304032 h 3316224"/>
              <a:gd name="connsiteX7" fmla="*/ 9002 w 2698484"/>
              <a:gd name="connsiteY7" fmla="*/ 2859555 h 3316224"/>
              <a:gd name="connsiteX8" fmla="*/ 9002 w 2698484"/>
              <a:gd name="connsiteY8" fmla="*/ 444477 h 3316224"/>
              <a:gd name="connsiteX0" fmla="*/ 9002 w 2681550"/>
              <a:gd name="connsiteY0" fmla="*/ 444477 h 3316224"/>
              <a:gd name="connsiteX1" fmla="*/ 197447 w 2681550"/>
              <a:gd name="connsiteY1" fmla="*/ 0 h 3316224"/>
              <a:gd name="connsiteX2" fmla="*/ 2487365 w 2681550"/>
              <a:gd name="connsiteY2" fmla="*/ 0 h 3316224"/>
              <a:gd name="connsiteX3" fmla="*/ 2675810 w 2681550"/>
              <a:gd name="connsiteY3" fmla="*/ 444477 h 3316224"/>
              <a:gd name="connsiteX4" fmla="*/ 2675810 w 2681550"/>
              <a:gd name="connsiteY4" fmla="*/ 2859555 h 3316224"/>
              <a:gd name="connsiteX5" fmla="*/ 2462981 w 2681550"/>
              <a:gd name="connsiteY5" fmla="*/ 3316224 h 3316224"/>
              <a:gd name="connsiteX6" fmla="*/ 185255 w 2681550"/>
              <a:gd name="connsiteY6" fmla="*/ 3304032 h 3316224"/>
              <a:gd name="connsiteX7" fmla="*/ 9002 w 2681550"/>
              <a:gd name="connsiteY7" fmla="*/ 2859555 h 3316224"/>
              <a:gd name="connsiteX8" fmla="*/ 9002 w 2681550"/>
              <a:gd name="connsiteY8" fmla="*/ 444477 h 3316224"/>
              <a:gd name="connsiteX0" fmla="*/ 5741 w 2678289"/>
              <a:gd name="connsiteY0" fmla="*/ 444477 h 3316224"/>
              <a:gd name="connsiteX1" fmla="*/ 194186 w 2678289"/>
              <a:gd name="connsiteY1" fmla="*/ 0 h 3316224"/>
              <a:gd name="connsiteX2" fmla="*/ 2484104 w 2678289"/>
              <a:gd name="connsiteY2" fmla="*/ 0 h 3316224"/>
              <a:gd name="connsiteX3" fmla="*/ 2672549 w 2678289"/>
              <a:gd name="connsiteY3" fmla="*/ 444477 h 3316224"/>
              <a:gd name="connsiteX4" fmla="*/ 2672549 w 2678289"/>
              <a:gd name="connsiteY4" fmla="*/ 2859555 h 3316224"/>
              <a:gd name="connsiteX5" fmla="*/ 2459720 w 2678289"/>
              <a:gd name="connsiteY5" fmla="*/ 3316224 h 3316224"/>
              <a:gd name="connsiteX6" fmla="*/ 242954 w 2678289"/>
              <a:gd name="connsiteY6" fmla="*/ 3316224 h 3316224"/>
              <a:gd name="connsiteX7" fmla="*/ 5741 w 2678289"/>
              <a:gd name="connsiteY7" fmla="*/ 2859555 h 3316224"/>
              <a:gd name="connsiteX8" fmla="*/ 5741 w 2678289"/>
              <a:gd name="connsiteY8" fmla="*/ 444477 h 33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8289" h="3316224">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FFE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D030397-C60F-C042-8A18-946988A77CEC}"/>
              </a:ext>
            </a:extLst>
          </p:cNvPr>
          <p:cNvSpPr txBox="1"/>
          <p:nvPr/>
        </p:nvSpPr>
        <p:spPr>
          <a:xfrm>
            <a:off x="271464" y="2560320"/>
            <a:ext cx="2666807" cy="2462213"/>
          </a:xfrm>
          <a:prstGeom prst="rect">
            <a:avLst/>
          </a:prstGeom>
          <a:noFill/>
        </p:spPr>
        <p:txBody>
          <a:bodyPr wrap="square" rtlCol="0">
            <a:spAutoFit/>
          </a:bodyPr>
          <a:lstStyle/>
          <a:p>
            <a:pPr algn="ctr"/>
            <a:r>
              <a:rPr lang="en-US" sz="1400" b="1" dirty="0">
                <a:solidFill>
                  <a:srgbClr val="004EA6"/>
                </a:solidFill>
              </a:rPr>
              <a:t>Stick to Your </a:t>
            </a:r>
            <a:br>
              <a:rPr lang="en-US" sz="1400" b="1" dirty="0">
                <a:solidFill>
                  <a:srgbClr val="004EA6"/>
                </a:solidFill>
              </a:rPr>
            </a:br>
            <a:r>
              <a:rPr lang="en-US" sz="1400" b="1" dirty="0">
                <a:solidFill>
                  <a:srgbClr val="004EA6"/>
                </a:solidFill>
              </a:rPr>
              <a:t>Investment Plan</a:t>
            </a:r>
          </a:p>
          <a:p>
            <a:pPr algn="ctr">
              <a:lnSpc>
                <a:spcPct val="150000"/>
              </a:lnSpc>
            </a:pPr>
            <a:r>
              <a:rPr lang="en-US" sz="1200" i="1" dirty="0"/>
              <a:t>Make sure your plan includes:</a:t>
            </a:r>
          </a:p>
          <a:p>
            <a:pPr algn="ctr"/>
            <a:br>
              <a:rPr lang="en-US" sz="1200" dirty="0"/>
            </a:br>
            <a:r>
              <a:rPr lang="en-US" sz="1200" dirty="0"/>
              <a:t>A retirement date. Figure out how much time you’ll have to save.</a:t>
            </a:r>
            <a:br>
              <a:rPr lang="en-US" sz="1200" dirty="0"/>
            </a:br>
            <a:endParaRPr lang="en-US" sz="1200" dirty="0"/>
          </a:p>
          <a:p>
            <a:pPr algn="ctr"/>
            <a:r>
              <a:rPr lang="en-US" sz="1200" dirty="0"/>
              <a:t>Your major life goals. Plan for small and big events in the future.</a:t>
            </a:r>
            <a:br>
              <a:rPr lang="en-US" sz="1200" dirty="0"/>
            </a:br>
            <a:endParaRPr lang="en-US" sz="1200" dirty="0"/>
          </a:p>
          <a:p>
            <a:pPr algn="ctr"/>
            <a:r>
              <a:rPr lang="en-US" sz="1200" dirty="0"/>
              <a:t>Your tolerance for risk. Find </a:t>
            </a:r>
            <a:br>
              <a:rPr lang="en-US" sz="1200" dirty="0"/>
            </a:br>
            <a:r>
              <a:rPr lang="en-US" sz="1200" dirty="0"/>
              <a:t>your comfort zone.</a:t>
            </a:r>
          </a:p>
        </p:txBody>
      </p:sp>
      <p:pic>
        <p:nvPicPr>
          <p:cNvPr id="11" name="Picture 10">
            <a:extLst>
              <a:ext uri="{FF2B5EF4-FFF2-40B4-BE49-F238E27FC236}">
                <a16:creationId xmlns:a16="http://schemas.microsoft.com/office/drawing/2014/main" id="{0775772B-9596-B042-B81C-9E6ED3070B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10599" y="5762730"/>
            <a:ext cx="1397748" cy="1026318"/>
          </a:xfrm>
          <a:prstGeom prst="rect">
            <a:avLst/>
          </a:prstGeom>
        </p:spPr>
      </p:pic>
      <p:pic>
        <p:nvPicPr>
          <p:cNvPr id="5" name="Picture 4">
            <a:extLst>
              <a:ext uri="{FF2B5EF4-FFF2-40B4-BE49-F238E27FC236}">
                <a16:creationId xmlns:a16="http://schemas.microsoft.com/office/drawing/2014/main" id="{B188070C-27F6-4EAA-8995-819DA5EABEF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4036" y="6360607"/>
            <a:ext cx="457240" cy="384081"/>
          </a:xfrm>
          <a:prstGeom prst="rect">
            <a:avLst/>
          </a:prstGeom>
        </p:spPr>
      </p:pic>
    </p:spTree>
    <p:extLst>
      <p:ext uri="{BB962C8B-B14F-4D97-AF65-F5344CB8AC3E}">
        <p14:creationId xmlns:p14="http://schemas.microsoft.com/office/powerpoint/2010/main" val="89184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E4AC9E3-262D-0C45-BF42-5FC2D7E94268}"/>
              </a:ext>
            </a:extLst>
          </p:cNvPr>
          <p:cNvSpPr txBox="1">
            <a:spLocks noGrp="1"/>
          </p:cNvSpPr>
          <p:nvPr>
            <p:ph type="title" idx="4294967295"/>
          </p:nvPr>
        </p:nvSpPr>
        <p:spPr>
          <a:xfrm>
            <a:off x="271464" y="516858"/>
            <a:ext cx="585787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4EA6"/>
                </a:solidFill>
                <a:effectLst/>
                <a:uLnTx/>
                <a:uFillTx/>
                <a:latin typeface="Arial" charset="0"/>
                <a:ea typeface="ＭＳ Ｐゴシック" charset="0"/>
                <a:cs typeface="ＭＳ Ｐゴシック" charset="0"/>
              </a:rPr>
              <a:t>How do you stomach the bumps and keep on saving? (3/4)</a:t>
            </a:r>
          </a:p>
        </p:txBody>
      </p:sp>
      <p:sp>
        <p:nvSpPr>
          <p:cNvPr id="25" name="TextBox 24">
            <a:extLst>
              <a:ext uri="{FF2B5EF4-FFF2-40B4-BE49-F238E27FC236}">
                <a16:creationId xmlns:a16="http://schemas.microsoft.com/office/drawing/2014/main" id="{D43CC1B1-E82C-CA4F-B07A-5CDD7C9F90C7}"/>
              </a:ext>
            </a:extLst>
          </p:cNvPr>
          <p:cNvSpPr txBox="1"/>
          <p:nvPr/>
        </p:nvSpPr>
        <p:spPr>
          <a:xfrm>
            <a:off x="271464" y="1671639"/>
            <a:ext cx="7194884" cy="400110"/>
          </a:xfrm>
          <a:prstGeom prst="rect">
            <a:avLst/>
          </a:prstGeom>
          <a:noFill/>
        </p:spPr>
        <p:txBody>
          <a:bodyPr wrap="square" rtlCol="0">
            <a:spAutoFit/>
          </a:bodyPr>
          <a:lstStyle/>
          <a:p>
            <a:r>
              <a:rPr lang="en-US" sz="2000" dirty="0"/>
              <a:t>Follow 3 key strategies. </a:t>
            </a:r>
          </a:p>
        </p:txBody>
      </p:sp>
      <p:pic>
        <p:nvPicPr>
          <p:cNvPr id="21" name="Picture 20">
            <a:extLst>
              <a:ext uri="{FF2B5EF4-FFF2-40B4-BE49-F238E27FC236}">
                <a16:creationId xmlns:a16="http://schemas.microsoft.com/office/drawing/2014/main" id="{1B4DF3A3-C0B3-2149-885E-FC473C073614}"/>
              </a:ext>
              <a:ext uri="{C183D7F6-B498-43B3-948B-1728B52AA6E4}">
                <adec:decorative xmlns:adec="http://schemas.microsoft.com/office/drawing/2017/decorative" val="1"/>
              </a:ext>
            </a:extLst>
          </p:cNvPr>
          <p:cNvPicPr>
            <a:picLocks noChangeAspect="1"/>
          </p:cNvPicPr>
          <p:nvPr/>
        </p:nvPicPr>
        <p:blipFill rotWithShape="1">
          <a:blip r:embed="rId3">
            <a:alphaModFix amt="31000"/>
          </a:blip>
          <a:srcRect t="-2833" r="20971" b="-1"/>
          <a:stretch/>
        </p:blipFill>
        <p:spPr>
          <a:xfrm>
            <a:off x="0" y="1671639"/>
            <a:ext cx="9143872" cy="5186362"/>
          </a:xfrm>
          <a:prstGeom prst="rect">
            <a:avLst/>
          </a:prstGeom>
        </p:spPr>
      </p:pic>
      <p:sp>
        <p:nvSpPr>
          <p:cNvPr id="8" name="Rounded Rectangle 3">
            <a:extLst>
              <a:ext uri="{FF2B5EF4-FFF2-40B4-BE49-F238E27FC236}">
                <a16:creationId xmlns:a16="http://schemas.microsoft.com/office/drawing/2014/main" id="{743EF146-9362-B842-AF8E-1EB64E1620C2}"/>
              </a:ext>
              <a:ext uri="{C183D7F6-B498-43B3-948B-1728B52AA6E4}">
                <adec:decorative xmlns:adec="http://schemas.microsoft.com/office/drawing/2017/decorative" val="1"/>
              </a:ext>
            </a:extLst>
          </p:cNvPr>
          <p:cNvSpPr/>
          <p:nvPr/>
        </p:nvSpPr>
        <p:spPr>
          <a:xfrm>
            <a:off x="265723" y="2243328"/>
            <a:ext cx="2678289" cy="3316224"/>
          </a:xfrm>
          <a:custGeom>
            <a:avLst/>
            <a:gdLst>
              <a:gd name="connsiteX0" fmla="*/ 0 w 2666808"/>
              <a:gd name="connsiteY0" fmla="*/ 444477 h 3304032"/>
              <a:gd name="connsiteX1" fmla="*/ 444477 w 2666808"/>
              <a:gd name="connsiteY1" fmla="*/ 0 h 3304032"/>
              <a:gd name="connsiteX2" fmla="*/ 2222331 w 2666808"/>
              <a:gd name="connsiteY2" fmla="*/ 0 h 3304032"/>
              <a:gd name="connsiteX3" fmla="*/ 2666808 w 2666808"/>
              <a:gd name="connsiteY3" fmla="*/ 444477 h 3304032"/>
              <a:gd name="connsiteX4" fmla="*/ 2666808 w 2666808"/>
              <a:gd name="connsiteY4" fmla="*/ 2859555 h 3304032"/>
              <a:gd name="connsiteX5" fmla="*/ 2222331 w 2666808"/>
              <a:gd name="connsiteY5" fmla="*/ 3304032 h 3304032"/>
              <a:gd name="connsiteX6" fmla="*/ 444477 w 2666808"/>
              <a:gd name="connsiteY6" fmla="*/ 3304032 h 3304032"/>
              <a:gd name="connsiteX7" fmla="*/ 0 w 2666808"/>
              <a:gd name="connsiteY7" fmla="*/ 2859555 h 3304032"/>
              <a:gd name="connsiteX8" fmla="*/ 0 w 2666808"/>
              <a:gd name="connsiteY8" fmla="*/ 444477 h 3304032"/>
              <a:gd name="connsiteX0" fmla="*/ 5740 w 2672548"/>
              <a:gd name="connsiteY0" fmla="*/ 444477 h 3304032"/>
              <a:gd name="connsiteX1" fmla="*/ 194185 w 2672548"/>
              <a:gd name="connsiteY1" fmla="*/ 0 h 3304032"/>
              <a:gd name="connsiteX2" fmla="*/ 2228071 w 2672548"/>
              <a:gd name="connsiteY2" fmla="*/ 0 h 3304032"/>
              <a:gd name="connsiteX3" fmla="*/ 2672548 w 2672548"/>
              <a:gd name="connsiteY3" fmla="*/ 444477 h 3304032"/>
              <a:gd name="connsiteX4" fmla="*/ 2672548 w 2672548"/>
              <a:gd name="connsiteY4" fmla="*/ 2859555 h 3304032"/>
              <a:gd name="connsiteX5" fmla="*/ 2228071 w 2672548"/>
              <a:gd name="connsiteY5" fmla="*/ 3304032 h 3304032"/>
              <a:gd name="connsiteX6" fmla="*/ 450217 w 2672548"/>
              <a:gd name="connsiteY6" fmla="*/ 3304032 h 3304032"/>
              <a:gd name="connsiteX7" fmla="*/ 5740 w 2672548"/>
              <a:gd name="connsiteY7" fmla="*/ 2859555 h 3304032"/>
              <a:gd name="connsiteX8" fmla="*/ 5740 w 2672548"/>
              <a:gd name="connsiteY8" fmla="*/ 444477 h 3304032"/>
              <a:gd name="connsiteX0" fmla="*/ 5740 w 2678288"/>
              <a:gd name="connsiteY0" fmla="*/ 444477 h 3304032"/>
              <a:gd name="connsiteX1" fmla="*/ 194185 w 2678288"/>
              <a:gd name="connsiteY1" fmla="*/ 0 h 3304032"/>
              <a:gd name="connsiteX2" fmla="*/ 2484103 w 2678288"/>
              <a:gd name="connsiteY2" fmla="*/ 0 h 3304032"/>
              <a:gd name="connsiteX3" fmla="*/ 2672548 w 2678288"/>
              <a:gd name="connsiteY3" fmla="*/ 444477 h 3304032"/>
              <a:gd name="connsiteX4" fmla="*/ 2672548 w 2678288"/>
              <a:gd name="connsiteY4" fmla="*/ 2859555 h 3304032"/>
              <a:gd name="connsiteX5" fmla="*/ 2228071 w 2678288"/>
              <a:gd name="connsiteY5" fmla="*/ 3304032 h 3304032"/>
              <a:gd name="connsiteX6" fmla="*/ 450217 w 2678288"/>
              <a:gd name="connsiteY6" fmla="*/ 3304032 h 3304032"/>
              <a:gd name="connsiteX7" fmla="*/ 5740 w 2678288"/>
              <a:gd name="connsiteY7" fmla="*/ 2859555 h 3304032"/>
              <a:gd name="connsiteX8" fmla="*/ 5740 w 2678288"/>
              <a:gd name="connsiteY8" fmla="*/ 444477 h 3304032"/>
              <a:gd name="connsiteX0" fmla="*/ 9002 w 2681550"/>
              <a:gd name="connsiteY0" fmla="*/ 444477 h 3304032"/>
              <a:gd name="connsiteX1" fmla="*/ 197447 w 2681550"/>
              <a:gd name="connsiteY1" fmla="*/ 0 h 3304032"/>
              <a:gd name="connsiteX2" fmla="*/ 2487365 w 2681550"/>
              <a:gd name="connsiteY2" fmla="*/ 0 h 3304032"/>
              <a:gd name="connsiteX3" fmla="*/ 2675810 w 2681550"/>
              <a:gd name="connsiteY3" fmla="*/ 444477 h 3304032"/>
              <a:gd name="connsiteX4" fmla="*/ 2675810 w 2681550"/>
              <a:gd name="connsiteY4" fmla="*/ 2859555 h 3304032"/>
              <a:gd name="connsiteX5" fmla="*/ 2231333 w 2681550"/>
              <a:gd name="connsiteY5" fmla="*/ 3304032 h 3304032"/>
              <a:gd name="connsiteX6" fmla="*/ 185255 w 2681550"/>
              <a:gd name="connsiteY6" fmla="*/ 3304032 h 3304032"/>
              <a:gd name="connsiteX7" fmla="*/ 9002 w 2681550"/>
              <a:gd name="connsiteY7" fmla="*/ 2859555 h 3304032"/>
              <a:gd name="connsiteX8" fmla="*/ 9002 w 2681550"/>
              <a:gd name="connsiteY8" fmla="*/ 444477 h 3304032"/>
              <a:gd name="connsiteX0" fmla="*/ 9002 w 2698484"/>
              <a:gd name="connsiteY0" fmla="*/ 444477 h 3316224"/>
              <a:gd name="connsiteX1" fmla="*/ 197447 w 2698484"/>
              <a:gd name="connsiteY1" fmla="*/ 0 h 3316224"/>
              <a:gd name="connsiteX2" fmla="*/ 2487365 w 2698484"/>
              <a:gd name="connsiteY2" fmla="*/ 0 h 3316224"/>
              <a:gd name="connsiteX3" fmla="*/ 2675810 w 2698484"/>
              <a:gd name="connsiteY3" fmla="*/ 444477 h 3316224"/>
              <a:gd name="connsiteX4" fmla="*/ 2675810 w 2698484"/>
              <a:gd name="connsiteY4" fmla="*/ 2859555 h 3316224"/>
              <a:gd name="connsiteX5" fmla="*/ 2536133 w 2698484"/>
              <a:gd name="connsiteY5" fmla="*/ 3316224 h 3316224"/>
              <a:gd name="connsiteX6" fmla="*/ 185255 w 2698484"/>
              <a:gd name="connsiteY6" fmla="*/ 3304032 h 3316224"/>
              <a:gd name="connsiteX7" fmla="*/ 9002 w 2698484"/>
              <a:gd name="connsiteY7" fmla="*/ 2859555 h 3316224"/>
              <a:gd name="connsiteX8" fmla="*/ 9002 w 2698484"/>
              <a:gd name="connsiteY8" fmla="*/ 444477 h 3316224"/>
              <a:gd name="connsiteX0" fmla="*/ 9002 w 2681550"/>
              <a:gd name="connsiteY0" fmla="*/ 444477 h 3316224"/>
              <a:gd name="connsiteX1" fmla="*/ 197447 w 2681550"/>
              <a:gd name="connsiteY1" fmla="*/ 0 h 3316224"/>
              <a:gd name="connsiteX2" fmla="*/ 2487365 w 2681550"/>
              <a:gd name="connsiteY2" fmla="*/ 0 h 3316224"/>
              <a:gd name="connsiteX3" fmla="*/ 2675810 w 2681550"/>
              <a:gd name="connsiteY3" fmla="*/ 444477 h 3316224"/>
              <a:gd name="connsiteX4" fmla="*/ 2675810 w 2681550"/>
              <a:gd name="connsiteY4" fmla="*/ 2859555 h 3316224"/>
              <a:gd name="connsiteX5" fmla="*/ 2462981 w 2681550"/>
              <a:gd name="connsiteY5" fmla="*/ 3316224 h 3316224"/>
              <a:gd name="connsiteX6" fmla="*/ 185255 w 2681550"/>
              <a:gd name="connsiteY6" fmla="*/ 3304032 h 3316224"/>
              <a:gd name="connsiteX7" fmla="*/ 9002 w 2681550"/>
              <a:gd name="connsiteY7" fmla="*/ 2859555 h 3316224"/>
              <a:gd name="connsiteX8" fmla="*/ 9002 w 2681550"/>
              <a:gd name="connsiteY8" fmla="*/ 444477 h 3316224"/>
              <a:gd name="connsiteX0" fmla="*/ 5741 w 2678289"/>
              <a:gd name="connsiteY0" fmla="*/ 444477 h 3316224"/>
              <a:gd name="connsiteX1" fmla="*/ 194186 w 2678289"/>
              <a:gd name="connsiteY1" fmla="*/ 0 h 3316224"/>
              <a:gd name="connsiteX2" fmla="*/ 2484104 w 2678289"/>
              <a:gd name="connsiteY2" fmla="*/ 0 h 3316224"/>
              <a:gd name="connsiteX3" fmla="*/ 2672549 w 2678289"/>
              <a:gd name="connsiteY3" fmla="*/ 444477 h 3316224"/>
              <a:gd name="connsiteX4" fmla="*/ 2672549 w 2678289"/>
              <a:gd name="connsiteY4" fmla="*/ 2859555 h 3316224"/>
              <a:gd name="connsiteX5" fmla="*/ 2459720 w 2678289"/>
              <a:gd name="connsiteY5" fmla="*/ 3316224 h 3316224"/>
              <a:gd name="connsiteX6" fmla="*/ 242954 w 2678289"/>
              <a:gd name="connsiteY6" fmla="*/ 3316224 h 3316224"/>
              <a:gd name="connsiteX7" fmla="*/ 5741 w 2678289"/>
              <a:gd name="connsiteY7" fmla="*/ 2859555 h 3316224"/>
              <a:gd name="connsiteX8" fmla="*/ 5741 w 2678289"/>
              <a:gd name="connsiteY8" fmla="*/ 444477 h 33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8289" h="3316224">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FFE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475500-75CC-A142-BF21-4788E362CA7E}"/>
              </a:ext>
            </a:extLst>
          </p:cNvPr>
          <p:cNvSpPr txBox="1"/>
          <p:nvPr/>
        </p:nvSpPr>
        <p:spPr>
          <a:xfrm>
            <a:off x="271464" y="2560320"/>
            <a:ext cx="2666807" cy="2462213"/>
          </a:xfrm>
          <a:prstGeom prst="rect">
            <a:avLst/>
          </a:prstGeom>
          <a:noFill/>
        </p:spPr>
        <p:txBody>
          <a:bodyPr wrap="square" rtlCol="0">
            <a:spAutoFit/>
          </a:bodyPr>
          <a:lstStyle/>
          <a:p>
            <a:pPr algn="ctr"/>
            <a:r>
              <a:rPr lang="en-US" sz="1400" b="1" dirty="0">
                <a:solidFill>
                  <a:srgbClr val="004EA6"/>
                </a:solidFill>
              </a:rPr>
              <a:t>Stick to Your </a:t>
            </a:r>
            <a:br>
              <a:rPr lang="en-US" sz="1400" b="1" dirty="0">
                <a:solidFill>
                  <a:srgbClr val="004EA6"/>
                </a:solidFill>
              </a:rPr>
            </a:br>
            <a:r>
              <a:rPr lang="en-US" sz="1400" b="1" dirty="0">
                <a:solidFill>
                  <a:srgbClr val="004EA6"/>
                </a:solidFill>
              </a:rPr>
              <a:t>Investment Plan</a:t>
            </a:r>
          </a:p>
          <a:p>
            <a:pPr algn="ctr">
              <a:lnSpc>
                <a:spcPct val="150000"/>
              </a:lnSpc>
            </a:pPr>
            <a:r>
              <a:rPr lang="en-US" sz="1200" i="1" dirty="0"/>
              <a:t>Make sure your plan includes:</a:t>
            </a:r>
          </a:p>
          <a:p>
            <a:pPr algn="ctr"/>
            <a:br>
              <a:rPr lang="en-US" sz="1200" dirty="0"/>
            </a:br>
            <a:r>
              <a:rPr lang="en-US" sz="1200" dirty="0"/>
              <a:t>A retirement date. Figure out how much time you’ll have to save.</a:t>
            </a:r>
            <a:br>
              <a:rPr lang="en-US" sz="1200" dirty="0"/>
            </a:br>
            <a:endParaRPr lang="en-US" sz="1200" dirty="0"/>
          </a:p>
          <a:p>
            <a:pPr algn="ctr"/>
            <a:r>
              <a:rPr lang="en-US" sz="1200" dirty="0"/>
              <a:t>Your major life goals. Plan for small and big events in the future.</a:t>
            </a:r>
            <a:br>
              <a:rPr lang="en-US" sz="1200" dirty="0"/>
            </a:br>
            <a:endParaRPr lang="en-US" sz="1200" dirty="0"/>
          </a:p>
          <a:p>
            <a:pPr algn="ctr"/>
            <a:r>
              <a:rPr lang="en-US" sz="1200" dirty="0"/>
              <a:t>Your tolerance for risk. Find </a:t>
            </a:r>
            <a:br>
              <a:rPr lang="en-US" sz="1200" dirty="0"/>
            </a:br>
            <a:r>
              <a:rPr lang="en-US" sz="1200" dirty="0"/>
              <a:t>your comfort zone.</a:t>
            </a:r>
          </a:p>
        </p:txBody>
      </p:sp>
      <p:sp>
        <p:nvSpPr>
          <p:cNvPr id="16" name="Rounded Rectangle 3">
            <a:extLst>
              <a:ext uri="{FF2B5EF4-FFF2-40B4-BE49-F238E27FC236}">
                <a16:creationId xmlns:a16="http://schemas.microsoft.com/office/drawing/2014/main" id="{EECE465C-3160-6C43-AEFC-AA9B3C5632DA}"/>
              </a:ext>
              <a:ext uri="{C183D7F6-B498-43B3-948B-1728B52AA6E4}">
                <adec:decorative xmlns:adec="http://schemas.microsoft.com/office/drawing/2017/decorative" val="1"/>
              </a:ext>
            </a:extLst>
          </p:cNvPr>
          <p:cNvSpPr/>
          <p:nvPr/>
        </p:nvSpPr>
        <p:spPr>
          <a:xfrm>
            <a:off x="3152544" y="2243328"/>
            <a:ext cx="2678289" cy="3316224"/>
          </a:xfrm>
          <a:custGeom>
            <a:avLst/>
            <a:gdLst>
              <a:gd name="connsiteX0" fmla="*/ 0 w 2666808"/>
              <a:gd name="connsiteY0" fmla="*/ 444477 h 3304032"/>
              <a:gd name="connsiteX1" fmla="*/ 444477 w 2666808"/>
              <a:gd name="connsiteY1" fmla="*/ 0 h 3304032"/>
              <a:gd name="connsiteX2" fmla="*/ 2222331 w 2666808"/>
              <a:gd name="connsiteY2" fmla="*/ 0 h 3304032"/>
              <a:gd name="connsiteX3" fmla="*/ 2666808 w 2666808"/>
              <a:gd name="connsiteY3" fmla="*/ 444477 h 3304032"/>
              <a:gd name="connsiteX4" fmla="*/ 2666808 w 2666808"/>
              <a:gd name="connsiteY4" fmla="*/ 2859555 h 3304032"/>
              <a:gd name="connsiteX5" fmla="*/ 2222331 w 2666808"/>
              <a:gd name="connsiteY5" fmla="*/ 3304032 h 3304032"/>
              <a:gd name="connsiteX6" fmla="*/ 444477 w 2666808"/>
              <a:gd name="connsiteY6" fmla="*/ 3304032 h 3304032"/>
              <a:gd name="connsiteX7" fmla="*/ 0 w 2666808"/>
              <a:gd name="connsiteY7" fmla="*/ 2859555 h 3304032"/>
              <a:gd name="connsiteX8" fmla="*/ 0 w 2666808"/>
              <a:gd name="connsiteY8" fmla="*/ 444477 h 3304032"/>
              <a:gd name="connsiteX0" fmla="*/ 5740 w 2672548"/>
              <a:gd name="connsiteY0" fmla="*/ 444477 h 3304032"/>
              <a:gd name="connsiteX1" fmla="*/ 194185 w 2672548"/>
              <a:gd name="connsiteY1" fmla="*/ 0 h 3304032"/>
              <a:gd name="connsiteX2" fmla="*/ 2228071 w 2672548"/>
              <a:gd name="connsiteY2" fmla="*/ 0 h 3304032"/>
              <a:gd name="connsiteX3" fmla="*/ 2672548 w 2672548"/>
              <a:gd name="connsiteY3" fmla="*/ 444477 h 3304032"/>
              <a:gd name="connsiteX4" fmla="*/ 2672548 w 2672548"/>
              <a:gd name="connsiteY4" fmla="*/ 2859555 h 3304032"/>
              <a:gd name="connsiteX5" fmla="*/ 2228071 w 2672548"/>
              <a:gd name="connsiteY5" fmla="*/ 3304032 h 3304032"/>
              <a:gd name="connsiteX6" fmla="*/ 450217 w 2672548"/>
              <a:gd name="connsiteY6" fmla="*/ 3304032 h 3304032"/>
              <a:gd name="connsiteX7" fmla="*/ 5740 w 2672548"/>
              <a:gd name="connsiteY7" fmla="*/ 2859555 h 3304032"/>
              <a:gd name="connsiteX8" fmla="*/ 5740 w 2672548"/>
              <a:gd name="connsiteY8" fmla="*/ 444477 h 3304032"/>
              <a:gd name="connsiteX0" fmla="*/ 5740 w 2678288"/>
              <a:gd name="connsiteY0" fmla="*/ 444477 h 3304032"/>
              <a:gd name="connsiteX1" fmla="*/ 194185 w 2678288"/>
              <a:gd name="connsiteY1" fmla="*/ 0 h 3304032"/>
              <a:gd name="connsiteX2" fmla="*/ 2484103 w 2678288"/>
              <a:gd name="connsiteY2" fmla="*/ 0 h 3304032"/>
              <a:gd name="connsiteX3" fmla="*/ 2672548 w 2678288"/>
              <a:gd name="connsiteY3" fmla="*/ 444477 h 3304032"/>
              <a:gd name="connsiteX4" fmla="*/ 2672548 w 2678288"/>
              <a:gd name="connsiteY4" fmla="*/ 2859555 h 3304032"/>
              <a:gd name="connsiteX5" fmla="*/ 2228071 w 2678288"/>
              <a:gd name="connsiteY5" fmla="*/ 3304032 h 3304032"/>
              <a:gd name="connsiteX6" fmla="*/ 450217 w 2678288"/>
              <a:gd name="connsiteY6" fmla="*/ 3304032 h 3304032"/>
              <a:gd name="connsiteX7" fmla="*/ 5740 w 2678288"/>
              <a:gd name="connsiteY7" fmla="*/ 2859555 h 3304032"/>
              <a:gd name="connsiteX8" fmla="*/ 5740 w 2678288"/>
              <a:gd name="connsiteY8" fmla="*/ 444477 h 3304032"/>
              <a:gd name="connsiteX0" fmla="*/ 9002 w 2681550"/>
              <a:gd name="connsiteY0" fmla="*/ 444477 h 3304032"/>
              <a:gd name="connsiteX1" fmla="*/ 197447 w 2681550"/>
              <a:gd name="connsiteY1" fmla="*/ 0 h 3304032"/>
              <a:gd name="connsiteX2" fmla="*/ 2487365 w 2681550"/>
              <a:gd name="connsiteY2" fmla="*/ 0 h 3304032"/>
              <a:gd name="connsiteX3" fmla="*/ 2675810 w 2681550"/>
              <a:gd name="connsiteY3" fmla="*/ 444477 h 3304032"/>
              <a:gd name="connsiteX4" fmla="*/ 2675810 w 2681550"/>
              <a:gd name="connsiteY4" fmla="*/ 2859555 h 3304032"/>
              <a:gd name="connsiteX5" fmla="*/ 2231333 w 2681550"/>
              <a:gd name="connsiteY5" fmla="*/ 3304032 h 3304032"/>
              <a:gd name="connsiteX6" fmla="*/ 185255 w 2681550"/>
              <a:gd name="connsiteY6" fmla="*/ 3304032 h 3304032"/>
              <a:gd name="connsiteX7" fmla="*/ 9002 w 2681550"/>
              <a:gd name="connsiteY7" fmla="*/ 2859555 h 3304032"/>
              <a:gd name="connsiteX8" fmla="*/ 9002 w 2681550"/>
              <a:gd name="connsiteY8" fmla="*/ 444477 h 3304032"/>
              <a:gd name="connsiteX0" fmla="*/ 9002 w 2698484"/>
              <a:gd name="connsiteY0" fmla="*/ 444477 h 3316224"/>
              <a:gd name="connsiteX1" fmla="*/ 197447 w 2698484"/>
              <a:gd name="connsiteY1" fmla="*/ 0 h 3316224"/>
              <a:gd name="connsiteX2" fmla="*/ 2487365 w 2698484"/>
              <a:gd name="connsiteY2" fmla="*/ 0 h 3316224"/>
              <a:gd name="connsiteX3" fmla="*/ 2675810 w 2698484"/>
              <a:gd name="connsiteY3" fmla="*/ 444477 h 3316224"/>
              <a:gd name="connsiteX4" fmla="*/ 2675810 w 2698484"/>
              <a:gd name="connsiteY4" fmla="*/ 2859555 h 3316224"/>
              <a:gd name="connsiteX5" fmla="*/ 2536133 w 2698484"/>
              <a:gd name="connsiteY5" fmla="*/ 3316224 h 3316224"/>
              <a:gd name="connsiteX6" fmla="*/ 185255 w 2698484"/>
              <a:gd name="connsiteY6" fmla="*/ 3304032 h 3316224"/>
              <a:gd name="connsiteX7" fmla="*/ 9002 w 2698484"/>
              <a:gd name="connsiteY7" fmla="*/ 2859555 h 3316224"/>
              <a:gd name="connsiteX8" fmla="*/ 9002 w 2698484"/>
              <a:gd name="connsiteY8" fmla="*/ 444477 h 3316224"/>
              <a:gd name="connsiteX0" fmla="*/ 9002 w 2681550"/>
              <a:gd name="connsiteY0" fmla="*/ 444477 h 3316224"/>
              <a:gd name="connsiteX1" fmla="*/ 197447 w 2681550"/>
              <a:gd name="connsiteY1" fmla="*/ 0 h 3316224"/>
              <a:gd name="connsiteX2" fmla="*/ 2487365 w 2681550"/>
              <a:gd name="connsiteY2" fmla="*/ 0 h 3316224"/>
              <a:gd name="connsiteX3" fmla="*/ 2675810 w 2681550"/>
              <a:gd name="connsiteY3" fmla="*/ 444477 h 3316224"/>
              <a:gd name="connsiteX4" fmla="*/ 2675810 w 2681550"/>
              <a:gd name="connsiteY4" fmla="*/ 2859555 h 3316224"/>
              <a:gd name="connsiteX5" fmla="*/ 2462981 w 2681550"/>
              <a:gd name="connsiteY5" fmla="*/ 3316224 h 3316224"/>
              <a:gd name="connsiteX6" fmla="*/ 185255 w 2681550"/>
              <a:gd name="connsiteY6" fmla="*/ 3304032 h 3316224"/>
              <a:gd name="connsiteX7" fmla="*/ 9002 w 2681550"/>
              <a:gd name="connsiteY7" fmla="*/ 2859555 h 3316224"/>
              <a:gd name="connsiteX8" fmla="*/ 9002 w 2681550"/>
              <a:gd name="connsiteY8" fmla="*/ 444477 h 3316224"/>
              <a:gd name="connsiteX0" fmla="*/ 5741 w 2678289"/>
              <a:gd name="connsiteY0" fmla="*/ 444477 h 3316224"/>
              <a:gd name="connsiteX1" fmla="*/ 194186 w 2678289"/>
              <a:gd name="connsiteY1" fmla="*/ 0 h 3316224"/>
              <a:gd name="connsiteX2" fmla="*/ 2484104 w 2678289"/>
              <a:gd name="connsiteY2" fmla="*/ 0 h 3316224"/>
              <a:gd name="connsiteX3" fmla="*/ 2672549 w 2678289"/>
              <a:gd name="connsiteY3" fmla="*/ 444477 h 3316224"/>
              <a:gd name="connsiteX4" fmla="*/ 2672549 w 2678289"/>
              <a:gd name="connsiteY4" fmla="*/ 2859555 h 3316224"/>
              <a:gd name="connsiteX5" fmla="*/ 2459720 w 2678289"/>
              <a:gd name="connsiteY5" fmla="*/ 3316224 h 3316224"/>
              <a:gd name="connsiteX6" fmla="*/ 242954 w 2678289"/>
              <a:gd name="connsiteY6" fmla="*/ 3316224 h 3316224"/>
              <a:gd name="connsiteX7" fmla="*/ 5741 w 2678289"/>
              <a:gd name="connsiteY7" fmla="*/ 2859555 h 3316224"/>
              <a:gd name="connsiteX8" fmla="*/ 5741 w 2678289"/>
              <a:gd name="connsiteY8" fmla="*/ 444477 h 33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8289" h="3316224">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FDB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13F78B0-C297-D646-8F5D-C3D12E8F4880}"/>
              </a:ext>
            </a:extLst>
          </p:cNvPr>
          <p:cNvSpPr txBox="1"/>
          <p:nvPr/>
        </p:nvSpPr>
        <p:spPr>
          <a:xfrm>
            <a:off x="3359451" y="2560320"/>
            <a:ext cx="2264474" cy="1261884"/>
          </a:xfrm>
          <a:prstGeom prst="rect">
            <a:avLst/>
          </a:prstGeom>
          <a:noFill/>
        </p:spPr>
        <p:txBody>
          <a:bodyPr wrap="square" rtlCol="0">
            <a:spAutoFit/>
          </a:bodyPr>
          <a:lstStyle/>
          <a:p>
            <a:pPr algn="ctr"/>
            <a:r>
              <a:rPr lang="en-US" sz="1400" b="1" dirty="0">
                <a:solidFill>
                  <a:srgbClr val="004EA6"/>
                </a:solidFill>
              </a:rPr>
              <a:t> Diversify Your Investments</a:t>
            </a:r>
          </a:p>
          <a:p>
            <a:pPr algn="ctr"/>
            <a:br>
              <a:rPr lang="en-US" sz="1200" dirty="0"/>
            </a:br>
            <a:r>
              <a:rPr lang="en-US" sz="1200" dirty="0"/>
              <a:t>Reduce your financial risk by putting your money into different types of investments. </a:t>
            </a:r>
            <a:endParaRPr lang="en-US" dirty="0"/>
          </a:p>
        </p:txBody>
      </p:sp>
      <p:pic>
        <p:nvPicPr>
          <p:cNvPr id="12" name="Picture 11">
            <a:extLst>
              <a:ext uri="{FF2B5EF4-FFF2-40B4-BE49-F238E27FC236}">
                <a16:creationId xmlns:a16="http://schemas.microsoft.com/office/drawing/2014/main" id="{EF7961D4-8690-844A-AAF5-402918A013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10599" y="5762730"/>
            <a:ext cx="1397748" cy="1026318"/>
          </a:xfrm>
          <a:prstGeom prst="rect">
            <a:avLst/>
          </a:prstGeom>
        </p:spPr>
      </p:pic>
      <p:pic>
        <p:nvPicPr>
          <p:cNvPr id="3" name="Picture 2">
            <a:extLst>
              <a:ext uri="{FF2B5EF4-FFF2-40B4-BE49-F238E27FC236}">
                <a16:creationId xmlns:a16="http://schemas.microsoft.com/office/drawing/2014/main" id="{0B6E5026-F849-4933-AD22-24325206BAB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3424" y="6362815"/>
            <a:ext cx="457240" cy="384081"/>
          </a:xfrm>
          <a:prstGeom prst="rect">
            <a:avLst/>
          </a:prstGeom>
        </p:spPr>
      </p:pic>
    </p:spTree>
    <p:extLst>
      <p:ext uri="{BB962C8B-B14F-4D97-AF65-F5344CB8AC3E}">
        <p14:creationId xmlns:p14="http://schemas.microsoft.com/office/powerpoint/2010/main" val="1115163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3A8B1718-9A8C-6646-96FF-EEB48AB7FEAF}"/>
              </a:ext>
            </a:extLst>
          </p:cNvPr>
          <p:cNvSpPr txBox="1">
            <a:spLocks noGrp="1"/>
          </p:cNvSpPr>
          <p:nvPr>
            <p:ph type="title" idx="4294967295"/>
          </p:nvPr>
        </p:nvSpPr>
        <p:spPr>
          <a:xfrm>
            <a:off x="271464" y="516858"/>
            <a:ext cx="585787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l">
              <a:defRPr/>
            </a:pPr>
            <a:r>
              <a:rPr kumimoji="0" lang="en-US" sz="3000" b="0" i="0" u="none" strike="noStrike" kern="1200" cap="none" spc="0" normalizeH="0" baseline="0" noProof="0" dirty="0">
                <a:ln>
                  <a:noFill/>
                </a:ln>
                <a:solidFill>
                  <a:srgbClr val="004EA6"/>
                </a:solidFill>
                <a:effectLst/>
                <a:uLnTx/>
                <a:uFillTx/>
                <a:latin typeface="Arial" charset="0"/>
                <a:ea typeface="ＭＳ Ｐゴシック" charset="0"/>
                <a:cs typeface="ＭＳ Ｐゴシック" charset="0"/>
              </a:rPr>
              <a:t>How do you stomach the bumps and keep on </a:t>
            </a:r>
            <a:r>
              <a:rPr lang="en-US" sz="3000" dirty="0">
                <a:solidFill>
                  <a:srgbClr val="004EA6"/>
                </a:solidFill>
                <a:latin typeface="Arial" charset="0"/>
              </a:rPr>
              <a:t>saving? (4/4)</a:t>
            </a:r>
            <a:endParaRPr kumimoji="0" lang="en-US" sz="3000" b="0" i="0" u="none" strike="noStrike" kern="1200" cap="none" spc="0" normalizeH="0" baseline="0" noProof="0" dirty="0">
              <a:ln>
                <a:noFill/>
              </a:ln>
              <a:solidFill>
                <a:srgbClr val="004EA6"/>
              </a:solidFill>
              <a:effectLst/>
              <a:uLnTx/>
              <a:uFillTx/>
              <a:latin typeface="Arial" charset="0"/>
              <a:ea typeface="ＭＳ Ｐゴシック" charset="0"/>
              <a:cs typeface="ＭＳ Ｐゴシック" charset="0"/>
            </a:endParaRPr>
          </a:p>
        </p:txBody>
      </p:sp>
      <p:sp>
        <p:nvSpPr>
          <p:cNvPr id="22" name="TextBox 21">
            <a:extLst>
              <a:ext uri="{FF2B5EF4-FFF2-40B4-BE49-F238E27FC236}">
                <a16:creationId xmlns:a16="http://schemas.microsoft.com/office/drawing/2014/main" id="{BCA61C53-7BA4-084E-9077-3CAAB181BB20}"/>
              </a:ext>
            </a:extLst>
          </p:cNvPr>
          <p:cNvSpPr txBox="1"/>
          <p:nvPr/>
        </p:nvSpPr>
        <p:spPr>
          <a:xfrm>
            <a:off x="271464" y="1671639"/>
            <a:ext cx="7194884" cy="400110"/>
          </a:xfrm>
          <a:prstGeom prst="rect">
            <a:avLst/>
          </a:prstGeom>
          <a:noFill/>
        </p:spPr>
        <p:txBody>
          <a:bodyPr wrap="square" rtlCol="0">
            <a:spAutoFit/>
          </a:bodyPr>
          <a:lstStyle/>
          <a:p>
            <a:r>
              <a:rPr lang="en-US" sz="2000" dirty="0"/>
              <a:t>Follow 3 key strategies. </a:t>
            </a:r>
          </a:p>
        </p:txBody>
      </p:sp>
      <p:pic>
        <p:nvPicPr>
          <p:cNvPr id="16" name="Picture 15">
            <a:extLst>
              <a:ext uri="{FF2B5EF4-FFF2-40B4-BE49-F238E27FC236}">
                <a16:creationId xmlns:a16="http://schemas.microsoft.com/office/drawing/2014/main" id="{937C1E43-C335-FC47-9BCD-9E05358BAF41}"/>
              </a:ext>
              <a:ext uri="{C183D7F6-B498-43B3-948B-1728B52AA6E4}">
                <adec:decorative xmlns:adec="http://schemas.microsoft.com/office/drawing/2017/decorative" val="1"/>
              </a:ext>
            </a:extLst>
          </p:cNvPr>
          <p:cNvPicPr>
            <a:picLocks noChangeAspect="1"/>
          </p:cNvPicPr>
          <p:nvPr/>
        </p:nvPicPr>
        <p:blipFill rotWithShape="1">
          <a:blip r:embed="rId3">
            <a:alphaModFix amt="31000"/>
          </a:blip>
          <a:srcRect t="-2833" r="20971" b="-1"/>
          <a:stretch/>
        </p:blipFill>
        <p:spPr>
          <a:xfrm>
            <a:off x="0" y="1671639"/>
            <a:ext cx="9143872" cy="5186362"/>
          </a:xfrm>
          <a:prstGeom prst="rect">
            <a:avLst/>
          </a:prstGeom>
        </p:spPr>
      </p:pic>
      <p:sp>
        <p:nvSpPr>
          <p:cNvPr id="8" name="Rounded Rectangle 3">
            <a:extLst>
              <a:ext uri="{FF2B5EF4-FFF2-40B4-BE49-F238E27FC236}">
                <a16:creationId xmlns:a16="http://schemas.microsoft.com/office/drawing/2014/main" id="{DDE0E83E-87F1-7349-BD65-12D2BD9998D1}"/>
              </a:ext>
              <a:ext uri="{C183D7F6-B498-43B3-948B-1728B52AA6E4}">
                <adec:decorative xmlns:adec="http://schemas.microsoft.com/office/drawing/2017/decorative" val="1"/>
              </a:ext>
            </a:extLst>
          </p:cNvPr>
          <p:cNvSpPr/>
          <p:nvPr/>
        </p:nvSpPr>
        <p:spPr>
          <a:xfrm>
            <a:off x="265723" y="2243328"/>
            <a:ext cx="2678289" cy="3316224"/>
          </a:xfrm>
          <a:custGeom>
            <a:avLst/>
            <a:gdLst>
              <a:gd name="connsiteX0" fmla="*/ 0 w 2666808"/>
              <a:gd name="connsiteY0" fmla="*/ 444477 h 3304032"/>
              <a:gd name="connsiteX1" fmla="*/ 444477 w 2666808"/>
              <a:gd name="connsiteY1" fmla="*/ 0 h 3304032"/>
              <a:gd name="connsiteX2" fmla="*/ 2222331 w 2666808"/>
              <a:gd name="connsiteY2" fmla="*/ 0 h 3304032"/>
              <a:gd name="connsiteX3" fmla="*/ 2666808 w 2666808"/>
              <a:gd name="connsiteY3" fmla="*/ 444477 h 3304032"/>
              <a:gd name="connsiteX4" fmla="*/ 2666808 w 2666808"/>
              <a:gd name="connsiteY4" fmla="*/ 2859555 h 3304032"/>
              <a:gd name="connsiteX5" fmla="*/ 2222331 w 2666808"/>
              <a:gd name="connsiteY5" fmla="*/ 3304032 h 3304032"/>
              <a:gd name="connsiteX6" fmla="*/ 444477 w 2666808"/>
              <a:gd name="connsiteY6" fmla="*/ 3304032 h 3304032"/>
              <a:gd name="connsiteX7" fmla="*/ 0 w 2666808"/>
              <a:gd name="connsiteY7" fmla="*/ 2859555 h 3304032"/>
              <a:gd name="connsiteX8" fmla="*/ 0 w 2666808"/>
              <a:gd name="connsiteY8" fmla="*/ 444477 h 3304032"/>
              <a:gd name="connsiteX0" fmla="*/ 5740 w 2672548"/>
              <a:gd name="connsiteY0" fmla="*/ 444477 h 3304032"/>
              <a:gd name="connsiteX1" fmla="*/ 194185 w 2672548"/>
              <a:gd name="connsiteY1" fmla="*/ 0 h 3304032"/>
              <a:gd name="connsiteX2" fmla="*/ 2228071 w 2672548"/>
              <a:gd name="connsiteY2" fmla="*/ 0 h 3304032"/>
              <a:gd name="connsiteX3" fmla="*/ 2672548 w 2672548"/>
              <a:gd name="connsiteY3" fmla="*/ 444477 h 3304032"/>
              <a:gd name="connsiteX4" fmla="*/ 2672548 w 2672548"/>
              <a:gd name="connsiteY4" fmla="*/ 2859555 h 3304032"/>
              <a:gd name="connsiteX5" fmla="*/ 2228071 w 2672548"/>
              <a:gd name="connsiteY5" fmla="*/ 3304032 h 3304032"/>
              <a:gd name="connsiteX6" fmla="*/ 450217 w 2672548"/>
              <a:gd name="connsiteY6" fmla="*/ 3304032 h 3304032"/>
              <a:gd name="connsiteX7" fmla="*/ 5740 w 2672548"/>
              <a:gd name="connsiteY7" fmla="*/ 2859555 h 3304032"/>
              <a:gd name="connsiteX8" fmla="*/ 5740 w 2672548"/>
              <a:gd name="connsiteY8" fmla="*/ 444477 h 3304032"/>
              <a:gd name="connsiteX0" fmla="*/ 5740 w 2678288"/>
              <a:gd name="connsiteY0" fmla="*/ 444477 h 3304032"/>
              <a:gd name="connsiteX1" fmla="*/ 194185 w 2678288"/>
              <a:gd name="connsiteY1" fmla="*/ 0 h 3304032"/>
              <a:gd name="connsiteX2" fmla="*/ 2484103 w 2678288"/>
              <a:gd name="connsiteY2" fmla="*/ 0 h 3304032"/>
              <a:gd name="connsiteX3" fmla="*/ 2672548 w 2678288"/>
              <a:gd name="connsiteY3" fmla="*/ 444477 h 3304032"/>
              <a:gd name="connsiteX4" fmla="*/ 2672548 w 2678288"/>
              <a:gd name="connsiteY4" fmla="*/ 2859555 h 3304032"/>
              <a:gd name="connsiteX5" fmla="*/ 2228071 w 2678288"/>
              <a:gd name="connsiteY5" fmla="*/ 3304032 h 3304032"/>
              <a:gd name="connsiteX6" fmla="*/ 450217 w 2678288"/>
              <a:gd name="connsiteY6" fmla="*/ 3304032 h 3304032"/>
              <a:gd name="connsiteX7" fmla="*/ 5740 w 2678288"/>
              <a:gd name="connsiteY7" fmla="*/ 2859555 h 3304032"/>
              <a:gd name="connsiteX8" fmla="*/ 5740 w 2678288"/>
              <a:gd name="connsiteY8" fmla="*/ 444477 h 3304032"/>
              <a:gd name="connsiteX0" fmla="*/ 9002 w 2681550"/>
              <a:gd name="connsiteY0" fmla="*/ 444477 h 3304032"/>
              <a:gd name="connsiteX1" fmla="*/ 197447 w 2681550"/>
              <a:gd name="connsiteY1" fmla="*/ 0 h 3304032"/>
              <a:gd name="connsiteX2" fmla="*/ 2487365 w 2681550"/>
              <a:gd name="connsiteY2" fmla="*/ 0 h 3304032"/>
              <a:gd name="connsiteX3" fmla="*/ 2675810 w 2681550"/>
              <a:gd name="connsiteY3" fmla="*/ 444477 h 3304032"/>
              <a:gd name="connsiteX4" fmla="*/ 2675810 w 2681550"/>
              <a:gd name="connsiteY4" fmla="*/ 2859555 h 3304032"/>
              <a:gd name="connsiteX5" fmla="*/ 2231333 w 2681550"/>
              <a:gd name="connsiteY5" fmla="*/ 3304032 h 3304032"/>
              <a:gd name="connsiteX6" fmla="*/ 185255 w 2681550"/>
              <a:gd name="connsiteY6" fmla="*/ 3304032 h 3304032"/>
              <a:gd name="connsiteX7" fmla="*/ 9002 w 2681550"/>
              <a:gd name="connsiteY7" fmla="*/ 2859555 h 3304032"/>
              <a:gd name="connsiteX8" fmla="*/ 9002 w 2681550"/>
              <a:gd name="connsiteY8" fmla="*/ 444477 h 3304032"/>
              <a:gd name="connsiteX0" fmla="*/ 9002 w 2698484"/>
              <a:gd name="connsiteY0" fmla="*/ 444477 h 3316224"/>
              <a:gd name="connsiteX1" fmla="*/ 197447 w 2698484"/>
              <a:gd name="connsiteY1" fmla="*/ 0 h 3316224"/>
              <a:gd name="connsiteX2" fmla="*/ 2487365 w 2698484"/>
              <a:gd name="connsiteY2" fmla="*/ 0 h 3316224"/>
              <a:gd name="connsiteX3" fmla="*/ 2675810 w 2698484"/>
              <a:gd name="connsiteY3" fmla="*/ 444477 h 3316224"/>
              <a:gd name="connsiteX4" fmla="*/ 2675810 w 2698484"/>
              <a:gd name="connsiteY4" fmla="*/ 2859555 h 3316224"/>
              <a:gd name="connsiteX5" fmla="*/ 2536133 w 2698484"/>
              <a:gd name="connsiteY5" fmla="*/ 3316224 h 3316224"/>
              <a:gd name="connsiteX6" fmla="*/ 185255 w 2698484"/>
              <a:gd name="connsiteY6" fmla="*/ 3304032 h 3316224"/>
              <a:gd name="connsiteX7" fmla="*/ 9002 w 2698484"/>
              <a:gd name="connsiteY7" fmla="*/ 2859555 h 3316224"/>
              <a:gd name="connsiteX8" fmla="*/ 9002 w 2698484"/>
              <a:gd name="connsiteY8" fmla="*/ 444477 h 3316224"/>
              <a:gd name="connsiteX0" fmla="*/ 9002 w 2681550"/>
              <a:gd name="connsiteY0" fmla="*/ 444477 h 3316224"/>
              <a:gd name="connsiteX1" fmla="*/ 197447 w 2681550"/>
              <a:gd name="connsiteY1" fmla="*/ 0 h 3316224"/>
              <a:gd name="connsiteX2" fmla="*/ 2487365 w 2681550"/>
              <a:gd name="connsiteY2" fmla="*/ 0 h 3316224"/>
              <a:gd name="connsiteX3" fmla="*/ 2675810 w 2681550"/>
              <a:gd name="connsiteY3" fmla="*/ 444477 h 3316224"/>
              <a:gd name="connsiteX4" fmla="*/ 2675810 w 2681550"/>
              <a:gd name="connsiteY4" fmla="*/ 2859555 h 3316224"/>
              <a:gd name="connsiteX5" fmla="*/ 2462981 w 2681550"/>
              <a:gd name="connsiteY5" fmla="*/ 3316224 h 3316224"/>
              <a:gd name="connsiteX6" fmla="*/ 185255 w 2681550"/>
              <a:gd name="connsiteY6" fmla="*/ 3304032 h 3316224"/>
              <a:gd name="connsiteX7" fmla="*/ 9002 w 2681550"/>
              <a:gd name="connsiteY7" fmla="*/ 2859555 h 3316224"/>
              <a:gd name="connsiteX8" fmla="*/ 9002 w 2681550"/>
              <a:gd name="connsiteY8" fmla="*/ 444477 h 3316224"/>
              <a:gd name="connsiteX0" fmla="*/ 5741 w 2678289"/>
              <a:gd name="connsiteY0" fmla="*/ 444477 h 3316224"/>
              <a:gd name="connsiteX1" fmla="*/ 194186 w 2678289"/>
              <a:gd name="connsiteY1" fmla="*/ 0 h 3316224"/>
              <a:gd name="connsiteX2" fmla="*/ 2484104 w 2678289"/>
              <a:gd name="connsiteY2" fmla="*/ 0 h 3316224"/>
              <a:gd name="connsiteX3" fmla="*/ 2672549 w 2678289"/>
              <a:gd name="connsiteY3" fmla="*/ 444477 h 3316224"/>
              <a:gd name="connsiteX4" fmla="*/ 2672549 w 2678289"/>
              <a:gd name="connsiteY4" fmla="*/ 2859555 h 3316224"/>
              <a:gd name="connsiteX5" fmla="*/ 2459720 w 2678289"/>
              <a:gd name="connsiteY5" fmla="*/ 3316224 h 3316224"/>
              <a:gd name="connsiteX6" fmla="*/ 242954 w 2678289"/>
              <a:gd name="connsiteY6" fmla="*/ 3316224 h 3316224"/>
              <a:gd name="connsiteX7" fmla="*/ 5741 w 2678289"/>
              <a:gd name="connsiteY7" fmla="*/ 2859555 h 3316224"/>
              <a:gd name="connsiteX8" fmla="*/ 5741 w 2678289"/>
              <a:gd name="connsiteY8" fmla="*/ 444477 h 33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8289" h="3316224">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FFE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7F2AC52-0850-5B48-9D9C-DC93CB8D0F98}"/>
              </a:ext>
            </a:extLst>
          </p:cNvPr>
          <p:cNvSpPr txBox="1"/>
          <p:nvPr/>
        </p:nvSpPr>
        <p:spPr>
          <a:xfrm>
            <a:off x="271464" y="2560320"/>
            <a:ext cx="2666807" cy="2462213"/>
          </a:xfrm>
          <a:prstGeom prst="rect">
            <a:avLst/>
          </a:prstGeom>
          <a:noFill/>
        </p:spPr>
        <p:txBody>
          <a:bodyPr wrap="square" rtlCol="0">
            <a:spAutoFit/>
          </a:bodyPr>
          <a:lstStyle/>
          <a:p>
            <a:pPr algn="ctr"/>
            <a:r>
              <a:rPr lang="en-US" sz="1400" b="1" dirty="0">
                <a:solidFill>
                  <a:srgbClr val="004EA6"/>
                </a:solidFill>
              </a:rPr>
              <a:t>Stick to Your </a:t>
            </a:r>
            <a:br>
              <a:rPr lang="en-US" sz="1400" b="1" dirty="0">
                <a:solidFill>
                  <a:srgbClr val="004EA6"/>
                </a:solidFill>
              </a:rPr>
            </a:br>
            <a:r>
              <a:rPr lang="en-US" sz="1400" b="1" dirty="0">
                <a:solidFill>
                  <a:srgbClr val="004EA6"/>
                </a:solidFill>
              </a:rPr>
              <a:t>Investment Plan</a:t>
            </a:r>
          </a:p>
          <a:p>
            <a:pPr algn="ctr">
              <a:lnSpc>
                <a:spcPct val="150000"/>
              </a:lnSpc>
            </a:pPr>
            <a:r>
              <a:rPr lang="en-US" sz="1200" i="1" dirty="0"/>
              <a:t>Make sure your plan includes:</a:t>
            </a:r>
          </a:p>
          <a:p>
            <a:pPr algn="ctr"/>
            <a:br>
              <a:rPr lang="en-US" sz="1200" dirty="0"/>
            </a:br>
            <a:r>
              <a:rPr lang="en-US" sz="1200" dirty="0"/>
              <a:t>A retirement date. Figure out </a:t>
            </a:r>
            <a:br>
              <a:rPr lang="en-US" sz="1200" dirty="0"/>
            </a:br>
            <a:r>
              <a:rPr lang="en-US" sz="1200" dirty="0"/>
              <a:t>how long you'll have to save.</a:t>
            </a:r>
          </a:p>
          <a:p>
            <a:pPr algn="ctr"/>
            <a:endParaRPr lang="en-US" sz="1200" dirty="0"/>
          </a:p>
          <a:p>
            <a:pPr algn="ctr"/>
            <a:r>
              <a:rPr lang="en-US" sz="1200" dirty="0"/>
              <a:t>Your major life goals. Plan for </a:t>
            </a:r>
            <a:br>
              <a:rPr lang="en-US" sz="1200" dirty="0"/>
            </a:br>
            <a:r>
              <a:rPr lang="en-US" sz="1200" dirty="0"/>
              <a:t>small and big events in the future.</a:t>
            </a:r>
            <a:br>
              <a:rPr lang="en-US" sz="1200" dirty="0"/>
            </a:br>
            <a:endParaRPr lang="en-US" sz="1200" dirty="0"/>
          </a:p>
          <a:p>
            <a:pPr algn="ctr"/>
            <a:r>
              <a:rPr lang="en-US" sz="1200" dirty="0"/>
              <a:t>Your tolerance for risk. </a:t>
            </a:r>
            <a:br>
              <a:rPr lang="en-US" sz="1200" dirty="0"/>
            </a:br>
            <a:r>
              <a:rPr lang="en-US" sz="1200" dirty="0"/>
              <a:t>Find your comfort zone.</a:t>
            </a:r>
          </a:p>
        </p:txBody>
      </p:sp>
      <p:sp>
        <p:nvSpPr>
          <p:cNvPr id="19" name="Rounded Rectangle 3">
            <a:extLst>
              <a:ext uri="{FF2B5EF4-FFF2-40B4-BE49-F238E27FC236}">
                <a16:creationId xmlns:a16="http://schemas.microsoft.com/office/drawing/2014/main" id="{4D5ED8CF-8332-6E4E-96D4-9EB2D2FC09F6}"/>
              </a:ext>
              <a:ext uri="{C183D7F6-B498-43B3-948B-1728B52AA6E4}">
                <adec:decorative xmlns:adec="http://schemas.microsoft.com/office/drawing/2017/decorative" val="1"/>
              </a:ext>
            </a:extLst>
          </p:cNvPr>
          <p:cNvSpPr/>
          <p:nvPr/>
        </p:nvSpPr>
        <p:spPr>
          <a:xfrm>
            <a:off x="3152544" y="2243328"/>
            <a:ext cx="2678289" cy="3316224"/>
          </a:xfrm>
          <a:custGeom>
            <a:avLst/>
            <a:gdLst>
              <a:gd name="connsiteX0" fmla="*/ 0 w 2666808"/>
              <a:gd name="connsiteY0" fmla="*/ 444477 h 3304032"/>
              <a:gd name="connsiteX1" fmla="*/ 444477 w 2666808"/>
              <a:gd name="connsiteY1" fmla="*/ 0 h 3304032"/>
              <a:gd name="connsiteX2" fmla="*/ 2222331 w 2666808"/>
              <a:gd name="connsiteY2" fmla="*/ 0 h 3304032"/>
              <a:gd name="connsiteX3" fmla="*/ 2666808 w 2666808"/>
              <a:gd name="connsiteY3" fmla="*/ 444477 h 3304032"/>
              <a:gd name="connsiteX4" fmla="*/ 2666808 w 2666808"/>
              <a:gd name="connsiteY4" fmla="*/ 2859555 h 3304032"/>
              <a:gd name="connsiteX5" fmla="*/ 2222331 w 2666808"/>
              <a:gd name="connsiteY5" fmla="*/ 3304032 h 3304032"/>
              <a:gd name="connsiteX6" fmla="*/ 444477 w 2666808"/>
              <a:gd name="connsiteY6" fmla="*/ 3304032 h 3304032"/>
              <a:gd name="connsiteX7" fmla="*/ 0 w 2666808"/>
              <a:gd name="connsiteY7" fmla="*/ 2859555 h 3304032"/>
              <a:gd name="connsiteX8" fmla="*/ 0 w 2666808"/>
              <a:gd name="connsiteY8" fmla="*/ 444477 h 3304032"/>
              <a:gd name="connsiteX0" fmla="*/ 5740 w 2672548"/>
              <a:gd name="connsiteY0" fmla="*/ 444477 h 3304032"/>
              <a:gd name="connsiteX1" fmla="*/ 194185 w 2672548"/>
              <a:gd name="connsiteY1" fmla="*/ 0 h 3304032"/>
              <a:gd name="connsiteX2" fmla="*/ 2228071 w 2672548"/>
              <a:gd name="connsiteY2" fmla="*/ 0 h 3304032"/>
              <a:gd name="connsiteX3" fmla="*/ 2672548 w 2672548"/>
              <a:gd name="connsiteY3" fmla="*/ 444477 h 3304032"/>
              <a:gd name="connsiteX4" fmla="*/ 2672548 w 2672548"/>
              <a:gd name="connsiteY4" fmla="*/ 2859555 h 3304032"/>
              <a:gd name="connsiteX5" fmla="*/ 2228071 w 2672548"/>
              <a:gd name="connsiteY5" fmla="*/ 3304032 h 3304032"/>
              <a:gd name="connsiteX6" fmla="*/ 450217 w 2672548"/>
              <a:gd name="connsiteY6" fmla="*/ 3304032 h 3304032"/>
              <a:gd name="connsiteX7" fmla="*/ 5740 w 2672548"/>
              <a:gd name="connsiteY7" fmla="*/ 2859555 h 3304032"/>
              <a:gd name="connsiteX8" fmla="*/ 5740 w 2672548"/>
              <a:gd name="connsiteY8" fmla="*/ 444477 h 3304032"/>
              <a:gd name="connsiteX0" fmla="*/ 5740 w 2678288"/>
              <a:gd name="connsiteY0" fmla="*/ 444477 h 3304032"/>
              <a:gd name="connsiteX1" fmla="*/ 194185 w 2678288"/>
              <a:gd name="connsiteY1" fmla="*/ 0 h 3304032"/>
              <a:gd name="connsiteX2" fmla="*/ 2484103 w 2678288"/>
              <a:gd name="connsiteY2" fmla="*/ 0 h 3304032"/>
              <a:gd name="connsiteX3" fmla="*/ 2672548 w 2678288"/>
              <a:gd name="connsiteY3" fmla="*/ 444477 h 3304032"/>
              <a:gd name="connsiteX4" fmla="*/ 2672548 w 2678288"/>
              <a:gd name="connsiteY4" fmla="*/ 2859555 h 3304032"/>
              <a:gd name="connsiteX5" fmla="*/ 2228071 w 2678288"/>
              <a:gd name="connsiteY5" fmla="*/ 3304032 h 3304032"/>
              <a:gd name="connsiteX6" fmla="*/ 450217 w 2678288"/>
              <a:gd name="connsiteY6" fmla="*/ 3304032 h 3304032"/>
              <a:gd name="connsiteX7" fmla="*/ 5740 w 2678288"/>
              <a:gd name="connsiteY7" fmla="*/ 2859555 h 3304032"/>
              <a:gd name="connsiteX8" fmla="*/ 5740 w 2678288"/>
              <a:gd name="connsiteY8" fmla="*/ 444477 h 3304032"/>
              <a:gd name="connsiteX0" fmla="*/ 9002 w 2681550"/>
              <a:gd name="connsiteY0" fmla="*/ 444477 h 3304032"/>
              <a:gd name="connsiteX1" fmla="*/ 197447 w 2681550"/>
              <a:gd name="connsiteY1" fmla="*/ 0 h 3304032"/>
              <a:gd name="connsiteX2" fmla="*/ 2487365 w 2681550"/>
              <a:gd name="connsiteY2" fmla="*/ 0 h 3304032"/>
              <a:gd name="connsiteX3" fmla="*/ 2675810 w 2681550"/>
              <a:gd name="connsiteY3" fmla="*/ 444477 h 3304032"/>
              <a:gd name="connsiteX4" fmla="*/ 2675810 w 2681550"/>
              <a:gd name="connsiteY4" fmla="*/ 2859555 h 3304032"/>
              <a:gd name="connsiteX5" fmla="*/ 2231333 w 2681550"/>
              <a:gd name="connsiteY5" fmla="*/ 3304032 h 3304032"/>
              <a:gd name="connsiteX6" fmla="*/ 185255 w 2681550"/>
              <a:gd name="connsiteY6" fmla="*/ 3304032 h 3304032"/>
              <a:gd name="connsiteX7" fmla="*/ 9002 w 2681550"/>
              <a:gd name="connsiteY7" fmla="*/ 2859555 h 3304032"/>
              <a:gd name="connsiteX8" fmla="*/ 9002 w 2681550"/>
              <a:gd name="connsiteY8" fmla="*/ 444477 h 3304032"/>
              <a:gd name="connsiteX0" fmla="*/ 9002 w 2698484"/>
              <a:gd name="connsiteY0" fmla="*/ 444477 h 3316224"/>
              <a:gd name="connsiteX1" fmla="*/ 197447 w 2698484"/>
              <a:gd name="connsiteY1" fmla="*/ 0 h 3316224"/>
              <a:gd name="connsiteX2" fmla="*/ 2487365 w 2698484"/>
              <a:gd name="connsiteY2" fmla="*/ 0 h 3316224"/>
              <a:gd name="connsiteX3" fmla="*/ 2675810 w 2698484"/>
              <a:gd name="connsiteY3" fmla="*/ 444477 h 3316224"/>
              <a:gd name="connsiteX4" fmla="*/ 2675810 w 2698484"/>
              <a:gd name="connsiteY4" fmla="*/ 2859555 h 3316224"/>
              <a:gd name="connsiteX5" fmla="*/ 2536133 w 2698484"/>
              <a:gd name="connsiteY5" fmla="*/ 3316224 h 3316224"/>
              <a:gd name="connsiteX6" fmla="*/ 185255 w 2698484"/>
              <a:gd name="connsiteY6" fmla="*/ 3304032 h 3316224"/>
              <a:gd name="connsiteX7" fmla="*/ 9002 w 2698484"/>
              <a:gd name="connsiteY7" fmla="*/ 2859555 h 3316224"/>
              <a:gd name="connsiteX8" fmla="*/ 9002 w 2698484"/>
              <a:gd name="connsiteY8" fmla="*/ 444477 h 3316224"/>
              <a:gd name="connsiteX0" fmla="*/ 9002 w 2681550"/>
              <a:gd name="connsiteY0" fmla="*/ 444477 h 3316224"/>
              <a:gd name="connsiteX1" fmla="*/ 197447 w 2681550"/>
              <a:gd name="connsiteY1" fmla="*/ 0 h 3316224"/>
              <a:gd name="connsiteX2" fmla="*/ 2487365 w 2681550"/>
              <a:gd name="connsiteY2" fmla="*/ 0 h 3316224"/>
              <a:gd name="connsiteX3" fmla="*/ 2675810 w 2681550"/>
              <a:gd name="connsiteY3" fmla="*/ 444477 h 3316224"/>
              <a:gd name="connsiteX4" fmla="*/ 2675810 w 2681550"/>
              <a:gd name="connsiteY4" fmla="*/ 2859555 h 3316224"/>
              <a:gd name="connsiteX5" fmla="*/ 2462981 w 2681550"/>
              <a:gd name="connsiteY5" fmla="*/ 3316224 h 3316224"/>
              <a:gd name="connsiteX6" fmla="*/ 185255 w 2681550"/>
              <a:gd name="connsiteY6" fmla="*/ 3304032 h 3316224"/>
              <a:gd name="connsiteX7" fmla="*/ 9002 w 2681550"/>
              <a:gd name="connsiteY7" fmla="*/ 2859555 h 3316224"/>
              <a:gd name="connsiteX8" fmla="*/ 9002 w 2681550"/>
              <a:gd name="connsiteY8" fmla="*/ 444477 h 3316224"/>
              <a:gd name="connsiteX0" fmla="*/ 5741 w 2678289"/>
              <a:gd name="connsiteY0" fmla="*/ 444477 h 3316224"/>
              <a:gd name="connsiteX1" fmla="*/ 194186 w 2678289"/>
              <a:gd name="connsiteY1" fmla="*/ 0 h 3316224"/>
              <a:gd name="connsiteX2" fmla="*/ 2484104 w 2678289"/>
              <a:gd name="connsiteY2" fmla="*/ 0 h 3316224"/>
              <a:gd name="connsiteX3" fmla="*/ 2672549 w 2678289"/>
              <a:gd name="connsiteY3" fmla="*/ 444477 h 3316224"/>
              <a:gd name="connsiteX4" fmla="*/ 2672549 w 2678289"/>
              <a:gd name="connsiteY4" fmla="*/ 2859555 h 3316224"/>
              <a:gd name="connsiteX5" fmla="*/ 2459720 w 2678289"/>
              <a:gd name="connsiteY5" fmla="*/ 3316224 h 3316224"/>
              <a:gd name="connsiteX6" fmla="*/ 242954 w 2678289"/>
              <a:gd name="connsiteY6" fmla="*/ 3316224 h 3316224"/>
              <a:gd name="connsiteX7" fmla="*/ 5741 w 2678289"/>
              <a:gd name="connsiteY7" fmla="*/ 2859555 h 3316224"/>
              <a:gd name="connsiteX8" fmla="*/ 5741 w 2678289"/>
              <a:gd name="connsiteY8" fmla="*/ 444477 h 33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8289" h="3316224">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FDB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A706D6D-9E3E-0B47-BCD7-6F0E2166AE33}"/>
              </a:ext>
            </a:extLst>
          </p:cNvPr>
          <p:cNvSpPr txBox="1"/>
          <p:nvPr/>
        </p:nvSpPr>
        <p:spPr>
          <a:xfrm>
            <a:off x="3359451" y="2560320"/>
            <a:ext cx="2264474" cy="1261884"/>
          </a:xfrm>
          <a:prstGeom prst="rect">
            <a:avLst/>
          </a:prstGeom>
          <a:noFill/>
        </p:spPr>
        <p:txBody>
          <a:bodyPr wrap="square" rtlCol="0">
            <a:spAutoFit/>
          </a:bodyPr>
          <a:lstStyle/>
          <a:p>
            <a:pPr algn="ctr"/>
            <a:r>
              <a:rPr lang="en-US" sz="1400" b="1" dirty="0">
                <a:solidFill>
                  <a:srgbClr val="004EA6"/>
                </a:solidFill>
              </a:rPr>
              <a:t> Diversify Your Investments</a:t>
            </a:r>
          </a:p>
          <a:p>
            <a:pPr algn="ctr"/>
            <a:br>
              <a:rPr lang="en-US" sz="1200" dirty="0"/>
            </a:br>
            <a:r>
              <a:rPr lang="en-US" sz="1200" dirty="0"/>
              <a:t>Reduce your financial risk by putting your money into different types of investments. </a:t>
            </a:r>
          </a:p>
        </p:txBody>
      </p:sp>
      <p:sp>
        <p:nvSpPr>
          <p:cNvPr id="11" name="Rounded Rectangle 3">
            <a:extLst>
              <a:ext uri="{FF2B5EF4-FFF2-40B4-BE49-F238E27FC236}">
                <a16:creationId xmlns:a16="http://schemas.microsoft.com/office/drawing/2014/main" id="{237420FB-128E-4341-BCCC-777C7C26DF12}"/>
              </a:ext>
              <a:ext uri="{C183D7F6-B498-43B3-948B-1728B52AA6E4}">
                <adec:decorative xmlns:adec="http://schemas.microsoft.com/office/drawing/2017/decorative" val="1"/>
              </a:ext>
            </a:extLst>
          </p:cNvPr>
          <p:cNvSpPr/>
          <p:nvPr/>
        </p:nvSpPr>
        <p:spPr>
          <a:xfrm>
            <a:off x="6127203" y="2201728"/>
            <a:ext cx="2678289" cy="3316224"/>
          </a:xfrm>
          <a:custGeom>
            <a:avLst/>
            <a:gdLst>
              <a:gd name="connsiteX0" fmla="*/ 0 w 2666808"/>
              <a:gd name="connsiteY0" fmla="*/ 444477 h 3304032"/>
              <a:gd name="connsiteX1" fmla="*/ 444477 w 2666808"/>
              <a:gd name="connsiteY1" fmla="*/ 0 h 3304032"/>
              <a:gd name="connsiteX2" fmla="*/ 2222331 w 2666808"/>
              <a:gd name="connsiteY2" fmla="*/ 0 h 3304032"/>
              <a:gd name="connsiteX3" fmla="*/ 2666808 w 2666808"/>
              <a:gd name="connsiteY3" fmla="*/ 444477 h 3304032"/>
              <a:gd name="connsiteX4" fmla="*/ 2666808 w 2666808"/>
              <a:gd name="connsiteY4" fmla="*/ 2859555 h 3304032"/>
              <a:gd name="connsiteX5" fmla="*/ 2222331 w 2666808"/>
              <a:gd name="connsiteY5" fmla="*/ 3304032 h 3304032"/>
              <a:gd name="connsiteX6" fmla="*/ 444477 w 2666808"/>
              <a:gd name="connsiteY6" fmla="*/ 3304032 h 3304032"/>
              <a:gd name="connsiteX7" fmla="*/ 0 w 2666808"/>
              <a:gd name="connsiteY7" fmla="*/ 2859555 h 3304032"/>
              <a:gd name="connsiteX8" fmla="*/ 0 w 2666808"/>
              <a:gd name="connsiteY8" fmla="*/ 444477 h 3304032"/>
              <a:gd name="connsiteX0" fmla="*/ 5740 w 2672548"/>
              <a:gd name="connsiteY0" fmla="*/ 444477 h 3304032"/>
              <a:gd name="connsiteX1" fmla="*/ 194185 w 2672548"/>
              <a:gd name="connsiteY1" fmla="*/ 0 h 3304032"/>
              <a:gd name="connsiteX2" fmla="*/ 2228071 w 2672548"/>
              <a:gd name="connsiteY2" fmla="*/ 0 h 3304032"/>
              <a:gd name="connsiteX3" fmla="*/ 2672548 w 2672548"/>
              <a:gd name="connsiteY3" fmla="*/ 444477 h 3304032"/>
              <a:gd name="connsiteX4" fmla="*/ 2672548 w 2672548"/>
              <a:gd name="connsiteY4" fmla="*/ 2859555 h 3304032"/>
              <a:gd name="connsiteX5" fmla="*/ 2228071 w 2672548"/>
              <a:gd name="connsiteY5" fmla="*/ 3304032 h 3304032"/>
              <a:gd name="connsiteX6" fmla="*/ 450217 w 2672548"/>
              <a:gd name="connsiteY6" fmla="*/ 3304032 h 3304032"/>
              <a:gd name="connsiteX7" fmla="*/ 5740 w 2672548"/>
              <a:gd name="connsiteY7" fmla="*/ 2859555 h 3304032"/>
              <a:gd name="connsiteX8" fmla="*/ 5740 w 2672548"/>
              <a:gd name="connsiteY8" fmla="*/ 444477 h 3304032"/>
              <a:gd name="connsiteX0" fmla="*/ 5740 w 2678288"/>
              <a:gd name="connsiteY0" fmla="*/ 444477 h 3304032"/>
              <a:gd name="connsiteX1" fmla="*/ 194185 w 2678288"/>
              <a:gd name="connsiteY1" fmla="*/ 0 h 3304032"/>
              <a:gd name="connsiteX2" fmla="*/ 2484103 w 2678288"/>
              <a:gd name="connsiteY2" fmla="*/ 0 h 3304032"/>
              <a:gd name="connsiteX3" fmla="*/ 2672548 w 2678288"/>
              <a:gd name="connsiteY3" fmla="*/ 444477 h 3304032"/>
              <a:gd name="connsiteX4" fmla="*/ 2672548 w 2678288"/>
              <a:gd name="connsiteY4" fmla="*/ 2859555 h 3304032"/>
              <a:gd name="connsiteX5" fmla="*/ 2228071 w 2678288"/>
              <a:gd name="connsiteY5" fmla="*/ 3304032 h 3304032"/>
              <a:gd name="connsiteX6" fmla="*/ 450217 w 2678288"/>
              <a:gd name="connsiteY6" fmla="*/ 3304032 h 3304032"/>
              <a:gd name="connsiteX7" fmla="*/ 5740 w 2678288"/>
              <a:gd name="connsiteY7" fmla="*/ 2859555 h 3304032"/>
              <a:gd name="connsiteX8" fmla="*/ 5740 w 2678288"/>
              <a:gd name="connsiteY8" fmla="*/ 444477 h 3304032"/>
              <a:gd name="connsiteX0" fmla="*/ 9002 w 2681550"/>
              <a:gd name="connsiteY0" fmla="*/ 444477 h 3304032"/>
              <a:gd name="connsiteX1" fmla="*/ 197447 w 2681550"/>
              <a:gd name="connsiteY1" fmla="*/ 0 h 3304032"/>
              <a:gd name="connsiteX2" fmla="*/ 2487365 w 2681550"/>
              <a:gd name="connsiteY2" fmla="*/ 0 h 3304032"/>
              <a:gd name="connsiteX3" fmla="*/ 2675810 w 2681550"/>
              <a:gd name="connsiteY3" fmla="*/ 444477 h 3304032"/>
              <a:gd name="connsiteX4" fmla="*/ 2675810 w 2681550"/>
              <a:gd name="connsiteY4" fmla="*/ 2859555 h 3304032"/>
              <a:gd name="connsiteX5" fmla="*/ 2231333 w 2681550"/>
              <a:gd name="connsiteY5" fmla="*/ 3304032 h 3304032"/>
              <a:gd name="connsiteX6" fmla="*/ 185255 w 2681550"/>
              <a:gd name="connsiteY6" fmla="*/ 3304032 h 3304032"/>
              <a:gd name="connsiteX7" fmla="*/ 9002 w 2681550"/>
              <a:gd name="connsiteY7" fmla="*/ 2859555 h 3304032"/>
              <a:gd name="connsiteX8" fmla="*/ 9002 w 2681550"/>
              <a:gd name="connsiteY8" fmla="*/ 444477 h 3304032"/>
              <a:gd name="connsiteX0" fmla="*/ 9002 w 2698484"/>
              <a:gd name="connsiteY0" fmla="*/ 444477 h 3316224"/>
              <a:gd name="connsiteX1" fmla="*/ 197447 w 2698484"/>
              <a:gd name="connsiteY1" fmla="*/ 0 h 3316224"/>
              <a:gd name="connsiteX2" fmla="*/ 2487365 w 2698484"/>
              <a:gd name="connsiteY2" fmla="*/ 0 h 3316224"/>
              <a:gd name="connsiteX3" fmla="*/ 2675810 w 2698484"/>
              <a:gd name="connsiteY3" fmla="*/ 444477 h 3316224"/>
              <a:gd name="connsiteX4" fmla="*/ 2675810 w 2698484"/>
              <a:gd name="connsiteY4" fmla="*/ 2859555 h 3316224"/>
              <a:gd name="connsiteX5" fmla="*/ 2536133 w 2698484"/>
              <a:gd name="connsiteY5" fmla="*/ 3316224 h 3316224"/>
              <a:gd name="connsiteX6" fmla="*/ 185255 w 2698484"/>
              <a:gd name="connsiteY6" fmla="*/ 3304032 h 3316224"/>
              <a:gd name="connsiteX7" fmla="*/ 9002 w 2698484"/>
              <a:gd name="connsiteY7" fmla="*/ 2859555 h 3316224"/>
              <a:gd name="connsiteX8" fmla="*/ 9002 w 2698484"/>
              <a:gd name="connsiteY8" fmla="*/ 444477 h 3316224"/>
              <a:gd name="connsiteX0" fmla="*/ 9002 w 2681550"/>
              <a:gd name="connsiteY0" fmla="*/ 444477 h 3316224"/>
              <a:gd name="connsiteX1" fmla="*/ 197447 w 2681550"/>
              <a:gd name="connsiteY1" fmla="*/ 0 h 3316224"/>
              <a:gd name="connsiteX2" fmla="*/ 2487365 w 2681550"/>
              <a:gd name="connsiteY2" fmla="*/ 0 h 3316224"/>
              <a:gd name="connsiteX3" fmla="*/ 2675810 w 2681550"/>
              <a:gd name="connsiteY3" fmla="*/ 444477 h 3316224"/>
              <a:gd name="connsiteX4" fmla="*/ 2675810 w 2681550"/>
              <a:gd name="connsiteY4" fmla="*/ 2859555 h 3316224"/>
              <a:gd name="connsiteX5" fmla="*/ 2462981 w 2681550"/>
              <a:gd name="connsiteY5" fmla="*/ 3316224 h 3316224"/>
              <a:gd name="connsiteX6" fmla="*/ 185255 w 2681550"/>
              <a:gd name="connsiteY6" fmla="*/ 3304032 h 3316224"/>
              <a:gd name="connsiteX7" fmla="*/ 9002 w 2681550"/>
              <a:gd name="connsiteY7" fmla="*/ 2859555 h 3316224"/>
              <a:gd name="connsiteX8" fmla="*/ 9002 w 2681550"/>
              <a:gd name="connsiteY8" fmla="*/ 444477 h 3316224"/>
              <a:gd name="connsiteX0" fmla="*/ 5741 w 2678289"/>
              <a:gd name="connsiteY0" fmla="*/ 444477 h 3316224"/>
              <a:gd name="connsiteX1" fmla="*/ 194186 w 2678289"/>
              <a:gd name="connsiteY1" fmla="*/ 0 h 3316224"/>
              <a:gd name="connsiteX2" fmla="*/ 2484104 w 2678289"/>
              <a:gd name="connsiteY2" fmla="*/ 0 h 3316224"/>
              <a:gd name="connsiteX3" fmla="*/ 2672549 w 2678289"/>
              <a:gd name="connsiteY3" fmla="*/ 444477 h 3316224"/>
              <a:gd name="connsiteX4" fmla="*/ 2672549 w 2678289"/>
              <a:gd name="connsiteY4" fmla="*/ 2859555 h 3316224"/>
              <a:gd name="connsiteX5" fmla="*/ 2459720 w 2678289"/>
              <a:gd name="connsiteY5" fmla="*/ 3316224 h 3316224"/>
              <a:gd name="connsiteX6" fmla="*/ 242954 w 2678289"/>
              <a:gd name="connsiteY6" fmla="*/ 3316224 h 3316224"/>
              <a:gd name="connsiteX7" fmla="*/ 5741 w 2678289"/>
              <a:gd name="connsiteY7" fmla="*/ 2859555 h 3316224"/>
              <a:gd name="connsiteX8" fmla="*/ 5741 w 2678289"/>
              <a:gd name="connsiteY8" fmla="*/ 444477 h 33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8289" h="3316224">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D7F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8B127E9-6CAE-AB4D-814A-F7944F25B8A2}"/>
              </a:ext>
            </a:extLst>
          </p:cNvPr>
          <p:cNvSpPr txBox="1"/>
          <p:nvPr/>
        </p:nvSpPr>
        <p:spPr>
          <a:xfrm>
            <a:off x="6251813" y="2548128"/>
            <a:ext cx="2416699" cy="1415772"/>
          </a:xfrm>
          <a:prstGeom prst="rect">
            <a:avLst/>
          </a:prstGeom>
          <a:noFill/>
        </p:spPr>
        <p:txBody>
          <a:bodyPr wrap="square" rtlCol="0">
            <a:spAutoFit/>
          </a:bodyPr>
          <a:lstStyle/>
          <a:p>
            <a:pPr algn="ctr"/>
            <a:r>
              <a:rPr lang="en-US" sz="1400" b="1" dirty="0">
                <a:solidFill>
                  <a:srgbClr val="004EA6"/>
                </a:solidFill>
              </a:rPr>
              <a:t>Think Long Term</a:t>
            </a:r>
          </a:p>
          <a:p>
            <a:pPr algn="ctr"/>
            <a:endParaRPr lang="en-US" sz="1200" dirty="0"/>
          </a:p>
          <a:p>
            <a:pPr algn="ctr"/>
            <a:r>
              <a:rPr lang="en-US" sz="1200" dirty="0"/>
              <a:t>Good news! The stock market has experienced overall growth for at least the past </a:t>
            </a:r>
            <a:r>
              <a:rPr lang="en-US" sz="1200" b="1" dirty="0"/>
              <a:t>80 years</a:t>
            </a:r>
            <a:r>
              <a:rPr lang="en-US" sz="1200" dirty="0"/>
              <a:t>. Average returns have been about </a:t>
            </a:r>
            <a:r>
              <a:rPr lang="en-US" sz="1200" b="1" dirty="0"/>
              <a:t>10% a year</a:t>
            </a:r>
            <a:r>
              <a:rPr lang="en-US" sz="1200" dirty="0"/>
              <a:t>.*</a:t>
            </a:r>
            <a:endParaRPr lang="en-US" dirty="0"/>
          </a:p>
        </p:txBody>
      </p:sp>
      <p:sp>
        <p:nvSpPr>
          <p:cNvPr id="17" name="Rectangle 16">
            <a:extLst>
              <a:ext uri="{FF2B5EF4-FFF2-40B4-BE49-F238E27FC236}">
                <a16:creationId xmlns:a16="http://schemas.microsoft.com/office/drawing/2014/main" id="{0DE138F5-69A1-314D-ADBF-99394DD5B294}"/>
              </a:ext>
            </a:extLst>
          </p:cNvPr>
          <p:cNvSpPr/>
          <p:nvPr/>
        </p:nvSpPr>
        <p:spPr>
          <a:xfrm>
            <a:off x="446568" y="5799933"/>
            <a:ext cx="6768620" cy="553998"/>
          </a:xfrm>
          <a:prstGeom prst="rect">
            <a:avLst/>
          </a:prstGeom>
        </p:spPr>
        <p:txBody>
          <a:bodyPr wrap="square">
            <a:spAutoFit/>
          </a:bodyPr>
          <a:lstStyle/>
          <a:p>
            <a:r>
              <a:rPr lang="en-US" sz="1000" dirty="0"/>
              <a:t>* Past performance is no guarantee of future results. The investment return and principal value of an investment will fluctuate and an investor’s interest, when redeemed, may be worth more or less than the original investment. </a:t>
            </a:r>
            <a:br>
              <a:rPr lang="en-US" sz="1000" dirty="0"/>
            </a:br>
            <a:r>
              <a:rPr lang="en-US" sz="1000" dirty="0"/>
              <a:t>Source: “Annual Returns on Stock, Bonds and </a:t>
            </a:r>
            <a:r>
              <a:rPr lang="en-US" sz="1000" dirty="0" err="1"/>
              <a:t>T.Bills</a:t>
            </a:r>
            <a:r>
              <a:rPr lang="en-US" sz="1000" dirty="0"/>
              <a:t>: 1928–Current,” NYU Stern School of Business, 2019.</a:t>
            </a:r>
          </a:p>
        </p:txBody>
      </p:sp>
      <p:pic>
        <p:nvPicPr>
          <p:cNvPr id="21" name="Picture 20">
            <a:extLst>
              <a:ext uri="{FF2B5EF4-FFF2-40B4-BE49-F238E27FC236}">
                <a16:creationId xmlns:a16="http://schemas.microsoft.com/office/drawing/2014/main" id="{21648EF5-95FF-2645-B05C-25756C54B4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10599" y="5762730"/>
            <a:ext cx="1397748" cy="1026318"/>
          </a:xfrm>
          <a:prstGeom prst="rect">
            <a:avLst/>
          </a:prstGeom>
        </p:spPr>
      </p:pic>
      <p:pic>
        <p:nvPicPr>
          <p:cNvPr id="3" name="Picture 2">
            <a:extLst>
              <a:ext uri="{FF2B5EF4-FFF2-40B4-BE49-F238E27FC236}">
                <a16:creationId xmlns:a16="http://schemas.microsoft.com/office/drawing/2014/main" id="{D6404695-5D2A-40B3-88D4-17F889D8077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2320" y="6362263"/>
            <a:ext cx="457240" cy="384081"/>
          </a:xfrm>
          <a:prstGeom prst="rect">
            <a:avLst/>
          </a:prstGeom>
        </p:spPr>
      </p:pic>
    </p:spTree>
    <p:extLst>
      <p:ext uri="{BB962C8B-B14F-4D97-AF65-F5344CB8AC3E}">
        <p14:creationId xmlns:p14="http://schemas.microsoft.com/office/powerpoint/2010/main" val="286591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E1CE-52FF-4F4F-8CA0-FFDC53C88CC1}"/>
              </a:ext>
              <a:ext uri="{C183D7F6-B498-43B3-948B-1728B52AA6E4}">
                <adec:decorative xmlns:adec="http://schemas.microsoft.com/office/drawing/2017/decorative" val="1"/>
              </a:ext>
            </a:extLst>
          </p:cNvPr>
          <p:cNvSpPr>
            <a:spLocks noGrp="1"/>
          </p:cNvSpPr>
          <p:nvPr>
            <p:ph type="ctrTitle"/>
          </p:nvPr>
        </p:nvSpPr>
        <p:spPr>
          <a:xfrm>
            <a:off x="457200" y="-533400"/>
            <a:ext cx="8153400" cy="533400"/>
          </a:xfrm>
        </p:spPr>
        <p:txBody>
          <a:bodyPr anchor="b">
            <a:noAutofit/>
          </a:bodyPr>
          <a:lstStyle/>
          <a:p>
            <a:r>
              <a:rPr lang="en-US" dirty="0"/>
              <a:t>Chart</a:t>
            </a:r>
          </a:p>
        </p:txBody>
      </p:sp>
      <p:pic>
        <p:nvPicPr>
          <p:cNvPr id="3" name="Graphic 2" descr="A line graph showing Cash equivalents, Stocks and Bonds during 1992 to 2022.">
            <a:extLst>
              <a:ext uri="{FF2B5EF4-FFF2-40B4-BE49-F238E27FC236}">
                <a16:creationId xmlns:a16="http://schemas.microsoft.com/office/drawing/2014/main" id="{0B72328D-3443-ED68-E93B-4AA70A60CE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3967" y="555585"/>
            <a:ext cx="8656066" cy="3777552"/>
          </a:xfrm>
          <a:prstGeom prst="rect">
            <a:avLst/>
          </a:prstGeom>
        </p:spPr>
      </p:pic>
      <p:sp>
        <p:nvSpPr>
          <p:cNvPr id="10" name="Rectangle 9">
            <a:extLst>
              <a:ext uri="{FF2B5EF4-FFF2-40B4-BE49-F238E27FC236}">
                <a16:creationId xmlns:a16="http://schemas.microsoft.com/office/drawing/2014/main" id="{81E20767-09DE-2C48-AB55-1B14BF4D8B0D}"/>
              </a:ext>
            </a:extLst>
          </p:cNvPr>
          <p:cNvSpPr/>
          <p:nvPr/>
        </p:nvSpPr>
        <p:spPr>
          <a:xfrm>
            <a:off x="266218" y="4704281"/>
            <a:ext cx="8668823" cy="1169551"/>
          </a:xfrm>
          <a:prstGeom prst="rect">
            <a:avLst/>
          </a:prstGeom>
        </p:spPr>
        <p:txBody>
          <a:bodyPr wrap="square">
            <a:spAutoFit/>
          </a:bodyPr>
          <a:lstStyle/>
          <a:p>
            <a:r>
              <a:rPr lang="en-US" sz="1000" i="1" dirty="0"/>
              <a:t>The index performance shown is for illustrative purposes only and is not indicative of the performance of any specific investment. This illustration assumes $1,000 invested in each category from September 30, 1992 – September 30, 2022. The illustration is based on the S&amp;P 500 Index, the BarCap U.S. Aggregate Bond Index, the 3-Month T-Bill Index and the Consumer Price Index. You cannot directly invest into an index. It does not represent the performance of any actual accounts and is not a forecast or promise of future returns. The returns presented assume a constant allocation to each index, and do not consider the fluctuations in value that can impact the overall allocation between rebalancing. In addition, the portfolio allocation does not change regardless of economic or market conditions. As a result, the returns on actual portfolios may be different. Past performance is no guarantee of future results. Investments are subject to market risk and fluctuate in value. Source: Morningstar Direct.</a:t>
            </a:r>
            <a:endParaRPr lang="en-US" sz="1000" dirty="0"/>
          </a:p>
        </p:txBody>
      </p:sp>
      <p:pic>
        <p:nvPicPr>
          <p:cNvPr id="8" name="Picture 7">
            <a:extLst>
              <a:ext uri="{FF2B5EF4-FFF2-40B4-BE49-F238E27FC236}">
                <a16:creationId xmlns:a16="http://schemas.microsoft.com/office/drawing/2014/main" id="{BE898A85-0D26-EC47-A154-31657807BD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10599" y="5762730"/>
            <a:ext cx="1397748" cy="1026318"/>
          </a:xfrm>
          <a:prstGeom prst="rect">
            <a:avLst/>
          </a:prstGeom>
        </p:spPr>
      </p:pic>
      <p:pic>
        <p:nvPicPr>
          <p:cNvPr id="6" name="Picture 5">
            <a:extLst>
              <a:ext uri="{FF2B5EF4-FFF2-40B4-BE49-F238E27FC236}">
                <a16:creationId xmlns:a16="http://schemas.microsoft.com/office/drawing/2014/main" id="{B6913823-A3F1-4781-816B-DEB3ADB06CA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5080" y="6361711"/>
            <a:ext cx="457240" cy="384081"/>
          </a:xfrm>
          <a:prstGeom prst="rect">
            <a:avLst/>
          </a:prstGeom>
        </p:spPr>
      </p:pic>
    </p:spTree>
    <p:extLst>
      <p:ext uri="{BB962C8B-B14F-4D97-AF65-F5344CB8AC3E}">
        <p14:creationId xmlns:p14="http://schemas.microsoft.com/office/powerpoint/2010/main" val="27834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4915-E574-4D4B-AD28-CEE5AC1D4E10}"/>
              </a:ext>
            </a:extLst>
          </p:cNvPr>
          <p:cNvSpPr>
            <a:spLocks noGrp="1"/>
          </p:cNvSpPr>
          <p:nvPr>
            <p:ph type="ctrTitle"/>
          </p:nvPr>
        </p:nvSpPr>
        <p:spPr>
          <a:xfrm>
            <a:off x="457200" y="-533400"/>
            <a:ext cx="8153400" cy="533400"/>
          </a:xfrm>
        </p:spPr>
        <p:txBody>
          <a:bodyPr anchor="b">
            <a:noAutofit/>
          </a:bodyPr>
          <a:lstStyle/>
          <a:p>
            <a:r>
              <a:rPr lang="en-US" dirty="0"/>
              <a:t>Buckle Up and Remember This</a:t>
            </a:r>
          </a:p>
        </p:txBody>
      </p:sp>
      <p:grpSp>
        <p:nvGrpSpPr>
          <p:cNvPr id="20" name="Group 19">
            <a:extLst>
              <a:ext uri="{FF2B5EF4-FFF2-40B4-BE49-F238E27FC236}">
                <a16:creationId xmlns:a16="http://schemas.microsoft.com/office/drawing/2014/main" id="{041E58D1-D888-408F-9F47-580647F5A94E}"/>
              </a:ext>
              <a:ext uri="{C183D7F6-B498-43B3-948B-1728B52AA6E4}">
                <adec:decorative xmlns:adec="http://schemas.microsoft.com/office/drawing/2017/decorative" val="1"/>
              </a:ext>
            </a:extLst>
          </p:cNvPr>
          <p:cNvGrpSpPr/>
          <p:nvPr/>
        </p:nvGrpSpPr>
        <p:grpSpPr>
          <a:xfrm>
            <a:off x="-82944" y="276017"/>
            <a:ext cx="14024497" cy="1395622"/>
            <a:chOff x="-82944" y="276017"/>
            <a:chExt cx="14024497" cy="1395622"/>
          </a:xfrm>
        </p:grpSpPr>
        <p:pic>
          <p:nvPicPr>
            <p:cNvPr id="7" name="Picture 6">
              <a:extLst>
                <a:ext uri="{FF2B5EF4-FFF2-40B4-BE49-F238E27FC236}">
                  <a16:creationId xmlns:a16="http://schemas.microsoft.com/office/drawing/2014/main" id="{E963BB19-30B2-E940-96EE-73A91E3C6F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944" y="298528"/>
              <a:ext cx="7357872" cy="1284707"/>
            </a:xfrm>
            <a:prstGeom prst="rect">
              <a:avLst/>
            </a:prstGeom>
          </p:spPr>
        </p:pic>
        <p:pic>
          <p:nvPicPr>
            <p:cNvPr id="10" name="Picture 9">
              <a:extLst>
                <a:ext uri="{FF2B5EF4-FFF2-40B4-BE49-F238E27FC236}">
                  <a16:creationId xmlns:a16="http://schemas.microsoft.com/office/drawing/2014/main" id="{527CEDC5-73C1-554E-833F-5537D40087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83680" y="276017"/>
              <a:ext cx="7357873" cy="1395622"/>
            </a:xfrm>
            <a:prstGeom prst="rect">
              <a:avLst/>
            </a:prstGeom>
          </p:spPr>
        </p:pic>
      </p:grpSp>
      <p:sp>
        <p:nvSpPr>
          <p:cNvPr id="11" name="TextBox 10">
            <a:extLst>
              <a:ext uri="{FF2B5EF4-FFF2-40B4-BE49-F238E27FC236}">
                <a16:creationId xmlns:a16="http://schemas.microsoft.com/office/drawing/2014/main" id="{4697E033-C098-5E44-B8A0-80D1BA6D4822}"/>
              </a:ext>
            </a:extLst>
          </p:cNvPr>
          <p:cNvSpPr txBox="1"/>
          <p:nvPr/>
        </p:nvSpPr>
        <p:spPr>
          <a:xfrm>
            <a:off x="152400" y="682752"/>
            <a:ext cx="5724144" cy="830997"/>
          </a:xfrm>
          <a:prstGeom prst="rect">
            <a:avLst/>
          </a:prstGeom>
          <a:noFill/>
        </p:spPr>
        <p:txBody>
          <a:bodyPr wrap="square" rtlCol="0">
            <a:spAutoFit/>
          </a:bodyPr>
          <a:lstStyle/>
          <a:p>
            <a:r>
              <a:rPr lang="en-US" sz="3000" dirty="0">
                <a:solidFill>
                  <a:srgbClr val="004EA6"/>
                </a:solidFill>
                <a:latin typeface="Arial" panose="020B0604020202020204" pitchFamily="34" charset="0"/>
                <a:ea typeface="Calibri" panose="020F0502020204030204" pitchFamily="34" charset="0"/>
                <a:cs typeface="Times New Roman" panose="02020603050405020304" pitchFamily="18" charset="0"/>
              </a:rPr>
              <a:t>Buckle Up and Remember This</a:t>
            </a:r>
          </a:p>
          <a:p>
            <a:endParaRPr lang="en-US" dirty="0"/>
          </a:p>
        </p:txBody>
      </p:sp>
      <p:pic>
        <p:nvPicPr>
          <p:cNvPr id="9" name="Picture 8">
            <a:extLst>
              <a:ext uri="{FF2B5EF4-FFF2-40B4-BE49-F238E27FC236}">
                <a16:creationId xmlns:a16="http://schemas.microsoft.com/office/drawing/2014/main" id="{57724444-C55C-4845-B138-8C2304FC67F0}"/>
              </a:ext>
              <a:ext uri="{C183D7F6-B498-43B3-948B-1728B52AA6E4}">
                <adec:decorative xmlns:adec="http://schemas.microsoft.com/office/drawing/2017/decorative" val="1"/>
              </a:ext>
            </a:extLst>
          </p:cNvPr>
          <p:cNvPicPr>
            <a:picLocks noChangeAspect="1"/>
          </p:cNvPicPr>
          <p:nvPr/>
        </p:nvPicPr>
        <p:blipFill rotWithShape="1">
          <a:blip r:embed="rId5">
            <a:alphaModFix amt="31000"/>
          </a:blip>
          <a:srcRect t="-2833" r="20971" b="-1"/>
          <a:stretch/>
        </p:blipFill>
        <p:spPr>
          <a:xfrm>
            <a:off x="0" y="1671639"/>
            <a:ext cx="9143872" cy="5186362"/>
          </a:xfrm>
          <a:prstGeom prst="rect">
            <a:avLst/>
          </a:prstGeom>
        </p:spPr>
      </p:pic>
      <p:sp>
        <p:nvSpPr>
          <p:cNvPr id="16" name="Rounded Rectangle 3">
            <a:extLst>
              <a:ext uri="{FF2B5EF4-FFF2-40B4-BE49-F238E27FC236}">
                <a16:creationId xmlns:a16="http://schemas.microsoft.com/office/drawing/2014/main" id="{A7EFB703-3CF8-7C46-8C57-B1F1CE5DBB05}"/>
              </a:ext>
              <a:ext uri="{C183D7F6-B498-43B3-948B-1728B52AA6E4}">
                <adec:decorative xmlns:adec="http://schemas.microsoft.com/office/drawing/2017/decorative" val="1"/>
              </a:ext>
            </a:extLst>
          </p:cNvPr>
          <p:cNvSpPr/>
          <p:nvPr/>
        </p:nvSpPr>
        <p:spPr>
          <a:xfrm>
            <a:off x="151758" y="1967459"/>
            <a:ext cx="2095430" cy="3099149"/>
          </a:xfrm>
          <a:custGeom>
            <a:avLst/>
            <a:gdLst>
              <a:gd name="connsiteX0" fmla="*/ 0 w 2666808"/>
              <a:gd name="connsiteY0" fmla="*/ 444477 h 3304032"/>
              <a:gd name="connsiteX1" fmla="*/ 444477 w 2666808"/>
              <a:gd name="connsiteY1" fmla="*/ 0 h 3304032"/>
              <a:gd name="connsiteX2" fmla="*/ 2222331 w 2666808"/>
              <a:gd name="connsiteY2" fmla="*/ 0 h 3304032"/>
              <a:gd name="connsiteX3" fmla="*/ 2666808 w 2666808"/>
              <a:gd name="connsiteY3" fmla="*/ 444477 h 3304032"/>
              <a:gd name="connsiteX4" fmla="*/ 2666808 w 2666808"/>
              <a:gd name="connsiteY4" fmla="*/ 2859555 h 3304032"/>
              <a:gd name="connsiteX5" fmla="*/ 2222331 w 2666808"/>
              <a:gd name="connsiteY5" fmla="*/ 3304032 h 3304032"/>
              <a:gd name="connsiteX6" fmla="*/ 444477 w 2666808"/>
              <a:gd name="connsiteY6" fmla="*/ 3304032 h 3304032"/>
              <a:gd name="connsiteX7" fmla="*/ 0 w 2666808"/>
              <a:gd name="connsiteY7" fmla="*/ 2859555 h 3304032"/>
              <a:gd name="connsiteX8" fmla="*/ 0 w 2666808"/>
              <a:gd name="connsiteY8" fmla="*/ 444477 h 3304032"/>
              <a:gd name="connsiteX0" fmla="*/ 5740 w 2672548"/>
              <a:gd name="connsiteY0" fmla="*/ 444477 h 3304032"/>
              <a:gd name="connsiteX1" fmla="*/ 194185 w 2672548"/>
              <a:gd name="connsiteY1" fmla="*/ 0 h 3304032"/>
              <a:gd name="connsiteX2" fmla="*/ 2228071 w 2672548"/>
              <a:gd name="connsiteY2" fmla="*/ 0 h 3304032"/>
              <a:gd name="connsiteX3" fmla="*/ 2672548 w 2672548"/>
              <a:gd name="connsiteY3" fmla="*/ 444477 h 3304032"/>
              <a:gd name="connsiteX4" fmla="*/ 2672548 w 2672548"/>
              <a:gd name="connsiteY4" fmla="*/ 2859555 h 3304032"/>
              <a:gd name="connsiteX5" fmla="*/ 2228071 w 2672548"/>
              <a:gd name="connsiteY5" fmla="*/ 3304032 h 3304032"/>
              <a:gd name="connsiteX6" fmla="*/ 450217 w 2672548"/>
              <a:gd name="connsiteY6" fmla="*/ 3304032 h 3304032"/>
              <a:gd name="connsiteX7" fmla="*/ 5740 w 2672548"/>
              <a:gd name="connsiteY7" fmla="*/ 2859555 h 3304032"/>
              <a:gd name="connsiteX8" fmla="*/ 5740 w 2672548"/>
              <a:gd name="connsiteY8" fmla="*/ 444477 h 3304032"/>
              <a:gd name="connsiteX0" fmla="*/ 5740 w 2678288"/>
              <a:gd name="connsiteY0" fmla="*/ 444477 h 3304032"/>
              <a:gd name="connsiteX1" fmla="*/ 194185 w 2678288"/>
              <a:gd name="connsiteY1" fmla="*/ 0 h 3304032"/>
              <a:gd name="connsiteX2" fmla="*/ 2484103 w 2678288"/>
              <a:gd name="connsiteY2" fmla="*/ 0 h 3304032"/>
              <a:gd name="connsiteX3" fmla="*/ 2672548 w 2678288"/>
              <a:gd name="connsiteY3" fmla="*/ 444477 h 3304032"/>
              <a:gd name="connsiteX4" fmla="*/ 2672548 w 2678288"/>
              <a:gd name="connsiteY4" fmla="*/ 2859555 h 3304032"/>
              <a:gd name="connsiteX5" fmla="*/ 2228071 w 2678288"/>
              <a:gd name="connsiteY5" fmla="*/ 3304032 h 3304032"/>
              <a:gd name="connsiteX6" fmla="*/ 450217 w 2678288"/>
              <a:gd name="connsiteY6" fmla="*/ 3304032 h 3304032"/>
              <a:gd name="connsiteX7" fmla="*/ 5740 w 2678288"/>
              <a:gd name="connsiteY7" fmla="*/ 2859555 h 3304032"/>
              <a:gd name="connsiteX8" fmla="*/ 5740 w 2678288"/>
              <a:gd name="connsiteY8" fmla="*/ 444477 h 3304032"/>
              <a:gd name="connsiteX0" fmla="*/ 9002 w 2681550"/>
              <a:gd name="connsiteY0" fmla="*/ 444477 h 3304032"/>
              <a:gd name="connsiteX1" fmla="*/ 197447 w 2681550"/>
              <a:gd name="connsiteY1" fmla="*/ 0 h 3304032"/>
              <a:gd name="connsiteX2" fmla="*/ 2487365 w 2681550"/>
              <a:gd name="connsiteY2" fmla="*/ 0 h 3304032"/>
              <a:gd name="connsiteX3" fmla="*/ 2675810 w 2681550"/>
              <a:gd name="connsiteY3" fmla="*/ 444477 h 3304032"/>
              <a:gd name="connsiteX4" fmla="*/ 2675810 w 2681550"/>
              <a:gd name="connsiteY4" fmla="*/ 2859555 h 3304032"/>
              <a:gd name="connsiteX5" fmla="*/ 2231333 w 2681550"/>
              <a:gd name="connsiteY5" fmla="*/ 3304032 h 3304032"/>
              <a:gd name="connsiteX6" fmla="*/ 185255 w 2681550"/>
              <a:gd name="connsiteY6" fmla="*/ 3304032 h 3304032"/>
              <a:gd name="connsiteX7" fmla="*/ 9002 w 2681550"/>
              <a:gd name="connsiteY7" fmla="*/ 2859555 h 3304032"/>
              <a:gd name="connsiteX8" fmla="*/ 9002 w 2681550"/>
              <a:gd name="connsiteY8" fmla="*/ 444477 h 3304032"/>
              <a:gd name="connsiteX0" fmla="*/ 9002 w 2698484"/>
              <a:gd name="connsiteY0" fmla="*/ 444477 h 3316224"/>
              <a:gd name="connsiteX1" fmla="*/ 197447 w 2698484"/>
              <a:gd name="connsiteY1" fmla="*/ 0 h 3316224"/>
              <a:gd name="connsiteX2" fmla="*/ 2487365 w 2698484"/>
              <a:gd name="connsiteY2" fmla="*/ 0 h 3316224"/>
              <a:gd name="connsiteX3" fmla="*/ 2675810 w 2698484"/>
              <a:gd name="connsiteY3" fmla="*/ 444477 h 3316224"/>
              <a:gd name="connsiteX4" fmla="*/ 2675810 w 2698484"/>
              <a:gd name="connsiteY4" fmla="*/ 2859555 h 3316224"/>
              <a:gd name="connsiteX5" fmla="*/ 2536133 w 2698484"/>
              <a:gd name="connsiteY5" fmla="*/ 3316224 h 3316224"/>
              <a:gd name="connsiteX6" fmla="*/ 185255 w 2698484"/>
              <a:gd name="connsiteY6" fmla="*/ 3304032 h 3316224"/>
              <a:gd name="connsiteX7" fmla="*/ 9002 w 2698484"/>
              <a:gd name="connsiteY7" fmla="*/ 2859555 h 3316224"/>
              <a:gd name="connsiteX8" fmla="*/ 9002 w 2698484"/>
              <a:gd name="connsiteY8" fmla="*/ 444477 h 3316224"/>
              <a:gd name="connsiteX0" fmla="*/ 9002 w 2681550"/>
              <a:gd name="connsiteY0" fmla="*/ 444477 h 3316224"/>
              <a:gd name="connsiteX1" fmla="*/ 197447 w 2681550"/>
              <a:gd name="connsiteY1" fmla="*/ 0 h 3316224"/>
              <a:gd name="connsiteX2" fmla="*/ 2487365 w 2681550"/>
              <a:gd name="connsiteY2" fmla="*/ 0 h 3316224"/>
              <a:gd name="connsiteX3" fmla="*/ 2675810 w 2681550"/>
              <a:gd name="connsiteY3" fmla="*/ 444477 h 3316224"/>
              <a:gd name="connsiteX4" fmla="*/ 2675810 w 2681550"/>
              <a:gd name="connsiteY4" fmla="*/ 2859555 h 3316224"/>
              <a:gd name="connsiteX5" fmla="*/ 2462981 w 2681550"/>
              <a:gd name="connsiteY5" fmla="*/ 3316224 h 3316224"/>
              <a:gd name="connsiteX6" fmla="*/ 185255 w 2681550"/>
              <a:gd name="connsiteY6" fmla="*/ 3304032 h 3316224"/>
              <a:gd name="connsiteX7" fmla="*/ 9002 w 2681550"/>
              <a:gd name="connsiteY7" fmla="*/ 2859555 h 3316224"/>
              <a:gd name="connsiteX8" fmla="*/ 9002 w 2681550"/>
              <a:gd name="connsiteY8" fmla="*/ 444477 h 3316224"/>
              <a:gd name="connsiteX0" fmla="*/ 5741 w 2678289"/>
              <a:gd name="connsiteY0" fmla="*/ 444477 h 3316224"/>
              <a:gd name="connsiteX1" fmla="*/ 194186 w 2678289"/>
              <a:gd name="connsiteY1" fmla="*/ 0 h 3316224"/>
              <a:gd name="connsiteX2" fmla="*/ 2484104 w 2678289"/>
              <a:gd name="connsiteY2" fmla="*/ 0 h 3316224"/>
              <a:gd name="connsiteX3" fmla="*/ 2672549 w 2678289"/>
              <a:gd name="connsiteY3" fmla="*/ 444477 h 3316224"/>
              <a:gd name="connsiteX4" fmla="*/ 2672549 w 2678289"/>
              <a:gd name="connsiteY4" fmla="*/ 2859555 h 3316224"/>
              <a:gd name="connsiteX5" fmla="*/ 2459720 w 2678289"/>
              <a:gd name="connsiteY5" fmla="*/ 3316224 h 3316224"/>
              <a:gd name="connsiteX6" fmla="*/ 242954 w 2678289"/>
              <a:gd name="connsiteY6" fmla="*/ 3316224 h 3316224"/>
              <a:gd name="connsiteX7" fmla="*/ 5741 w 2678289"/>
              <a:gd name="connsiteY7" fmla="*/ 2859555 h 3316224"/>
              <a:gd name="connsiteX8" fmla="*/ 5741 w 2678289"/>
              <a:gd name="connsiteY8" fmla="*/ 444477 h 33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8289" h="3316224">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FFE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42487E2B-3E21-E44A-8407-A7833AEBA35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18033" y="2559384"/>
            <a:ext cx="1994128" cy="587160"/>
          </a:xfrm>
          <a:prstGeom prst="rect">
            <a:avLst/>
          </a:prstGeom>
        </p:spPr>
      </p:pic>
      <p:sp>
        <p:nvSpPr>
          <p:cNvPr id="12" name="TextBox 11">
            <a:extLst>
              <a:ext uri="{FF2B5EF4-FFF2-40B4-BE49-F238E27FC236}">
                <a16:creationId xmlns:a16="http://schemas.microsoft.com/office/drawing/2014/main" id="{EBAABB7B-0A59-724C-B6BA-BF21EE8E55F2}"/>
              </a:ext>
            </a:extLst>
          </p:cNvPr>
          <p:cNvSpPr txBox="1"/>
          <p:nvPr/>
        </p:nvSpPr>
        <p:spPr>
          <a:xfrm>
            <a:off x="151758" y="3250788"/>
            <a:ext cx="2095430" cy="1323439"/>
          </a:xfrm>
          <a:prstGeom prst="rect">
            <a:avLst/>
          </a:prstGeom>
          <a:noFill/>
        </p:spPr>
        <p:txBody>
          <a:bodyPr wrap="square" rtlCol="0">
            <a:spAutoFit/>
          </a:bodyPr>
          <a:lstStyle/>
          <a:p>
            <a:pPr algn="ctr"/>
            <a:r>
              <a:rPr lang="en-US" sz="1600" dirty="0"/>
              <a:t>Avoid selling </a:t>
            </a:r>
            <a:r>
              <a:rPr lang="en-US" sz="1600" dirty="0">
                <a:latin typeface="Arial" panose="020B0604020202020204" pitchFamily="34" charset="0"/>
                <a:ea typeface="Calibri" panose="020F0502020204030204" pitchFamily="34" charset="0"/>
                <a:cs typeface="Times New Roman" panose="02020603050405020304" pitchFamily="18" charset="0"/>
              </a:rPr>
              <a:t>stock investments when the market goes down.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
        <p:nvSpPr>
          <p:cNvPr id="17" name="Rounded Rectangle 3">
            <a:extLst>
              <a:ext uri="{FF2B5EF4-FFF2-40B4-BE49-F238E27FC236}">
                <a16:creationId xmlns:a16="http://schemas.microsoft.com/office/drawing/2014/main" id="{4E640E63-ED33-464C-9B1A-9C7F8BBA9B57}"/>
              </a:ext>
              <a:ext uri="{C183D7F6-B498-43B3-948B-1728B52AA6E4}">
                <adec:decorative xmlns:adec="http://schemas.microsoft.com/office/drawing/2017/decorative" val="1"/>
              </a:ext>
            </a:extLst>
          </p:cNvPr>
          <p:cNvSpPr/>
          <p:nvPr/>
        </p:nvSpPr>
        <p:spPr>
          <a:xfrm>
            <a:off x="2392616" y="1967458"/>
            <a:ext cx="2097024" cy="3099150"/>
          </a:xfrm>
          <a:custGeom>
            <a:avLst/>
            <a:gdLst>
              <a:gd name="connsiteX0" fmla="*/ 0 w 2666808"/>
              <a:gd name="connsiteY0" fmla="*/ 444477 h 3304032"/>
              <a:gd name="connsiteX1" fmla="*/ 444477 w 2666808"/>
              <a:gd name="connsiteY1" fmla="*/ 0 h 3304032"/>
              <a:gd name="connsiteX2" fmla="*/ 2222331 w 2666808"/>
              <a:gd name="connsiteY2" fmla="*/ 0 h 3304032"/>
              <a:gd name="connsiteX3" fmla="*/ 2666808 w 2666808"/>
              <a:gd name="connsiteY3" fmla="*/ 444477 h 3304032"/>
              <a:gd name="connsiteX4" fmla="*/ 2666808 w 2666808"/>
              <a:gd name="connsiteY4" fmla="*/ 2859555 h 3304032"/>
              <a:gd name="connsiteX5" fmla="*/ 2222331 w 2666808"/>
              <a:gd name="connsiteY5" fmla="*/ 3304032 h 3304032"/>
              <a:gd name="connsiteX6" fmla="*/ 444477 w 2666808"/>
              <a:gd name="connsiteY6" fmla="*/ 3304032 h 3304032"/>
              <a:gd name="connsiteX7" fmla="*/ 0 w 2666808"/>
              <a:gd name="connsiteY7" fmla="*/ 2859555 h 3304032"/>
              <a:gd name="connsiteX8" fmla="*/ 0 w 2666808"/>
              <a:gd name="connsiteY8" fmla="*/ 444477 h 3304032"/>
              <a:gd name="connsiteX0" fmla="*/ 5740 w 2672548"/>
              <a:gd name="connsiteY0" fmla="*/ 444477 h 3304032"/>
              <a:gd name="connsiteX1" fmla="*/ 194185 w 2672548"/>
              <a:gd name="connsiteY1" fmla="*/ 0 h 3304032"/>
              <a:gd name="connsiteX2" fmla="*/ 2228071 w 2672548"/>
              <a:gd name="connsiteY2" fmla="*/ 0 h 3304032"/>
              <a:gd name="connsiteX3" fmla="*/ 2672548 w 2672548"/>
              <a:gd name="connsiteY3" fmla="*/ 444477 h 3304032"/>
              <a:gd name="connsiteX4" fmla="*/ 2672548 w 2672548"/>
              <a:gd name="connsiteY4" fmla="*/ 2859555 h 3304032"/>
              <a:gd name="connsiteX5" fmla="*/ 2228071 w 2672548"/>
              <a:gd name="connsiteY5" fmla="*/ 3304032 h 3304032"/>
              <a:gd name="connsiteX6" fmla="*/ 450217 w 2672548"/>
              <a:gd name="connsiteY6" fmla="*/ 3304032 h 3304032"/>
              <a:gd name="connsiteX7" fmla="*/ 5740 w 2672548"/>
              <a:gd name="connsiteY7" fmla="*/ 2859555 h 3304032"/>
              <a:gd name="connsiteX8" fmla="*/ 5740 w 2672548"/>
              <a:gd name="connsiteY8" fmla="*/ 444477 h 3304032"/>
              <a:gd name="connsiteX0" fmla="*/ 5740 w 2678288"/>
              <a:gd name="connsiteY0" fmla="*/ 444477 h 3304032"/>
              <a:gd name="connsiteX1" fmla="*/ 194185 w 2678288"/>
              <a:gd name="connsiteY1" fmla="*/ 0 h 3304032"/>
              <a:gd name="connsiteX2" fmla="*/ 2484103 w 2678288"/>
              <a:gd name="connsiteY2" fmla="*/ 0 h 3304032"/>
              <a:gd name="connsiteX3" fmla="*/ 2672548 w 2678288"/>
              <a:gd name="connsiteY3" fmla="*/ 444477 h 3304032"/>
              <a:gd name="connsiteX4" fmla="*/ 2672548 w 2678288"/>
              <a:gd name="connsiteY4" fmla="*/ 2859555 h 3304032"/>
              <a:gd name="connsiteX5" fmla="*/ 2228071 w 2678288"/>
              <a:gd name="connsiteY5" fmla="*/ 3304032 h 3304032"/>
              <a:gd name="connsiteX6" fmla="*/ 450217 w 2678288"/>
              <a:gd name="connsiteY6" fmla="*/ 3304032 h 3304032"/>
              <a:gd name="connsiteX7" fmla="*/ 5740 w 2678288"/>
              <a:gd name="connsiteY7" fmla="*/ 2859555 h 3304032"/>
              <a:gd name="connsiteX8" fmla="*/ 5740 w 2678288"/>
              <a:gd name="connsiteY8" fmla="*/ 444477 h 3304032"/>
              <a:gd name="connsiteX0" fmla="*/ 9002 w 2681550"/>
              <a:gd name="connsiteY0" fmla="*/ 444477 h 3304032"/>
              <a:gd name="connsiteX1" fmla="*/ 197447 w 2681550"/>
              <a:gd name="connsiteY1" fmla="*/ 0 h 3304032"/>
              <a:gd name="connsiteX2" fmla="*/ 2487365 w 2681550"/>
              <a:gd name="connsiteY2" fmla="*/ 0 h 3304032"/>
              <a:gd name="connsiteX3" fmla="*/ 2675810 w 2681550"/>
              <a:gd name="connsiteY3" fmla="*/ 444477 h 3304032"/>
              <a:gd name="connsiteX4" fmla="*/ 2675810 w 2681550"/>
              <a:gd name="connsiteY4" fmla="*/ 2859555 h 3304032"/>
              <a:gd name="connsiteX5" fmla="*/ 2231333 w 2681550"/>
              <a:gd name="connsiteY5" fmla="*/ 3304032 h 3304032"/>
              <a:gd name="connsiteX6" fmla="*/ 185255 w 2681550"/>
              <a:gd name="connsiteY6" fmla="*/ 3304032 h 3304032"/>
              <a:gd name="connsiteX7" fmla="*/ 9002 w 2681550"/>
              <a:gd name="connsiteY7" fmla="*/ 2859555 h 3304032"/>
              <a:gd name="connsiteX8" fmla="*/ 9002 w 2681550"/>
              <a:gd name="connsiteY8" fmla="*/ 444477 h 3304032"/>
              <a:gd name="connsiteX0" fmla="*/ 9002 w 2698484"/>
              <a:gd name="connsiteY0" fmla="*/ 444477 h 3316224"/>
              <a:gd name="connsiteX1" fmla="*/ 197447 w 2698484"/>
              <a:gd name="connsiteY1" fmla="*/ 0 h 3316224"/>
              <a:gd name="connsiteX2" fmla="*/ 2487365 w 2698484"/>
              <a:gd name="connsiteY2" fmla="*/ 0 h 3316224"/>
              <a:gd name="connsiteX3" fmla="*/ 2675810 w 2698484"/>
              <a:gd name="connsiteY3" fmla="*/ 444477 h 3316224"/>
              <a:gd name="connsiteX4" fmla="*/ 2675810 w 2698484"/>
              <a:gd name="connsiteY4" fmla="*/ 2859555 h 3316224"/>
              <a:gd name="connsiteX5" fmla="*/ 2536133 w 2698484"/>
              <a:gd name="connsiteY5" fmla="*/ 3316224 h 3316224"/>
              <a:gd name="connsiteX6" fmla="*/ 185255 w 2698484"/>
              <a:gd name="connsiteY6" fmla="*/ 3304032 h 3316224"/>
              <a:gd name="connsiteX7" fmla="*/ 9002 w 2698484"/>
              <a:gd name="connsiteY7" fmla="*/ 2859555 h 3316224"/>
              <a:gd name="connsiteX8" fmla="*/ 9002 w 2698484"/>
              <a:gd name="connsiteY8" fmla="*/ 444477 h 3316224"/>
              <a:gd name="connsiteX0" fmla="*/ 9002 w 2681550"/>
              <a:gd name="connsiteY0" fmla="*/ 444477 h 3316224"/>
              <a:gd name="connsiteX1" fmla="*/ 197447 w 2681550"/>
              <a:gd name="connsiteY1" fmla="*/ 0 h 3316224"/>
              <a:gd name="connsiteX2" fmla="*/ 2487365 w 2681550"/>
              <a:gd name="connsiteY2" fmla="*/ 0 h 3316224"/>
              <a:gd name="connsiteX3" fmla="*/ 2675810 w 2681550"/>
              <a:gd name="connsiteY3" fmla="*/ 444477 h 3316224"/>
              <a:gd name="connsiteX4" fmla="*/ 2675810 w 2681550"/>
              <a:gd name="connsiteY4" fmla="*/ 2859555 h 3316224"/>
              <a:gd name="connsiteX5" fmla="*/ 2462981 w 2681550"/>
              <a:gd name="connsiteY5" fmla="*/ 3316224 h 3316224"/>
              <a:gd name="connsiteX6" fmla="*/ 185255 w 2681550"/>
              <a:gd name="connsiteY6" fmla="*/ 3304032 h 3316224"/>
              <a:gd name="connsiteX7" fmla="*/ 9002 w 2681550"/>
              <a:gd name="connsiteY7" fmla="*/ 2859555 h 3316224"/>
              <a:gd name="connsiteX8" fmla="*/ 9002 w 2681550"/>
              <a:gd name="connsiteY8" fmla="*/ 444477 h 3316224"/>
              <a:gd name="connsiteX0" fmla="*/ 5741 w 2678289"/>
              <a:gd name="connsiteY0" fmla="*/ 444477 h 3316224"/>
              <a:gd name="connsiteX1" fmla="*/ 194186 w 2678289"/>
              <a:gd name="connsiteY1" fmla="*/ 0 h 3316224"/>
              <a:gd name="connsiteX2" fmla="*/ 2484104 w 2678289"/>
              <a:gd name="connsiteY2" fmla="*/ 0 h 3316224"/>
              <a:gd name="connsiteX3" fmla="*/ 2672549 w 2678289"/>
              <a:gd name="connsiteY3" fmla="*/ 444477 h 3316224"/>
              <a:gd name="connsiteX4" fmla="*/ 2672549 w 2678289"/>
              <a:gd name="connsiteY4" fmla="*/ 2859555 h 3316224"/>
              <a:gd name="connsiteX5" fmla="*/ 2459720 w 2678289"/>
              <a:gd name="connsiteY5" fmla="*/ 3316224 h 3316224"/>
              <a:gd name="connsiteX6" fmla="*/ 242954 w 2678289"/>
              <a:gd name="connsiteY6" fmla="*/ 3316224 h 3316224"/>
              <a:gd name="connsiteX7" fmla="*/ 5741 w 2678289"/>
              <a:gd name="connsiteY7" fmla="*/ 2859555 h 3316224"/>
              <a:gd name="connsiteX8" fmla="*/ 5741 w 2678289"/>
              <a:gd name="connsiteY8" fmla="*/ 444477 h 33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8289" h="3316224">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1FC6F26-4D48-194E-B63F-63390F3DBB22}"/>
              </a:ext>
            </a:extLst>
          </p:cNvPr>
          <p:cNvSpPr txBox="1"/>
          <p:nvPr/>
        </p:nvSpPr>
        <p:spPr>
          <a:xfrm>
            <a:off x="2401824" y="2502253"/>
            <a:ext cx="2087816" cy="584775"/>
          </a:xfrm>
          <a:prstGeom prst="rect">
            <a:avLst/>
          </a:prstGeom>
          <a:noFill/>
        </p:spPr>
        <p:txBody>
          <a:bodyPr wrap="square" rtlCol="0">
            <a:spAutoFit/>
          </a:bodyPr>
          <a:lstStyle/>
          <a:p>
            <a:pPr algn="ctr"/>
            <a:r>
              <a:rPr lang="en-US" sz="1600" dirty="0"/>
              <a:t>Avoid trying to time the market.</a:t>
            </a:r>
          </a:p>
        </p:txBody>
      </p:sp>
      <p:pic>
        <p:nvPicPr>
          <p:cNvPr id="27" name="Picture 26">
            <a:extLst>
              <a:ext uri="{FF2B5EF4-FFF2-40B4-BE49-F238E27FC236}">
                <a16:creationId xmlns:a16="http://schemas.microsoft.com/office/drawing/2014/main" id="{C90882A7-C705-FD46-8828-47BFF44B1B3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807629" y="3116241"/>
            <a:ext cx="1138564" cy="1391578"/>
          </a:xfrm>
          <a:prstGeom prst="rect">
            <a:avLst/>
          </a:prstGeom>
        </p:spPr>
      </p:pic>
      <p:sp>
        <p:nvSpPr>
          <p:cNvPr id="18" name="Rounded Rectangle 3">
            <a:extLst>
              <a:ext uri="{FF2B5EF4-FFF2-40B4-BE49-F238E27FC236}">
                <a16:creationId xmlns:a16="http://schemas.microsoft.com/office/drawing/2014/main" id="{C82C033F-EA09-8949-B810-6B4982DC1FB0}"/>
              </a:ext>
              <a:ext uri="{C183D7F6-B498-43B3-948B-1728B52AA6E4}">
                <adec:decorative xmlns:adec="http://schemas.microsoft.com/office/drawing/2017/decorative" val="1"/>
              </a:ext>
            </a:extLst>
          </p:cNvPr>
          <p:cNvSpPr/>
          <p:nvPr/>
        </p:nvSpPr>
        <p:spPr>
          <a:xfrm>
            <a:off x="4593970" y="1991127"/>
            <a:ext cx="2097024" cy="3075481"/>
          </a:xfrm>
          <a:custGeom>
            <a:avLst/>
            <a:gdLst>
              <a:gd name="connsiteX0" fmla="*/ 0 w 2666808"/>
              <a:gd name="connsiteY0" fmla="*/ 444477 h 3304032"/>
              <a:gd name="connsiteX1" fmla="*/ 444477 w 2666808"/>
              <a:gd name="connsiteY1" fmla="*/ 0 h 3304032"/>
              <a:gd name="connsiteX2" fmla="*/ 2222331 w 2666808"/>
              <a:gd name="connsiteY2" fmla="*/ 0 h 3304032"/>
              <a:gd name="connsiteX3" fmla="*/ 2666808 w 2666808"/>
              <a:gd name="connsiteY3" fmla="*/ 444477 h 3304032"/>
              <a:gd name="connsiteX4" fmla="*/ 2666808 w 2666808"/>
              <a:gd name="connsiteY4" fmla="*/ 2859555 h 3304032"/>
              <a:gd name="connsiteX5" fmla="*/ 2222331 w 2666808"/>
              <a:gd name="connsiteY5" fmla="*/ 3304032 h 3304032"/>
              <a:gd name="connsiteX6" fmla="*/ 444477 w 2666808"/>
              <a:gd name="connsiteY6" fmla="*/ 3304032 h 3304032"/>
              <a:gd name="connsiteX7" fmla="*/ 0 w 2666808"/>
              <a:gd name="connsiteY7" fmla="*/ 2859555 h 3304032"/>
              <a:gd name="connsiteX8" fmla="*/ 0 w 2666808"/>
              <a:gd name="connsiteY8" fmla="*/ 444477 h 3304032"/>
              <a:gd name="connsiteX0" fmla="*/ 5740 w 2672548"/>
              <a:gd name="connsiteY0" fmla="*/ 444477 h 3304032"/>
              <a:gd name="connsiteX1" fmla="*/ 194185 w 2672548"/>
              <a:gd name="connsiteY1" fmla="*/ 0 h 3304032"/>
              <a:gd name="connsiteX2" fmla="*/ 2228071 w 2672548"/>
              <a:gd name="connsiteY2" fmla="*/ 0 h 3304032"/>
              <a:gd name="connsiteX3" fmla="*/ 2672548 w 2672548"/>
              <a:gd name="connsiteY3" fmla="*/ 444477 h 3304032"/>
              <a:gd name="connsiteX4" fmla="*/ 2672548 w 2672548"/>
              <a:gd name="connsiteY4" fmla="*/ 2859555 h 3304032"/>
              <a:gd name="connsiteX5" fmla="*/ 2228071 w 2672548"/>
              <a:gd name="connsiteY5" fmla="*/ 3304032 h 3304032"/>
              <a:gd name="connsiteX6" fmla="*/ 450217 w 2672548"/>
              <a:gd name="connsiteY6" fmla="*/ 3304032 h 3304032"/>
              <a:gd name="connsiteX7" fmla="*/ 5740 w 2672548"/>
              <a:gd name="connsiteY7" fmla="*/ 2859555 h 3304032"/>
              <a:gd name="connsiteX8" fmla="*/ 5740 w 2672548"/>
              <a:gd name="connsiteY8" fmla="*/ 444477 h 3304032"/>
              <a:gd name="connsiteX0" fmla="*/ 5740 w 2678288"/>
              <a:gd name="connsiteY0" fmla="*/ 444477 h 3304032"/>
              <a:gd name="connsiteX1" fmla="*/ 194185 w 2678288"/>
              <a:gd name="connsiteY1" fmla="*/ 0 h 3304032"/>
              <a:gd name="connsiteX2" fmla="*/ 2484103 w 2678288"/>
              <a:gd name="connsiteY2" fmla="*/ 0 h 3304032"/>
              <a:gd name="connsiteX3" fmla="*/ 2672548 w 2678288"/>
              <a:gd name="connsiteY3" fmla="*/ 444477 h 3304032"/>
              <a:gd name="connsiteX4" fmla="*/ 2672548 w 2678288"/>
              <a:gd name="connsiteY4" fmla="*/ 2859555 h 3304032"/>
              <a:gd name="connsiteX5" fmla="*/ 2228071 w 2678288"/>
              <a:gd name="connsiteY5" fmla="*/ 3304032 h 3304032"/>
              <a:gd name="connsiteX6" fmla="*/ 450217 w 2678288"/>
              <a:gd name="connsiteY6" fmla="*/ 3304032 h 3304032"/>
              <a:gd name="connsiteX7" fmla="*/ 5740 w 2678288"/>
              <a:gd name="connsiteY7" fmla="*/ 2859555 h 3304032"/>
              <a:gd name="connsiteX8" fmla="*/ 5740 w 2678288"/>
              <a:gd name="connsiteY8" fmla="*/ 444477 h 3304032"/>
              <a:gd name="connsiteX0" fmla="*/ 9002 w 2681550"/>
              <a:gd name="connsiteY0" fmla="*/ 444477 h 3304032"/>
              <a:gd name="connsiteX1" fmla="*/ 197447 w 2681550"/>
              <a:gd name="connsiteY1" fmla="*/ 0 h 3304032"/>
              <a:gd name="connsiteX2" fmla="*/ 2487365 w 2681550"/>
              <a:gd name="connsiteY2" fmla="*/ 0 h 3304032"/>
              <a:gd name="connsiteX3" fmla="*/ 2675810 w 2681550"/>
              <a:gd name="connsiteY3" fmla="*/ 444477 h 3304032"/>
              <a:gd name="connsiteX4" fmla="*/ 2675810 w 2681550"/>
              <a:gd name="connsiteY4" fmla="*/ 2859555 h 3304032"/>
              <a:gd name="connsiteX5" fmla="*/ 2231333 w 2681550"/>
              <a:gd name="connsiteY5" fmla="*/ 3304032 h 3304032"/>
              <a:gd name="connsiteX6" fmla="*/ 185255 w 2681550"/>
              <a:gd name="connsiteY6" fmla="*/ 3304032 h 3304032"/>
              <a:gd name="connsiteX7" fmla="*/ 9002 w 2681550"/>
              <a:gd name="connsiteY7" fmla="*/ 2859555 h 3304032"/>
              <a:gd name="connsiteX8" fmla="*/ 9002 w 2681550"/>
              <a:gd name="connsiteY8" fmla="*/ 444477 h 3304032"/>
              <a:gd name="connsiteX0" fmla="*/ 9002 w 2698484"/>
              <a:gd name="connsiteY0" fmla="*/ 444477 h 3316224"/>
              <a:gd name="connsiteX1" fmla="*/ 197447 w 2698484"/>
              <a:gd name="connsiteY1" fmla="*/ 0 h 3316224"/>
              <a:gd name="connsiteX2" fmla="*/ 2487365 w 2698484"/>
              <a:gd name="connsiteY2" fmla="*/ 0 h 3316224"/>
              <a:gd name="connsiteX3" fmla="*/ 2675810 w 2698484"/>
              <a:gd name="connsiteY3" fmla="*/ 444477 h 3316224"/>
              <a:gd name="connsiteX4" fmla="*/ 2675810 w 2698484"/>
              <a:gd name="connsiteY4" fmla="*/ 2859555 h 3316224"/>
              <a:gd name="connsiteX5" fmla="*/ 2536133 w 2698484"/>
              <a:gd name="connsiteY5" fmla="*/ 3316224 h 3316224"/>
              <a:gd name="connsiteX6" fmla="*/ 185255 w 2698484"/>
              <a:gd name="connsiteY6" fmla="*/ 3304032 h 3316224"/>
              <a:gd name="connsiteX7" fmla="*/ 9002 w 2698484"/>
              <a:gd name="connsiteY7" fmla="*/ 2859555 h 3316224"/>
              <a:gd name="connsiteX8" fmla="*/ 9002 w 2698484"/>
              <a:gd name="connsiteY8" fmla="*/ 444477 h 3316224"/>
              <a:gd name="connsiteX0" fmla="*/ 9002 w 2681550"/>
              <a:gd name="connsiteY0" fmla="*/ 444477 h 3316224"/>
              <a:gd name="connsiteX1" fmla="*/ 197447 w 2681550"/>
              <a:gd name="connsiteY1" fmla="*/ 0 h 3316224"/>
              <a:gd name="connsiteX2" fmla="*/ 2487365 w 2681550"/>
              <a:gd name="connsiteY2" fmla="*/ 0 h 3316224"/>
              <a:gd name="connsiteX3" fmla="*/ 2675810 w 2681550"/>
              <a:gd name="connsiteY3" fmla="*/ 444477 h 3316224"/>
              <a:gd name="connsiteX4" fmla="*/ 2675810 w 2681550"/>
              <a:gd name="connsiteY4" fmla="*/ 2859555 h 3316224"/>
              <a:gd name="connsiteX5" fmla="*/ 2462981 w 2681550"/>
              <a:gd name="connsiteY5" fmla="*/ 3316224 h 3316224"/>
              <a:gd name="connsiteX6" fmla="*/ 185255 w 2681550"/>
              <a:gd name="connsiteY6" fmla="*/ 3304032 h 3316224"/>
              <a:gd name="connsiteX7" fmla="*/ 9002 w 2681550"/>
              <a:gd name="connsiteY7" fmla="*/ 2859555 h 3316224"/>
              <a:gd name="connsiteX8" fmla="*/ 9002 w 2681550"/>
              <a:gd name="connsiteY8" fmla="*/ 444477 h 3316224"/>
              <a:gd name="connsiteX0" fmla="*/ 5741 w 2678289"/>
              <a:gd name="connsiteY0" fmla="*/ 444477 h 3316224"/>
              <a:gd name="connsiteX1" fmla="*/ 194186 w 2678289"/>
              <a:gd name="connsiteY1" fmla="*/ 0 h 3316224"/>
              <a:gd name="connsiteX2" fmla="*/ 2484104 w 2678289"/>
              <a:gd name="connsiteY2" fmla="*/ 0 h 3316224"/>
              <a:gd name="connsiteX3" fmla="*/ 2672549 w 2678289"/>
              <a:gd name="connsiteY3" fmla="*/ 444477 h 3316224"/>
              <a:gd name="connsiteX4" fmla="*/ 2672549 w 2678289"/>
              <a:gd name="connsiteY4" fmla="*/ 2859555 h 3316224"/>
              <a:gd name="connsiteX5" fmla="*/ 2459720 w 2678289"/>
              <a:gd name="connsiteY5" fmla="*/ 3316224 h 3316224"/>
              <a:gd name="connsiteX6" fmla="*/ 242954 w 2678289"/>
              <a:gd name="connsiteY6" fmla="*/ 3316224 h 3316224"/>
              <a:gd name="connsiteX7" fmla="*/ 5741 w 2678289"/>
              <a:gd name="connsiteY7" fmla="*/ 2859555 h 3316224"/>
              <a:gd name="connsiteX8" fmla="*/ 5741 w 2678289"/>
              <a:gd name="connsiteY8" fmla="*/ 444477 h 33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8289" h="3316224">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D7F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0AF141-B9EE-1A45-8E7E-82D9AB01CA75}"/>
              </a:ext>
            </a:extLst>
          </p:cNvPr>
          <p:cNvSpPr txBox="1"/>
          <p:nvPr/>
        </p:nvSpPr>
        <p:spPr>
          <a:xfrm>
            <a:off x="4593970" y="2490061"/>
            <a:ext cx="2097024" cy="1107996"/>
          </a:xfrm>
          <a:prstGeom prst="rect">
            <a:avLst/>
          </a:prstGeom>
          <a:noFill/>
        </p:spPr>
        <p:txBody>
          <a:bodyPr wrap="square" rtlCol="0">
            <a:spAutoFit/>
          </a:bodyPr>
          <a:lstStyle/>
          <a:p>
            <a:pPr algn="ctr"/>
            <a:r>
              <a:rPr lang="en-US" sz="1600" dirty="0"/>
              <a:t>Avoid the urge to reduce or stop contributions to your retirement plan.</a:t>
            </a:r>
          </a:p>
        </p:txBody>
      </p:sp>
      <p:pic>
        <p:nvPicPr>
          <p:cNvPr id="29" name="Picture 28">
            <a:extLst>
              <a:ext uri="{FF2B5EF4-FFF2-40B4-BE49-F238E27FC236}">
                <a16:creationId xmlns:a16="http://schemas.microsoft.com/office/drawing/2014/main" id="{553D94B1-AC67-6643-9788-A752ECCF013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952035" y="3601000"/>
            <a:ext cx="1428963" cy="1077218"/>
          </a:xfrm>
          <a:prstGeom prst="rect">
            <a:avLst/>
          </a:prstGeom>
        </p:spPr>
      </p:pic>
      <p:sp>
        <p:nvSpPr>
          <p:cNvPr id="19" name="Rounded Rectangle 3">
            <a:extLst>
              <a:ext uri="{FF2B5EF4-FFF2-40B4-BE49-F238E27FC236}">
                <a16:creationId xmlns:a16="http://schemas.microsoft.com/office/drawing/2014/main" id="{F4D463EC-F20C-DE48-9004-00D0BD21C867}"/>
              </a:ext>
              <a:ext uri="{C183D7F6-B498-43B3-948B-1728B52AA6E4}">
                <adec:decorative xmlns:adec="http://schemas.microsoft.com/office/drawing/2017/decorative" val="1"/>
              </a:ext>
            </a:extLst>
          </p:cNvPr>
          <p:cNvSpPr/>
          <p:nvPr/>
        </p:nvSpPr>
        <p:spPr>
          <a:xfrm>
            <a:off x="6843394" y="1967459"/>
            <a:ext cx="2097024" cy="3099150"/>
          </a:xfrm>
          <a:custGeom>
            <a:avLst/>
            <a:gdLst>
              <a:gd name="connsiteX0" fmla="*/ 0 w 2666808"/>
              <a:gd name="connsiteY0" fmla="*/ 444477 h 3304032"/>
              <a:gd name="connsiteX1" fmla="*/ 444477 w 2666808"/>
              <a:gd name="connsiteY1" fmla="*/ 0 h 3304032"/>
              <a:gd name="connsiteX2" fmla="*/ 2222331 w 2666808"/>
              <a:gd name="connsiteY2" fmla="*/ 0 h 3304032"/>
              <a:gd name="connsiteX3" fmla="*/ 2666808 w 2666808"/>
              <a:gd name="connsiteY3" fmla="*/ 444477 h 3304032"/>
              <a:gd name="connsiteX4" fmla="*/ 2666808 w 2666808"/>
              <a:gd name="connsiteY4" fmla="*/ 2859555 h 3304032"/>
              <a:gd name="connsiteX5" fmla="*/ 2222331 w 2666808"/>
              <a:gd name="connsiteY5" fmla="*/ 3304032 h 3304032"/>
              <a:gd name="connsiteX6" fmla="*/ 444477 w 2666808"/>
              <a:gd name="connsiteY6" fmla="*/ 3304032 h 3304032"/>
              <a:gd name="connsiteX7" fmla="*/ 0 w 2666808"/>
              <a:gd name="connsiteY7" fmla="*/ 2859555 h 3304032"/>
              <a:gd name="connsiteX8" fmla="*/ 0 w 2666808"/>
              <a:gd name="connsiteY8" fmla="*/ 444477 h 3304032"/>
              <a:gd name="connsiteX0" fmla="*/ 5740 w 2672548"/>
              <a:gd name="connsiteY0" fmla="*/ 444477 h 3304032"/>
              <a:gd name="connsiteX1" fmla="*/ 194185 w 2672548"/>
              <a:gd name="connsiteY1" fmla="*/ 0 h 3304032"/>
              <a:gd name="connsiteX2" fmla="*/ 2228071 w 2672548"/>
              <a:gd name="connsiteY2" fmla="*/ 0 h 3304032"/>
              <a:gd name="connsiteX3" fmla="*/ 2672548 w 2672548"/>
              <a:gd name="connsiteY3" fmla="*/ 444477 h 3304032"/>
              <a:gd name="connsiteX4" fmla="*/ 2672548 w 2672548"/>
              <a:gd name="connsiteY4" fmla="*/ 2859555 h 3304032"/>
              <a:gd name="connsiteX5" fmla="*/ 2228071 w 2672548"/>
              <a:gd name="connsiteY5" fmla="*/ 3304032 h 3304032"/>
              <a:gd name="connsiteX6" fmla="*/ 450217 w 2672548"/>
              <a:gd name="connsiteY6" fmla="*/ 3304032 h 3304032"/>
              <a:gd name="connsiteX7" fmla="*/ 5740 w 2672548"/>
              <a:gd name="connsiteY7" fmla="*/ 2859555 h 3304032"/>
              <a:gd name="connsiteX8" fmla="*/ 5740 w 2672548"/>
              <a:gd name="connsiteY8" fmla="*/ 444477 h 3304032"/>
              <a:gd name="connsiteX0" fmla="*/ 5740 w 2678288"/>
              <a:gd name="connsiteY0" fmla="*/ 444477 h 3304032"/>
              <a:gd name="connsiteX1" fmla="*/ 194185 w 2678288"/>
              <a:gd name="connsiteY1" fmla="*/ 0 h 3304032"/>
              <a:gd name="connsiteX2" fmla="*/ 2484103 w 2678288"/>
              <a:gd name="connsiteY2" fmla="*/ 0 h 3304032"/>
              <a:gd name="connsiteX3" fmla="*/ 2672548 w 2678288"/>
              <a:gd name="connsiteY3" fmla="*/ 444477 h 3304032"/>
              <a:gd name="connsiteX4" fmla="*/ 2672548 w 2678288"/>
              <a:gd name="connsiteY4" fmla="*/ 2859555 h 3304032"/>
              <a:gd name="connsiteX5" fmla="*/ 2228071 w 2678288"/>
              <a:gd name="connsiteY5" fmla="*/ 3304032 h 3304032"/>
              <a:gd name="connsiteX6" fmla="*/ 450217 w 2678288"/>
              <a:gd name="connsiteY6" fmla="*/ 3304032 h 3304032"/>
              <a:gd name="connsiteX7" fmla="*/ 5740 w 2678288"/>
              <a:gd name="connsiteY7" fmla="*/ 2859555 h 3304032"/>
              <a:gd name="connsiteX8" fmla="*/ 5740 w 2678288"/>
              <a:gd name="connsiteY8" fmla="*/ 444477 h 3304032"/>
              <a:gd name="connsiteX0" fmla="*/ 9002 w 2681550"/>
              <a:gd name="connsiteY0" fmla="*/ 444477 h 3304032"/>
              <a:gd name="connsiteX1" fmla="*/ 197447 w 2681550"/>
              <a:gd name="connsiteY1" fmla="*/ 0 h 3304032"/>
              <a:gd name="connsiteX2" fmla="*/ 2487365 w 2681550"/>
              <a:gd name="connsiteY2" fmla="*/ 0 h 3304032"/>
              <a:gd name="connsiteX3" fmla="*/ 2675810 w 2681550"/>
              <a:gd name="connsiteY3" fmla="*/ 444477 h 3304032"/>
              <a:gd name="connsiteX4" fmla="*/ 2675810 w 2681550"/>
              <a:gd name="connsiteY4" fmla="*/ 2859555 h 3304032"/>
              <a:gd name="connsiteX5" fmla="*/ 2231333 w 2681550"/>
              <a:gd name="connsiteY5" fmla="*/ 3304032 h 3304032"/>
              <a:gd name="connsiteX6" fmla="*/ 185255 w 2681550"/>
              <a:gd name="connsiteY6" fmla="*/ 3304032 h 3304032"/>
              <a:gd name="connsiteX7" fmla="*/ 9002 w 2681550"/>
              <a:gd name="connsiteY7" fmla="*/ 2859555 h 3304032"/>
              <a:gd name="connsiteX8" fmla="*/ 9002 w 2681550"/>
              <a:gd name="connsiteY8" fmla="*/ 444477 h 3304032"/>
              <a:gd name="connsiteX0" fmla="*/ 9002 w 2698484"/>
              <a:gd name="connsiteY0" fmla="*/ 444477 h 3316224"/>
              <a:gd name="connsiteX1" fmla="*/ 197447 w 2698484"/>
              <a:gd name="connsiteY1" fmla="*/ 0 h 3316224"/>
              <a:gd name="connsiteX2" fmla="*/ 2487365 w 2698484"/>
              <a:gd name="connsiteY2" fmla="*/ 0 h 3316224"/>
              <a:gd name="connsiteX3" fmla="*/ 2675810 w 2698484"/>
              <a:gd name="connsiteY3" fmla="*/ 444477 h 3316224"/>
              <a:gd name="connsiteX4" fmla="*/ 2675810 w 2698484"/>
              <a:gd name="connsiteY4" fmla="*/ 2859555 h 3316224"/>
              <a:gd name="connsiteX5" fmla="*/ 2536133 w 2698484"/>
              <a:gd name="connsiteY5" fmla="*/ 3316224 h 3316224"/>
              <a:gd name="connsiteX6" fmla="*/ 185255 w 2698484"/>
              <a:gd name="connsiteY6" fmla="*/ 3304032 h 3316224"/>
              <a:gd name="connsiteX7" fmla="*/ 9002 w 2698484"/>
              <a:gd name="connsiteY7" fmla="*/ 2859555 h 3316224"/>
              <a:gd name="connsiteX8" fmla="*/ 9002 w 2698484"/>
              <a:gd name="connsiteY8" fmla="*/ 444477 h 3316224"/>
              <a:gd name="connsiteX0" fmla="*/ 9002 w 2681550"/>
              <a:gd name="connsiteY0" fmla="*/ 444477 h 3316224"/>
              <a:gd name="connsiteX1" fmla="*/ 197447 w 2681550"/>
              <a:gd name="connsiteY1" fmla="*/ 0 h 3316224"/>
              <a:gd name="connsiteX2" fmla="*/ 2487365 w 2681550"/>
              <a:gd name="connsiteY2" fmla="*/ 0 h 3316224"/>
              <a:gd name="connsiteX3" fmla="*/ 2675810 w 2681550"/>
              <a:gd name="connsiteY3" fmla="*/ 444477 h 3316224"/>
              <a:gd name="connsiteX4" fmla="*/ 2675810 w 2681550"/>
              <a:gd name="connsiteY4" fmla="*/ 2859555 h 3316224"/>
              <a:gd name="connsiteX5" fmla="*/ 2462981 w 2681550"/>
              <a:gd name="connsiteY5" fmla="*/ 3316224 h 3316224"/>
              <a:gd name="connsiteX6" fmla="*/ 185255 w 2681550"/>
              <a:gd name="connsiteY6" fmla="*/ 3304032 h 3316224"/>
              <a:gd name="connsiteX7" fmla="*/ 9002 w 2681550"/>
              <a:gd name="connsiteY7" fmla="*/ 2859555 h 3316224"/>
              <a:gd name="connsiteX8" fmla="*/ 9002 w 2681550"/>
              <a:gd name="connsiteY8" fmla="*/ 444477 h 3316224"/>
              <a:gd name="connsiteX0" fmla="*/ 5741 w 2678289"/>
              <a:gd name="connsiteY0" fmla="*/ 444477 h 3316224"/>
              <a:gd name="connsiteX1" fmla="*/ 194186 w 2678289"/>
              <a:gd name="connsiteY1" fmla="*/ 0 h 3316224"/>
              <a:gd name="connsiteX2" fmla="*/ 2484104 w 2678289"/>
              <a:gd name="connsiteY2" fmla="*/ 0 h 3316224"/>
              <a:gd name="connsiteX3" fmla="*/ 2672549 w 2678289"/>
              <a:gd name="connsiteY3" fmla="*/ 444477 h 3316224"/>
              <a:gd name="connsiteX4" fmla="*/ 2672549 w 2678289"/>
              <a:gd name="connsiteY4" fmla="*/ 2859555 h 3316224"/>
              <a:gd name="connsiteX5" fmla="*/ 2459720 w 2678289"/>
              <a:gd name="connsiteY5" fmla="*/ 3316224 h 3316224"/>
              <a:gd name="connsiteX6" fmla="*/ 242954 w 2678289"/>
              <a:gd name="connsiteY6" fmla="*/ 3316224 h 3316224"/>
              <a:gd name="connsiteX7" fmla="*/ 5741 w 2678289"/>
              <a:gd name="connsiteY7" fmla="*/ 2859555 h 3316224"/>
              <a:gd name="connsiteX8" fmla="*/ 5741 w 2678289"/>
              <a:gd name="connsiteY8" fmla="*/ 444477 h 33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8289" h="3316224">
                <a:moveTo>
                  <a:pt x="5741" y="444477"/>
                </a:moveTo>
                <a:cubicBezTo>
                  <a:pt x="5741" y="198999"/>
                  <a:pt x="-51292" y="0"/>
                  <a:pt x="194186" y="0"/>
                </a:cubicBezTo>
                <a:lnTo>
                  <a:pt x="2484104" y="0"/>
                </a:lnTo>
                <a:cubicBezTo>
                  <a:pt x="2729582" y="0"/>
                  <a:pt x="2672549" y="198999"/>
                  <a:pt x="2672549" y="444477"/>
                </a:cubicBezTo>
                <a:lnTo>
                  <a:pt x="2672549" y="2859555"/>
                </a:lnTo>
                <a:cubicBezTo>
                  <a:pt x="2672549" y="3105033"/>
                  <a:pt x="2705198" y="3316224"/>
                  <a:pt x="2459720" y="3316224"/>
                </a:cubicBezTo>
                <a:lnTo>
                  <a:pt x="242954" y="3316224"/>
                </a:lnTo>
                <a:cubicBezTo>
                  <a:pt x="-2524" y="3316224"/>
                  <a:pt x="5741" y="3105033"/>
                  <a:pt x="5741" y="2859555"/>
                </a:cubicBezTo>
                <a:lnTo>
                  <a:pt x="5741" y="444477"/>
                </a:lnTo>
                <a:close/>
              </a:path>
            </a:pathLst>
          </a:custGeom>
          <a:solidFill>
            <a:srgbClr val="A4E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9B8ABC7-AE35-0D4A-A9EA-D98464BDC74D}"/>
              </a:ext>
            </a:extLst>
          </p:cNvPr>
          <p:cNvSpPr txBox="1"/>
          <p:nvPr/>
        </p:nvSpPr>
        <p:spPr>
          <a:xfrm>
            <a:off x="6843394" y="2904589"/>
            <a:ext cx="2097024" cy="2339102"/>
          </a:xfrm>
          <a:prstGeom prst="rect">
            <a:avLst/>
          </a:prstGeom>
          <a:noFill/>
        </p:spPr>
        <p:txBody>
          <a:bodyPr wrap="square" rtlCol="0">
            <a:spAutoFit/>
          </a:bodyPr>
          <a:lstStyle/>
          <a:p>
            <a:pPr algn="ctr"/>
            <a:r>
              <a:rPr lang="en-US" sz="1600" dirty="0"/>
              <a:t>Avoid keeping all or most of your assets fixed-income</a:t>
            </a:r>
            <a:r>
              <a:rPr lang="en-US" sz="1600" dirty="0">
                <a:latin typeface="Arial" panose="020B0604020202020204" pitchFamily="34" charset="0"/>
                <a:ea typeface="Calibri" panose="020F0502020204030204" pitchFamily="34" charset="0"/>
                <a:cs typeface="Times New Roman" panose="02020603050405020304" pitchFamily="18" charset="0"/>
              </a:rPr>
              <a:t> investments, such as cash equivalents and bonds, unless </a:t>
            </a:r>
            <a:br>
              <a:rPr lang="en-US" sz="1600" dirty="0">
                <a:latin typeface="Arial" panose="020B0604020202020204" pitchFamily="34" charset="0"/>
                <a:ea typeface="Calibri" panose="020F0502020204030204" pitchFamily="34" charset="0"/>
                <a:cs typeface="Times New Roman" panose="02020603050405020304" pitchFamily="18" charset="0"/>
              </a:rPr>
            </a:br>
            <a:r>
              <a:rPr lang="en-US" sz="1600" dirty="0">
                <a:latin typeface="Arial" panose="020B0604020202020204" pitchFamily="34" charset="0"/>
                <a:ea typeface="Calibri" panose="020F0502020204030204" pitchFamily="34" charset="0"/>
                <a:cs typeface="Times New Roman" panose="02020603050405020304" pitchFamily="18" charset="0"/>
              </a:rPr>
              <a:t>you’re near or at retirement age.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pic>
        <p:nvPicPr>
          <p:cNvPr id="23" name="Picture 22">
            <a:extLst>
              <a:ext uri="{FF2B5EF4-FFF2-40B4-BE49-F238E27FC236}">
                <a16:creationId xmlns:a16="http://schemas.microsoft.com/office/drawing/2014/main" id="{30B08EFE-C999-8641-B81E-843521F3F554}"/>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323697" y="1979377"/>
            <a:ext cx="1056280" cy="939635"/>
          </a:xfrm>
          <a:prstGeom prst="rect">
            <a:avLst/>
          </a:prstGeom>
        </p:spPr>
      </p:pic>
      <p:pic>
        <p:nvPicPr>
          <p:cNvPr id="24" name="Picture 23">
            <a:extLst>
              <a:ext uri="{FF2B5EF4-FFF2-40B4-BE49-F238E27FC236}">
                <a16:creationId xmlns:a16="http://schemas.microsoft.com/office/drawing/2014/main" id="{F1743A46-B499-264E-89F2-167BE3049644}"/>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610599" y="5762730"/>
            <a:ext cx="1397748" cy="1026318"/>
          </a:xfrm>
          <a:prstGeom prst="rect">
            <a:avLst/>
          </a:prstGeom>
        </p:spPr>
      </p:pic>
      <p:pic>
        <p:nvPicPr>
          <p:cNvPr id="22" name="Picture 21">
            <a:extLst>
              <a:ext uri="{FF2B5EF4-FFF2-40B4-BE49-F238E27FC236}">
                <a16:creationId xmlns:a16="http://schemas.microsoft.com/office/drawing/2014/main" id="{A97EFC4D-DC9B-4678-976A-D7BD68F5D317}"/>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151828" y="6362263"/>
            <a:ext cx="457240" cy="384081"/>
          </a:xfrm>
          <a:prstGeom prst="rect">
            <a:avLst/>
          </a:prstGeom>
        </p:spPr>
      </p:pic>
    </p:spTree>
    <p:extLst>
      <p:ext uri="{BB962C8B-B14F-4D97-AF65-F5344CB8AC3E}">
        <p14:creationId xmlns:p14="http://schemas.microsoft.com/office/powerpoint/2010/main" val="996635246"/>
      </p:ext>
    </p:extLst>
  </p:cSld>
  <p:clrMapOvr>
    <a:masterClrMapping/>
  </p:clrMapOvr>
</p:sld>
</file>

<file path=ppt/theme/theme1.xml><?xml version="1.0" encoding="utf-8"?>
<a:theme xmlns:a="http://schemas.openxmlformats.org/drawingml/2006/main" name="PPT Master TEMPLATE 2015">
  <a:themeElements>
    <a:clrScheme name="Custom 7">
      <a:dk1>
        <a:sysClr val="windowText" lastClr="000000"/>
      </a:dk1>
      <a:lt1>
        <a:sysClr val="window" lastClr="FFFFFF"/>
      </a:lt1>
      <a:dk2>
        <a:srgbClr val="004EA8"/>
      </a:dk2>
      <a:lt2>
        <a:srgbClr val="FFFFFF"/>
      </a:lt2>
      <a:accent1>
        <a:srgbClr val="54B948"/>
      </a:accent1>
      <a:accent2>
        <a:srgbClr val="232F84"/>
      </a:accent2>
      <a:accent3>
        <a:srgbClr val="FCD200"/>
      </a:accent3>
      <a:accent4>
        <a:srgbClr val="F89828"/>
      </a:accent4>
      <a:accent5>
        <a:srgbClr val="E31937"/>
      </a:accent5>
      <a:accent6>
        <a:srgbClr val="6BA7E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 Standard Template_4x3_ver2.pptx" id="{3BD65DC7-5628-8B46-986D-0D4C2C2BD40C}" vid="{2A8E1374-6B8E-9149-B04E-E126B36138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Saving for Tomorrow PPT</Template>
  <TotalTime>38749</TotalTime>
  <Words>1856</Words>
  <Application>Microsoft Office PowerPoint</Application>
  <PresentationFormat>On-screen Show (4:3)</PresentationFormat>
  <Paragraphs>161</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PPT Master TEMPLATE 2015</vt:lpstr>
      <vt:lpstr>Ride Out the Ups and Downs</vt:lpstr>
      <vt:lpstr>Speakers</vt:lpstr>
      <vt:lpstr>What is market volatility?</vt:lpstr>
      <vt:lpstr>How do you stomach the bumps and keep on saving? (1/4)</vt:lpstr>
      <vt:lpstr>How do you stomach the bumps and keep on saving? (2/4)</vt:lpstr>
      <vt:lpstr>How do you stomach the bumps and keep on saving? (3/4)</vt:lpstr>
      <vt:lpstr>How do you stomach the bumps and keep on saving? (4/4)</vt:lpstr>
      <vt:lpstr>Chart</vt:lpstr>
      <vt:lpstr>Buckle Up and Remember This</vt:lpstr>
      <vt:lpstr>Rebalance and Reset  Rebalance your investments on a regular basis – quarterly, semiannually or once a year.  After a volatile period in the market, rebalancing resets  your portfolio to your desired investment mix. </vt:lpstr>
      <vt:lpstr>Need Help Planning?</vt:lpstr>
      <vt:lpstr>Questions?</vt:lpstr>
      <vt:lpstr>Conclusion</vt:lpstr>
    </vt:vector>
  </TitlesOfParts>
  <Company>Standard Insurance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Ride Out the Ups and Downs</dc:title>
  <dc:subject>Retirement on the Brain</dc:subject>
  <dc:creator>The Standard</dc:creator>
  <cp:lastModifiedBy>Manikandan Karuppasamy</cp:lastModifiedBy>
  <cp:revision>561</cp:revision>
  <cp:lastPrinted>2018-12-13T18:19:56Z</cp:lastPrinted>
  <dcterms:created xsi:type="dcterms:W3CDTF">2017-10-03T20:58:50Z</dcterms:created>
  <dcterms:modified xsi:type="dcterms:W3CDTF">2022-09-21T18:30:50Z</dcterms:modified>
</cp:coreProperties>
</file>