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96" r:id="rId2"/>
    <p:sldId id="327" r:id="rId3"/>
    <p:sldId id="387" r:id="rId4"/>
    <p:sldId id="384" r:id="rId5"/>
    <p:sldId id="388" r:id="rId6"/>
    <p:sldId id="385" r:id="rId7"/>
    <p:sldId id="386" r:id="rId8"/>
    <p:sldId id="394" r:id="rId9"/>
    <p:sldId id="395" r:id="rId10"/>
    <p:sldId id="390" r:id="rId11"/>
    <p:sldId id="393" r:id="rId12"/>
    <p:sldId id="382" r:id="rId13"/>
    <p:sldId id="376" r:id="rId14"/>
    <p:sldId id="345" r:id="rId15"/>
    <p:sldId id="389" r:id="rId16"/>
    <p:sldId id="326" r:id="rId17"/>
    <p:sldId id="381" r:id="rId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template" id="{8230E5E0-70A2-4E45-86FF-BF92AF73E7A3}">
          <p14:sldIdLst>
            <p14:sldId id="296"/>
            <p14:sldId id="327"/>
            <p14:sldId id="387"/>
            <p14:sldId id="384"/>
            <p14:sldId id="388"/>
            <p14:sldId id="385"/>
            <p14:sldId id="386"/>
            <p14:sldId id="394"/>
            <p14:sldId id="395"/>
            <p14:sldId id="390"/>
            <p14:sldId id="393"/>
            <p14:sldId id="382"/>
            <p14:sldId id="376"/>
            <p14:sldId id="345"/>
            <p14:sldId id="389"/>
            <p14:sldId id="326"/>
            <p14:sldId id="38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nne Chin" initials="M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A6"/>
    <a:srgbClr val="F89828"/>
    <a:srgbClr val="FDBB63"/>
    <a:srgbClr val="000000"/>
    <a:srgbClr val="A3C4FF"/>
    <a:srgbClr val="54B948"/>
    <a:srgbClr val="7E7CB3"/>
    <a:srgbClr val="6BA7EA"/>
    <a:srgbClr val="0093D1"/>
    <a:srgbClr val="004EA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329" autoAdjust="0"/>
    <p:restoredTop sz="95126" autoAdjust="0"/>
  </p:normalViewPr>
  <p:slideViewPr>
    <p:cSldViewPr snapToGrid="0">
      <p:cViewPr varScale="1">
        <p:scale>
          <a:sx n="81" d="100"/>
          <a:sy n="81" d="100"/>
        </p:scale>
        <p:origin x="1458" y="162"/>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95" d="100"/>
          <a:sy n="95" d="100"/>
        </p:scale>
        <p:origin x="3720"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15371C64-A821-424F-91AD-E087AAFCC13B}" type="datetime4">
              <a:rPr lang="en-US" smtClean="0"/>
              <a:t>December 16, 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BC7FA04-88A4-5341-A941-F2704798689E}" type="slidenum">
              <a:rPr lang="en-US"/>
              <a:pPr>
                <a:defRPr/>
              </a:pPr>
              <a:t>‹#›</a:t>
            </a:fld>
            <a:endParaRPr lang="en-US" dirty="0"/>
          </a:p>
        </p:txBody>
      </p:sp>
    </p:spTree>
    <p:extLst>
      <p:ext uri="{BB962C8B-B14F-4D97-AF65-F5344CB8AC3E}">
        <p14:creationId xmlns:p14="http://schemas.microsoft.com/office/powerpoint/2010/main" val="29383479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F4EE803D-8C60-4F8B-9456-94B43560CCA2}" type="datetime4">
              <a:rPr lang="en-US" smtClean="0"/>
              <a:t>December 16, 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86CA6B5E-4A80-174E-ACF3-3E1260549E77}" type="slidenum">
              <a:rPr lang="en-US"/>
              <a:pPr>
                <a:defRPr/>
              </a:pPr>
              <a:t>‹#›</a:t>
            </a:fld>
            <a:endParaRPr lang="en-US" dirty="0"/>
          </a:p>
        </p:txBody>
      </p:sp>
    </p:spTree>
    <p:extLst>
      <p:ext uri="{BB962C8B-B14F-4D97-AF65-F5344CB8AC3E}">
        <p14:creationId xmlns:p14="http://schemas.microsoft.com/office/powerpoint/2010/main" val="4144343227"/>
      </p:ext>
    </p:extLst>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x-es-XL" sz="1200" b="0" i="0" u="none" kern="1200" baseline="0">
                <a:solidFill>
                  <a:schemeClr val="tx1"/>
                </a:solidFill>
                <a:effectLst/>
                <a:latin typeface="+mn-lt"/>
                <a:ea typeface="ＭＳ Ｐゴシック" charset="0"/>
                <a:cs typeface="ＭＳ Ｐゴシック" charset="0"/>
              </a:rPr>
              <a:t>Your employer offers a retirement plan to </a:t>
            </a:r>
            <a:r>
              <a:rPr lang="x-es-XL" b="0" i="0" u="none" baseline="0"/>
              <a:t>help you prepare for the future. </a:t>
            </a:r>
          </a:p>
          <a:p>
            <a:endParaRPr lang="x-es-XL" dirty="0"/>
          </a:p>
          <a:p>
            <a:pPr algn="l" rtl="0"/>
            <a:r>
              <a:rPr lang="x-es-XL" b="0" i="0" u="none" baseline="0"/>
              <a:t>Whether you’re already enrolled or still thinking about signing up, we understand that the idea of picking investments can be overwhelming. </a:t>
            </a:r>
          </a:p>
          <a:p>
            <a:endParaRPr lang="x-es-XL" dirty="0"/>
          </a:p>
          <a:p>
            <a:pPr algn="l" rtl="0"/>
            <a:r>
              <a:rPr lang="x-es-XL" b="0" i="0" u="none" baseline="0"/>
              <a:t>Today we’re going to help you with that. We’ll be discussing:</a:t>
            </a:r>
          </a:p>
          <a:p>
            <a:endParaRPr lang="x-es-XL" dirty="0"/>
          </a:p>
          <a:p>
            <a:pPr marL="171450" indent="-171450" algn="l" rtl="0">
              <a:buFont typeface="Arial" panose="020B0604020202020204" pitchFamily="34" charset="0"/>
              <a:buChar char="•"/>
            </a:pPr>
            <a:r>
              <a:rPr lang="x-es-XL" b="0" i="0" u="none" baseline="0"/>
              <a:t>Your appetite for risk when it comes to investing for retirement</a:t>
            </a:r>
          </a:p>
          <a:p>
            <a:pPr marL="171450" indent="-171450" algn="l" rtl="0">
              <a:buFont typeface="Arial" panose="020B0604020202020204" pitchFamily="34" charset="0"/>
              <a:buChar char="•"/>
            </a:pPr>
            <a:r>
              <a:rPr lang="x-es-XL" b="0" i="0" u="none" baseline="0"/>
              <a:t>The three types of investment choices </a:t>
            </a:r>
          </a:p>
          <a:p>
            <a:pPr marL="171450" indent="-171450" algn="l" rtl="0">
              <a:buFont typeface="Arial" panose="020B0604020202020204" pitchFamily="34" charset="0"/>
              <a:buChar char="•"/>
            </a:pPr>
            <a:r>
              <a:rPr lang="x-es-XL" b="0" i="0" u="none" baseline="0"/>
              <a:t>Managing risk through diversification</a:t>
            </a:r>
          </a:p>
          <a:p>
            <a:endParaRPr lang="x-es-XL" dirty="0"/>
          </a:p>
          <a:p>
            <a:endParaRPr lang="x-es-XL" dirty="0"/>
          </a:p>
        </p:txBody>
      </p:sp>
      <p:sp>
        <p:nvSpPr>
          <p:cNvPr id="4" name="Date Placeholder 3"/>
          <p:cNvSpPr>
            <a:spLocks noGrp="1"/>
          </p:cNvSpPr>
          <p:nvPr>
            <p:ph type="dt" idx="10"/>
          </p:nvPr>
        </p:nvSpPr>
        <p:spPr/>
        <p:txBody>
          <a:bodyPr/>
          <a:lstStyle/>
          <a:p>
            <a:pPr algn="l" rtl="0">
              <a:defRPr/>
            </a:pPr>
            <a:fld id="{6EE64464-369D-4E69-B8E7-DBBA06259929}" type="datetime4">
              <a:rPr lang="en-US"/>
              <a:t>December 16, 2022</a:t>
            </a:fld>
            <a:endParaRPr lang="x-es-XL" dirty="0"/>
          </a:p>
        </p:txBody>
      </p:sp>
      <p:sp>
        <p:nvSpPr>
          <p:cNvPr id="5" name="Slide Number Placeholder 4"/>
          <p:cNvSpPr>
            <a:spLocks noGrp="1"/>
          </p:cNvSpPr>
          <p:nvPr>
            <p:ph type="sldNum" sz="quarter" idx="11"/>
          </p:nvPr>
        </p:nvSpPr>
        <p:spPr/>
        <p:txBody>
          <a:bodyPr/>
          <a:lstStyle/>
          <a:p>
            <a:pPr algn="l" rtl="0">
              <a:defRPr/>
            </a:pPr>
            <a:fld id="{86CA6B5E-4A80-174E-ACF3-3E1260549E77}" type="slidenum">
              <a:rPr/>
              <a:pPr>
                <a:defRPr/>
              </a:pPr>
              <a:t>1</a:t>
            </a:fld>
            <a:endParaRPr lang="x-es-XL" dirty="0"/>
          </a:p>
        </p:txBody>
      </p:sp>
    </p:spTree>
    <p:extLst>
      <p:ext uri="{BB962C8B-B14F-4D97-AF65-F5344CB8AC3E}">
        <p14:creationId xmlns:p14="http://schemas.microsoft.com/office/powerpoint/2010/main" val="1483699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5257800"/>
          </a:xfrm>
        </p:spPr>
        <p:txBody>
          <a:bodyPr>
            <a:normAutofit/>
          </a:bodyPr>
          <a:lstStyle/>
          <a:p>
            <a:pPr algn="l" rtl="0"/>
            <a:r>
              <a:rPr lang="x-es-XL" b="0" i="0" u="none" baseline="0"/>
              <a:t>This chart shows the potential for risk and return for each of the types of investments.  </a:t>
            </a:r>
          </a:p>
          <a:p>
            <a:endParaRPr lang="x-es-XL" dirty="0"/>
          </a:p>
          <a:p>
            <a:endParaRPr lang="x-es-XL" dirty="0"/>
          </a:p>
          <a:p>
            <a:endParaRPr lang="x-es-XL" dirty="0"/>
          </a:p>
          <a:p>
            <a:endParaRPr lang="x-es-XL" dirty="0"/>
          </a:p>
          <a:p>
            <a:endParaRPr lang="x-es-XL" dirty="0"/>
          </a:p>
          <a:p>
            <a:endParaRPr lang="x-es-XL" dirty="0"/>
          </a:p>
          <a:p>
            <a:endParaRPr lang="x-es-XL" dirty="0"/>
          </a:p>
          <a:p>
            <a:endParaRPr lang="x-es-XL" dirty="0"/>
          </a:p>
          <a:p>
            <a:endParaRPr lang="x-es-XL" dirty="0"/>
          </a:p>
          <a:p>
            <a:endParaRPr lang="x-es-XL" dirty="0"/>
          </a:p>
          <a:p>
            <a:endParaRPr lang="x-es-XL" dirty="0"/>
          </a:p>
          <a:p>
            <a:endParaRPr lang="x-es-XL" dirty="0"/>
          </a:p>
          <a:p>
            <a:endParaRPr lang="x-es-XL" dirty="0"/>
          </a:p>
          <a:p>
            <a:endParaRPr lang="x-es-XL" dirty="0"/>
          </a:p>
          <a:p>
            <a:endParaRPr lang="x-es-XL" dirty="0"/>
          </a:p>
          <a:p>
            <a:endParaRPr lang="x-es-XL" dirty="0"/>
          </a:p>
        </p:txBody>
      </p:sp>
      <p:sp>
        <p:nvSpPr>
          <p:cNvPr id="4" name="Date Placeholder 3"/>
          <p:cNvSpPr>
            <a:spLocks noGrp="1"/>
          </p:cNvSpPr>
          <p:nvPr>
            <p:ph type="dt" idx="10"/>
          </p:nvPr>
        </p:nvSpPr>
        <p:spPr/>
        <p:txBody>
          <a:bodyPr/>
          <a:lstStyle/>
          <a:p>
            <a:pPr algn="l" rtl="0">
              <a:defRPr/>
            </a:pPr>
            <a:fld id="{F4EE803D-8C60-4F8B-9456-94B43560CCA2}" type="datetime4">
              <a:rPr lang="en-US"/>
              <a:t>December 16, 2022</a:t>
            </a:fld>
            <a:endParaRPr lang="x-es-XL" dirty="0"/>
          </a:p>
        </p:txBody>
      </p:sp>
      <p:sp>
        <p:nvSpPr>
          <p:cNvPr id="5" name="Slide Number Placeholder 4"/>
          <p:cNvSpPr>
            <a:spLocks noGrp="1"/>
          </p:cNvSpPr>
          <p:nvPr>
            <p:ph type="sldNum" sz="quarter" idx="11"/>
          </p:nvPr>
        </p:nvSpPr>
        <p:spPr/>
        <p:txBody>
          <a:bodyPr/>
          <a:lstStyle/>
          <a:p>
            <a:pPr algn="l" rtl="0">
              <a:defRPr/>
            </a:pPr>
            <a:fld id="{86CA6B5E-4A80-174E-ACF3-3E1260549E77}" type="slidenum">
              <a:rPr/>
              <a:pPr>
                <a:defRPr/>
              </a:pPr>
              <a:t>10</a:t>
            </a:fld>
            <a:endParaRPr lang="x-es-XL" dirty="0"/>
          </a:p>
        </p:txBody>
      </p:sp>
    </p:spTree>
    <p:extLst>
      <p:ext uri="{BB962C8B-B14F-4D97-AF65-F5344CB8AC3E}">
        <p14:creationId xmlns:p14="http://schemas.microsoft.com/office/powerpoint/2010/main" val="2835772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a:xfrm>
            <a:off x="685800" y="4876800"/>
            <a:ext cx="5486400" cy="4418014"/>
          </a:xfrm>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x-es-XL" b="0" i="0" u="none" baseline="0"/>
              <a:t>Whether you have a strong appetite for risk or think of yourself as a more conservative investor, diversification is key to managing investment risk.</a:t>
            </a:r>
          </a:p>
          <a:p>
            <a:pPr marL="0" marR="0" lvl="0" indent="0" algn="l" defTabSz="914400" rtl="0" eaLnBrk="1" fontAlgn="base" latinLnBrk="0" hangingPunct="1">
              <a:lnSpc>
                <a:spcPct val="100000"/>
              </a:lnSpc>
              <a:spcBef>
                <a:spcPct val="30000"/>
              </a:spcBef>
              <a:spcAft>
                <a:spcPct val="0"/>
              </a:spcAft>
              <a:buClrTx/>
              <a:buSzTx/>
              <a:buFontTx/>
              <a:buNone/>
              <a:tabLst/>
              <a:defRPr/>
            </a:pPr>
            <a:r>
              <a:rPr lang="x-es-XL" b="0" i="0" u="none" baseline="0"/>
              <a:t>Diversification means spreading your money to different investments.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x-es-XL"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x-es-XL" sz="1200" b="0" i="0" u="none" kern="1200" baseline="0">
                <a:solidFill>
                  <a:schemeClr val="tx1"/>
                </a:solidFill>
                <a:effectLst/>
                <a:latin typeface="+mn-lt"/>
                <a:ea typeface="ＭＳ Ｐゴシック" charset="0"/>
                <a:cs typeface="ＭＳ Ｐゴシック" charset="0"/>
              </a:rPr>
              <a:t>You can also diversify within investment groups. Most mutual funds, for example, are automatically diversified. For example, a stock fund may include stocks in many companies with the potential for both losses and gains.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x-es-XL" sz="1200" kern="1200" dirty="0">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x-es-XL" sz="1200" b="0" i="0" u="none" kern="1200" baseline="0">
                <a:solidFill>
                  <a:schemeClr val="tx1"/>
                </a:solidFill>
                <a:effectLst/>
                <a:latin typeface="+mn-lt"/>
                <a:ea typeface="ＭＳ Ｐゴシック" charset="0"/>
                <a:cs typeface="ＭＳ Ｐゴシック" charset="0"/>
              </a:rPr>
              <a:t>With diversification, the losses you may experience from poorly performing stocks may be balanced out by stocks that perform better than expected.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x-es-XL" sz="1200" kern="1200" dirty="0">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x-es-XL" sz="1200" b="0" i="0" u="none" kern="1200" baseline="0">
                <a:solidFill>
                  <a:schemeClr val="tx1"/>
                </a:solidFill>
                <a:effectLst/>
                <a:latin typeface="+mn-lt"/>
                <a:ea typeface="ＭＳ Ｐゴシック" charset="0"/>
                <a:cs typeface="ＭＳ Ｐゴシック" charset="0"/>
              </a:rPr>
              <a:t>But remember that diversification doesn’t guarantee a profit or protect against loss in a declining market.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x-es-XL" sz="1200" kern="1200" dirty="0">
              <a:solidFill>
                <a:schemeClr val="tx1"/>
              </a:solidFill>
              <a:effectLst/>
              <a:latin typeface="+mn-lt"/>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x-es-XL" sz="1200" kern="1200" dirty="0">
              <a:solidFill>
                <a:schemeClr val="tx1"/>
              </a:solidFill>
              <a:effectLst/>
              <a:latin typeface="+mn-lt"/>
              <a:ea typeface="ＭＳ Ｐゴシック" charset="0"/>
              <a:cs typeface="ＭＳ Ｐゴシック" charset="0"/>
            </a:endParaRPr>
          </a:p>
          <a:p>
            <a:endParaRPr lang="x-es-XL" dirty="0"/>
          </a:p>
        </p:txBody>
      </p:sp>
      <p:sp>
        <p:nvSpPr>
          <p:cNvPr id="4" name="Slide Number Placeholder 3"/>
          <p:cNvSpPr>
            <a:spLocks noGrp="1"/>
          </p:cNvSpPr>
          <p:nvPr>
            <p:ph type="sldNum" sz="quarter" idx="10"/>
          </p:nvPr>
        </p:nvSpPr>
        <p:spPr/>
        <p:txBody>
          <a:bodyPr/>
          <a:lstStyle/>
          <a:p>
            <a:pPr algn="l" rtl="0"/>
            <a:fld id="{54BE8B25-A91D-A640-A32C-41D5F03152EC}" type="slidenum">
              <a:rPr/>
              <a:t>11</a:t>
            </a:fld>
            <a:endParaRPr lang="x-es-XL" dirty="0"/>
          </a:p>
        </p:txBody>
      </p:sp>
    </p:spTree>
    <p:extLst>
      <p:ext uri="{BB962C8B-B14F-4D97-AF65-F5344CB8AC3E}">
        <p14:creationId xmlns:p14="http://schemas.microsoft.com/office/powerpoint/2010/main" val="3011037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x-es-XL" b="0" i="0" u="none" baseline="0"/>
              <a:t>The number of years you have before retirement can definitely influence your appetite for risk.</a:t>
            </a:r>
          </a:p>
          <a:p>
            <a:endParaRPr lang="x-es-XL" dirty="0"/>
          </a:p>
          <a:p>
            <a:pPr algn="l" rtl="0"/>
            <a:r>
              <a:rPr lang="x-es-XL" sz="1200" b="0" i="0" u="none" kern="1200" baseline="0">
                <a:solidFill>
                  <a:schemeClr val="tx1"/>
                </a:solidFill>
                <a:effectLst/>
                <a:latin typeface="+mn-lt"/>
                <a:ea typeface="ＭＳ Ｐゴシック" charset="0"/>
                <a:cs typeface="ＭＳ Ｐゴシック" charset="0"/>
              </a:rPr>
              <a:t>If you have </a:t>
            </a:r>
            <a:r>
              <a:rPr lang="x-es-XL" sz="1200" b="1" i="0" u="none" kern="1200" baseline="0">
                <a:solidFill>
                  <a:schemeClr val="tx1"/>
                </a:solidFill>
                <a:effectLst/>
                <a:latin typeface="+mn-lt"/>
                <a:ea typeface="ＭＳ Ｐゴシック" charset="0"/>
                <a:cs typeface="ＭＳ Ｐゴシック" charset="0"/>
              </a:rPr>
              <a:t>15 years or more before retirement</a:t>
            </a:r>
            <a:r>
              <a:rPr lang="x-es-XL" sz="1200" b="0" i="0" u="none" kern="1200" baseline="0">
                <a:solidFill>
                  <a:schemeClr val="tx1"/>
                </a:solidFill>
                <a:effectLst/>
                <a:latin typeface="+mn-lt"/>
                <a:ea typeface="ＭＳ Ｐゴシック" charset="0"/>
                <a:cs typeface="ＭＳ Ｐゴシック" charset="0"/>
              </a:rPr>
              <a:t>, your appetite for risk may be high. You can take more chances in hopes of a bigger payoff. </a:t>
            </a:r>
          </a:p>
          <a:p>
            <a:endParaRPr lang="x-es-XL" sz="1200" kern="1200" dirty="0">
              <a:solidFill>
                <a:schemeClr val="tx1"/>
              </a:solidFill>
              <a:effectLst/>
              <a:latin typeface="+mn-lt"/>
              <a:ea typeface="ＭＳ Ｐゴシック" charset="0"/>
              <a:cs typeface="ＭＳ Ｐゴシック" charset="0"/>
            </a:endParaRPr>
          </a:p>
          <a:p>
            <a:pPr algn="l" rtl="0"/>
            <a:r>
              <a:rPr lang="x-es-XL" sz="1200" b="0" i="0" u="none" kern="1200" baseline="0">
                <a:solidFill>
                  <a:schemeClr val="tx1"/>
                </a:solidFill>
                <a:effectLst/>
                <a:latin typeface="+mn-lt"/>
                <a:ea typeface="ＭＳ Ｐゴシック" charset="0"/>
                <a:cs typeface="ＭＳ Ｐゴシック" charset="0"/>
              </a:rPr>
              <a:t>If retirement is </a:t>
            </a:r>
            <a:r>
              <a:rPr lang="x-es-XL" sz="1200" b="1" i="0" u="none" kern="1200" baseline="0">
                <a:solidFill>
                  <a:schemeClr val="tx1"/>
                </a:solidFill>
                <a:effectLst/>
                <a:latin typeface="+mn-lt"/>
                <a:ea typeface="ＭＳ Ｐゴシック" charset="0"/>
                <a:cs typeface="ＭＳ Ｐゴシック" charset="0"/>
              </a:rPr>
              <a:t>between five and 15 years away</a:t>
            </a:r>
            <a:r>
              <a:rPr lang="x-es-XL" sz="1200" b="0" i="0" u="none" kern="1200" baseline="0">
                <a:solidFill>
                  <a:schemeClr val="tx1"/>
                </a:solidFill>
                <a:effectLst/>
                <a:latin typeface="+mn-lt"/>
                <a:ea typeface="ＭＳ Ｐゴシック" charset="0"/>
                <a:cs typeface="ＭＳ Ｐゴシック" charset="0"/>
              </a:rPr>
              <a:t>, choose a balanced approach. Even out your craving for higher-risk, higher-return options with safer ones that have more consistent returns. </a:t>
            </a:r>
          </a:p>
          <a:p>
            <a:endParaRPr lang="x-es-XL" sz="1200" kern="1200" dirty="0">
              <a:solidFill>
                <a:schemeClr val="tx1"/>
              </a:solidFill>
              <a:effectLst/>
              <a:latin typeface="+mn-lt"/>
              <a:ea typeface="ＭＳ Ｐゴシック" charset="0"/>
              <a:cs typeface="ＭＳ Ｐゴシック" charset="0"/>
            </a:endParaRPr>
          </a:p>
          <a:p>
            <a:pPr algn="l" rtl="0"/>
            <a:r>
              <a:rPr lang="x-es-XL" sz="1200" b="0" i="0" u="none" kern="1200" baseline="0">
                <a:solidFill>
                  <a:schemeClr val="tx1"/>
                </a:solidFill>
                <a:effectLst/>
                <a:latin typeface="+mn-lt"/>
                <a:ea typeface="ＭＳ Ｐゴシック" charset="0"/>
                <a:cs typeface="ＭＳ Ｐゴシック" charset="0"/>
              </a:rPr>
              <a:t>If you are </a:t>
            </a:r>
            <a:r>
              <a:rPr lang="x-es-XL" sz="1200" b="1" i="0" u="none" kern="1200" baseline="0">
                <a:solidFill>
                  <a:schemeClr val="tx1"/>
                </a:solidFill>
                <a:effectLst/>
                <a:latin typeface="+mn-lt"/>
                <a:ea typeface="ＭＳ Ｐゴシック" charset="0"/>
                <a:cs typeface="ＭＳ Ｐゴシック" charset="0"/>
              </a:rPr>
              <a:t>five or fewer years from retirement</a:t>
            </a:r>
            <a:r>
              <a:rPr lang="x-es-XL" sz="1200" b="0" i="0" u="none" kern="1200" baseline="0">
                <a:solidFill>
                  <a:schemeClr val="tx1"/>
                </a:solidFill>
                <a:effectLst/>
                <a:latin typeface="+mn-lt"/>
                <a:ea typeface="ＭＳ Ｐゴシック" charset="0"/>
                <a:cs typeface="ＭＳ Ｐゴシック" charset="0"/>
              </a:rPr>
              <a:t>, your staple should be lower-risk options.</a:t>
            </a:r>
          </a:p>
          <a:p>
            <a:endParaRPr lang="x-es-XL" dirty="0"/>
          </a:p>
        </p:txBody>
      </p:sp>
      <p:sp>
        <p:nvSpPr>
          <p:cNvPr id="4" name="Date Placeholder 3"/>
          <p:cNvSpPr>
            <a:spLocks noGrp="1"/>
          </p:cNvSpPr>
          <p:nvPr>
            <p:ph type="dt" idx="10"/>
          </p:nvPr>
        </p:nvSpPr>
        <p:spPr/>
        <p:txBody>
          <a:bodyPr/>
          <a:lstStyle/>
          <a:p>
            <a:pPr algn="l" rtl="0">
              <a:defRPr/>
            </a:pPr>
            <a:fld id="{F4EE803D-8C60-4F8B-9456-94B43560CCA2}" type="datetime4">
              <a:rPr lang="en-US"/>
              <a:t>December 16, 2022</a:t>
            </a:fld>
            <a:endParaRPr lang="x-es-XL" dirty="0"/>
          </a:p>
        </p:txBody>
      </p:sp>
      <p:sp>
        <p:nvSpPr>
          <p:cNvPr id="5" name="Slide Number Placeholder 4"/>
          <p:cNvSpPr>
            <a:spLocks noGrp="1"/>
          </p:cNvSpPr>
          <p:nvPr>
            <p:ph type="sldNum" sz="quarter" idx="11"/>
          </p:nvPr>
        </p:nvSpPr>
        <p:spPr/>
        <p:txBody>
          <a:bodyPr/>
          <a:lstStyle/>
          <a:p>
            <a:pPr algn="l" rtl="0">
              <a:defRPr/>
            </a:pPr>
            <a:fld id="{86CA6B5E-4A80-174E-ACF3-3E1260549E77}" type="slidenum">
              <a:rPr/>
              <a:pPr>
                <a:defRPr/>
              </a:pPr>
              <a:t>12</a:t>
            </a:fld>
            <a:endParaRPr lang="x-es-XL" dirty="0"/>
          </a:p>
        </p:txBody>
      </p:sp>
    </p:spTree>
    <p:extLst>
      <p:ext uri="{BB962C8B-B14F-4D97-AF65-F5344CB8AC3E}">
        <p14:creationId xmlns:p14="http://schemas.microsoft.com/office/powerpoint/2010/main" val="1022798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74688"/>
            <a:ext cx="4572000" cy="3429000"/>
          </a:xfrm>
        </p:spPr>
      </p:sp>
      <p:sp>
        <p:nvSpPr>
          <p:cNvPr id="3" name="Notes Placeholder 2"/>
          <p:cNvSpPr>
            <a:spLocks noGrp="1"/>
          </p:cNvSpPr>
          <p:nvPr>
            <p:ph type="body" idx="1"/>
          </p:nvPr>
        </p:nvSpPr>
        <p:spPr/>
        <p:txBody>
          <a:bodyPr>
            <a:normAutofit/>
          </a:bodyPr>
          <a:lstStyle/>
          <a:p>
            <a:pPr algn="l" rtl="0"/>
            <a:r>
              <a:rPr lang="x-es-XL" b="0" i="0" u="none" baseline="0"/>
              <a:t>Check out these guidelines to saving for retirement at each life stage. </a:t>
            </a:r>
          </a:p>
          <a:p>
            <a:pPr algn="l" rtl="0">
              <a:spcBef>
                <a:spcPct val="0"/>
              </a:spcBef>
            </a:pPr>
            <a:endParaRPr lang="x-es-XL" dirty="0">
              <a:latin typeface="Calibri" charset="0"/>
            </a:endParaRPr>
          </a:p>
          <a:p>
            <a:pPr algn="l" rtl="0">
              <a:spcBef>
                <a:spcPct val="0"/>
              </a:spcBef>
            </a:pPr>
            <a:r>
              <a:rPr lang="x-es-XL" b="0" i="0" u="none" baseline="0">
                <a:latin typeface="Calibri" charset="0"/>
                <a:ea typeface="Calibri" charset="0"/>
                <a:cs typeface="Calibri" charset="0"/>
                <a:sym typeface="Calibri" charset="0"/>
              </a:rPr>
              <a:t>For example, the ideal target savings goal for a 45-year-old is 15 to 20 percent of your paycheck. </a:t>
            </a:r>
          </a:p>
          <a:p>
            <a:pPr algn="l" rtl="0">
              <a:spcBef>
                <a:spcPct val="0"/>
              </a:spcBef>
            </a:pPr>
            <a:endParaRPr lang="x-es-XL" dirty="0">
              <a:latin typeface="Calibri" charset="0"/>
            </a:endParaRPr>
          </a:p>
          <a:p>
            <a:pPr algn="l" rtl="0">
              <a:spcBef>
                <a:spcPct val="0"/>
              </a:spcBef>
            </a:pPr>
            <a:r>
              <a:rPr lang="x-es-XL" b="0" i="0" u="none" baseline="0">
                <a:latin typeface="Calibri" charset="0"/>
                <a:ea typeface="Calibri" charset="0"/>
                <a:cs typeface="Calibri" charset="0"/>
                <a:sym typeface="Calibri" charset="0"/>
              </a:rPr>
              <a:t>At this age, you’re in good shape if you have 3.5 times your current annual salary already saved in a retirement account.</a:t>
            </a:r>
          </a:p>
          <a:p>
            <a:pPr algn="l" rtl="0">
              <a:spcBef>
                <a:spcPct val="0"/>
              </a:spcBef>
            </a:pPr>
            <a:endParaRPr lang="x-es-XL" dirty="0">
              <a:latin typeface="Calibri" charset="0"/>
            </a:endParaRPr>
          </a:p>
          <a:p>
            <a:pPr algn="l" rtl="0">
              <a:spcBef>
                <a:spcPct val="0"/>
              </a:spcBef>
            </a:pPr>
            <a:r>
              <a:rPr lang="x-es-XL" b="0" i="0" u="none" baseline="0">
                <a:latin typeface="Calibri" charset="0"/>
                <a:ea typeface="Calibri" charset="0"/>
                <a:cs typeface="Calibri" charset="0"/>
                <a:sym typeface="Calibri" charset="0"/>
              </a:rPr>
              <a:t> </a:t>
            </a:r>
            <a:endParaRPr lang="x-es-XL" dirty="0"/>
          </a:p>
          <a:p>
            <a:pPr marL="285750" lvl="0" indent="-285750" algn="l" rtl="0">
              <a:buFont typeface="Arial" panose="020B0604020202020204" pitchFamily="34" charset="0"/>
              <a:buChar char="•"/>
            </a:pPr>
            <a:endParaRPr lang="x-es-XL" dirty="0"/>
          </a:p>
          <a:p>
            <a:endParaRPr lang="x-es-XL" dirty="0"/>
          </a:p>
        </p:txBody>
      </p:sp>
      <p:sp>
        <p:nvSpPr>
          <p:cNvPr id="4" name="Date Placeholder 3"/>
          <p:cNvSpPr>
            <a:spLocks noGrp="1"/>
          </p:cNvSpPr>
          <p:nvPr>
            <p:ph type="dt" idx="10"/>
          </p:nvPr>
        </p:nvSpPr>
        <p:spPr/>
        <p:txBody>
          <a:bodyPr/>
          <a:lstStyle/>
          <a:p>
            <a:pPr algn="l" rtl="0">
              <a:defRPr/>
            </a:pPr>
            <a:fld id="{F4EE803D-8C60-4F8B-9456-94B43560CCA2}" type="datetime4">
              <a:rPr lang="en-US"/>
              <a:t>December 16, 2022</a:t>
            </a:fld>
            <a:endParaRPr lang="x-es-XL" dirty="0"/>
          </a:p>
        </p:txBody>
      </p:sp>
      <p:sp>
        <p:nvSpPr>
          <p:cNvPr id="5" name="Slide Number Placeholder 4"/>
          <p:cNvSpPr>
            <a:spLocks noGrp="1"/>
          </p:cNvSpPr>
          <p:nvPr>
            <p:ph type="sldNum" sz="quarter" idx="11"/>
          </p:nvPr>
        </p:nvSpPr>
        <p:spPr/>
        <p:txBody>
          <a:bodyPr/>
          <a:lstStyle/>
          <a:p>
            <a:pPr algn="l" rtl="0">
              <a:defRPr/>
            </a:pPr>
            <a:fld id="{86CA6B5E-4A80-174E-ACF3-3E1260549E77}" type="slidenum">
              <a:rPr/>
              <a:pPr>
                <a:defRPr/>
              </a:pPr>
              <a:t>13</a:t>
            </a:fld>
            <a:endParaRPr lang="x-es-XL" dirty="0"/>
          </a:p>
        </p:txBody>
      </p:sp>
    </p:spTree>
    <p:extLst>
      <p:ext uri="{BB962C8B-B14F-4D97-AF65-F5344CB8AC3E}">
        <p14:creationId xmlns:p14="http://schemas.microsoft.com/office/powerpoint/2010/main" val="724457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a:xfrm>
            <a:off x="731520" y="4620577"/>
            <a:ext cx="5852160" cy="4193858"/>
          </a:xfrm>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x-es-XL" b="1" i="0" u="none" baseline="0">
                <a:solidFill>
                  <a:srgbClr val="FDBB63"/>
                </a:solidFill>
              </a:rPr>
              <a:t>[1 Click for each animation]</a:t>
            </a:r>
          </a:p>
          <a:p>
            <a:endParaRPr lang="x-es-XL" dirty="0"/>
          </a:p>
          <a:p>
            <a:pPr algn="l" rtl="0"/>
            <a:r>
              <a:rPr lang="x-es-XL" sz="1200" b="0" i="0" u="none" kern="1200" baseline="0">
                <a:solidFill>
                  <a:schemeClr val="tx1"/>
                </a:solidFill>
                <a:effectLst/>
                <a:latin typeface="+mn-lt"/>
                <a:ea typeface="ＭＳ Ｐゴシック" charset="0"/>
                <a:cs typeface="ＭＳ Ｐゴシック" charset="0"/>
              </a:rPr>
              <a:t>If you haven't enrolled in your employer's plan, here are five of the best reasons to sign up today</a:t>
            </a:r>
            <a:r>
              <a:rPr lang="x-es-XL" b="0" i="0" u="none" baseline="0"/>
              <a:t>:</a:t>
            </a:r>
          </a:p>
          <a:p>
            <a:pPr algn="l" rtl="0"/>
            <a:r>
              <a:rPr lang="x-es-XL" b="0" i="0" u="none" baseline="0"/>
              <a:t> </a:t>
            </a:r>
          </a:p>
          <a:p>
            <a:pPr marL="457200" indent="-457200" algn="l" rtl="0">
              <a:buFont typeface="+mj-lt"/>
              <a:buAutoNum type="arabicPeriod"/>
            </a:pPr>
            <a:r>
              <a:rPr lang="x-es-XL" b="0" i="0" u="none" baseline="0"/>
              <a:t>It’s easy – saving is automatic. Contributions to your retirement plan are taken directly out of your paycheck. This makes saving easy and seamless. And you can take your savings with you if you leave your job.</a:t>
            </a:r>
          </a:p>
          <a:p>
            <a:pPr marL="457200" indent="-457200" algn="l" rtl="0">
              <a:buFont typeface="+mj-lt"/>
              <a:buAutoNum type="arabicPeriod"/>
            </a:pPr>
            <a:endParaRPr lang="x-es-XL" dirty="0"/>
          </a:p>
          <a:p>
            <a:pPr marL="457200" indent="-457200" algn="l" rtl="0">
              <a:buFont typeface="+mj-lt"/>
              <a:buAutoNum type="arabicPeriod"/>
            </a:pPr>
            <a:r>
              <a:rPr lang="x-es-XL" b="0" i="0" u="none" baseline="0"/>
              <a:t>There are tax advantages. Your contributions are made before taxes are withheld. This reduces your taxable income and income taxes. </a:t>
            </a:r>
          </a:p>
          <a:p>
            <a:pPr marL="457200" indent="-457200" algn="l" rtl="0">
              <a:buFont typeface="+mj-lt"/>
              <a:buAutoNum type="arabicPeriod"/>
            </a:pPr>
            <a:endParaRPr lang="x-es-XL" dirty="0"/>
          </a:p>
          <a:p>
            <a:pPr marL="457200" indent="-457200" algn="l" rtl="0">
              <a:buFont typeface="+mj-lt"/>
              <a:buAutoNum type="arabicPeriod"/>
            </a:pPr>
            <a:r>
              <a:rPr lang="x-es-XL" sz="1200" b="0" i="0" u="none" kern="1200" baseline="0">
                <a:solidFill>
                  <a:schemeClr val="tx1"/>
                </a:solidFill>
                <a:effectLst/>
                <a:latin typeface="+mn-lt"/>
                <a:ea typeface="ＭＳ Ｐゴシック" charset="0"/>
                <a:cs typeface="ＭＳ Ｐゴシック" charset="0"/>
              </a:rPr>
              <a:t>Your plan's investment options have been put through a comprehensive review process. </a:t>
            </a:r>
            <a:r>
              <a:rPr lang="x-es-XL" b="0" i="0" u="none" baseline="0"/>
              <a:t>This helps ensure that you have a diverse and appropriate selection of options to choose from.</a:t>
            </a:r>
            <a:endParaRPr lang="x-es-XL" sz="1200" b="0" i="0" kern="1200" dirty="0">
              <a:solidFill>
                <a:schemeClr val="tx1"/>
              </a:solidFill>
              <a:effectLst/>
              <a:latin typeface="+mn-lt"/>
              <a:ea typeface="ＭＳ Ｐゴシック" charset="0"/>
              <a:cs typeface="ＭＳ Ｐゴシック" charset="0"/>
            </a:endParaRPr>
          </a:p>
          <a:p>
            <a:pPr marL="457200" indent="-457200" algn="l" rtl="0">
              <a:buFont typeface="+mj-lt"/>
              <a:buAutoNum type="arabicPeriod"/>
            </a:pPr>
            <a:endParaRPr lang="x-es-XL" dirty="0"/>
          </a:p>
          <a:p>
            <a:pPr marL="457200" indent="-457200" algn="l" rtl="0">
              <a:buFont typeface="+mj-lt"/>
              <a:buAutoNum type="arabicPeriod"/>
            </a:pPr>
            <a:r>
              <a:rPr lang="x-es-XL" b="0" i="0" u="none" baseline="0"/>
              <a:t>Compounding happens. The earnings on your savings are reinvested and start earning an investment return of their own. The earlier you start saving, the more likely you'll benefit from compounding.</a:t>
            </a:r>
          </a:p>
          <a:p>
            <a:pPr marL="457200" indent="-457200" algn="l" rtl="0">
              <a:buFont typeface="+mj-lt"/>
              <a:buAutoNum type="arabicPeriod"/>
            </a:pPr>
            <a:endParaRPr lang="x-es-XL" dirty="0"/>
          </a:p>
          <a:p>
            <a:pPr marL="457200" indent="-457200" algn="l" rtl="0">
              <a:buFont typeface="+mj-lt"/>
              <a:buAutoNum type="arabicPeriod"/>
            </a:pPr>
            <a:r>
              <a:rPr lang="x-es-XL" b="0" i="0" u="none" baseline="0"/>
              <a:t>“Free money.” Your employer may match part of your contribution. That means you may be able to double your contributions up to a limit.  </a:t>
            </a:r>
          </a:p>
          <a:p>
            <a:pPr marL="457200" indent="-457200" algn="l" rtl="0">
              <a:buFont typeface="+mj-lt"/>
              <a:buAutoNum type="arabicPeriod"/>
            </a:pPr>
            <a:endParaRPr lang="x-es-XL" dirty="0"/>
          </a:p>
          <a:p>
            <a:pPr marL="0" indent="0" algn="l" rtl="0">
              <a:buFont typeface="+mj-lt"/>
              <a:buNone/>
            </a:pPr>
            <a:endParaRPr lang="x-es-XL" dirty="0"/>
          </a:p>
          <a:p>
            <a:pPr marL="457200" indent="-457200" algn="l" rtl="0">
              <a:buFont typeface="+mj-lt"/>
              <a:buAutoNum type="arabicPeriod"/>
            </a:pPr>
            <a:endParaRPr lang="x-es-XL" dirty="0"/>
          </a:p>
          <a:p>
            <a:pPr marL="0" indent="0" algn="l" rtl="0">
              <a:buFont typeface="+mj-lt"/>
              <a:buNone/>
            </a:pPr>
            <a:endParaRPr lang="x-es-XL" dirty="0"/>
          </a:p>
          <a:p>
            <a:endParaRPr lang="x-es-XL" dirty="0"/>
          </a:p>
        </p:txBody>
      </p:sp>
      <p:sp>
        <p:nvSpPr>
          <p:cNvPr id="4" name="Slide Number Placeholder 3"/>
          <p:cNvSpPr>
            <a:spLocks noGrp="1"/>
          </p:cNvSpPr>
          <p:nvPr>
            <p:ph type="sldNum" sz="quarter" idx="10"/>
          </p:nvPr>
        </p:nvSpPr>
        <p:spPr/>
        <p:txBody>
          <a:bodyPr/>
          <a:lstStyle/>
          <a:p>
            <a:pPr algn="l" rtl="0"/>
            <a:fld id="{54BE8B25-A91D-A640-A32C-41D5F03152EC}" type="slidenum">
              <a:rPr/>
              <a:t>14</a:t>
            </a:fld>
            <a:endParaRPr lang="x-es-XL" dirty="0"/>
          </a:p>
        </p:txBody>
      </p:sp>
    </p:spTree>
    <p:extLst>
      <p:ext uri="{BB962C8B-B14F-4D97-AF65-F5344CB8AC3E}">
        <p14:creationId xmlns:p14="http://schemas.microsoft.com/office/powerpoint/2010/main" val="3010564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x-es-XL" b="0" i="0" u="none" baseline="0"/>
              <a:t>To learn more about your appetite for risk and what kind of investor you are, take our quiz. Go to standard.com/inv.estorquiz</a:t>
            </a:r>
            <a:endParaRPr lang="x-es-XL" dirty="0"/>
          </a:p>
        </p:txBody>
      </p:sp>
      <p:sp>
        <p:nvSpPr>
          <p:cNvPr id="4" name="Date Placeholder 3"/>
          <p:cNvSpPr>
            <a:spLocks noGrp="1"/>
          </p:cNvSpPr>
          <p:nvPr>
            <p:ph type="dt" idx="10"/>
          </p:nvPr>
        </p:nvSpPr>
        <p:spPr/>
        <p:txBody>
          <a:bodyPr/>
          <a:lstStyle/>
          <a:p>
            <a:pPr algn="l" rtl="0">
              <a:defRPr/>
            </a:pPr>
            <a:fld id="{F4EE803D-8C60-4F8B-9456-94B43560CCA2}" type="datetime4">
              <a:rPr lang="en-US"/>
              <a:t>December 16, 2022</a:t>
            </a:fld>
            <a:endParaRPr lang="x-es-XL" dirty="0"/>
          </a:p>
        </p:txBody>
      </p:sp>
      <p:sp>
        <p:nvSpPr>
          <p:cNvPr id="5" name="Slide Number Placeholder 4"/>
          <p:cNvSpPr>
            <a:spLocks noGrp="1"/>
          </p:cNvSpPr>
          <p:nvPr>
            <p:ph type="sldNum" sz="quarter" idx="11"/>
          </p:nvPr>
        </p:nvSpPr>
        <p:spPr/>
        <p:txBody>
          <a:bodyPr/>
          <a:lstStyle/>
          <a:p>
            <a:pPr algn="l" rtl="0">
              <a:defRPr/>
            </a:pPr>
            <a:fld id="{86CA6B5E-4A80-174E-ACF3-3E1260549E77}" type="slidenum">
              <a:rPr/>
              <a:pPr>
                <a:defRPr/>
              </a:pPr>
              <a:t>15</a:t>
            </a:fld>
            <a:endParaRPr lang="x-es-XL" dirty="0"/>
          </a:p>
        </p:txBody>
      </p:sp>
    </p:spTree>
    <p:extLst>
      <p:ext uri="{BB962C8B-B14F-4D97-AF65-F5344CB8AC3E}">
        <p14:creationId xmlns:p14="http://schemas.microsoft.com/office/powerpoint/2010/main" val="3216054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a:p>
            <a:endParaRPr lang="x-es-XL" dirty="0"/>
          </a:p>
          <a:p>
            <a:pPr algn="l" rtl="0"/>
            <a:r>
              <a:rPr lang="x-es-XL" b="0" i="0" u="none" baseline="0"/>
              <a:t>When you’re ready, here’s where to go to enroll in your retirement plan or increase your current contribution:</a:t>
            </a:r>
          </a:p>
          <a:p>
            <a:endParaRPr lang="x-es-XL" dirty="0"/>
          </a:p>
          <a:p>
            <a:pPr algn="l" rtl="0"/>
            <a:r>
              <a:rPr lang="x-es-XL" b="0" i="0" u="none" baseline="0"/>
              <a:t>standard.com/retirement </a:t>
            </a:r>
          </a:p>
          <a:p>
            <a:endParaRPr lang="x-es-XL" dirty="0"/>
          </a:p>
          <a:p>
            <a:pPr algn="l" rtl="0"/>
            <a:r>
              <a:rPr lang="x-es-XL" b="0" i="0" u="none" baseline="0"/>
              <a:t>Thank you for being here today. I’m here to answer questions. </a:t>
            </a:r>
          </a:p>
        </p:txBody>
      </p:sp>
      <p:sp>
        <p:nvSpPr>
          <p:cNvPr id="4" name="Date Placeholder 3"/>
          <p:cNvSpPr>
            <a:spLocks noGrp="1"/>
          </p:cNvSpPr>
          <p:nvPr>
            <p:ph type="dt" idx="10"/>
          </p:nvPr>
        </p:nvSpPr>
        <p:spPr/>
        <p:txBody>
          <a:bodyPr/>
          <a:lstStyle/>
          <a:p>
            <a:pPr algn="l" rtl="0">
              <a:defRPr/>
            </a:pPr>
            <a:fld id="{F4EE803D-8C60-4F8B-9456-94B43560CCA2}" type="datetime4">
              <a:rPr lang="en-US"/>
              <a:t>December 16, 2022</a:t>
            </a:fld>
            <a:endParaRPr lang="x-es-XL" dirty="0"/>
          </a:p>
        </p:txBody>
      </p:sp>
      <p:sp>
        <p:nvSpPr>
          <p:cNvPr id="5" name="Slide Number Placeholder 4"/>
          <p:cNvSpPr>
            <a:spLocks noGrp="1"/>
          </p:cNvSpPr>
          <p:nvPr>
            <p:ph type="sldNum" sz="quarter" idx="11"/>
          </p:nvPr>
        </p:nvSpPr>
        <p:spPr/>
        <p:txBody>
          <a:bodyPr/>
          <a:lstStyle/>
          <a:p>
            <a:pPr algn="l" rtl="0">
              <a:defRPr/>
            </a:pPr>
            <a:fld id="{86CA6B5E-4A80-174E-ACF3-3E1260549E77}" type="slidenum">
              <a:rPr/>
              <a:pPr>
                <a:defRPr/>
              </a:pPr>
              <a:t>16</a:t>
            </a:fld>
            <a:endParaRPr lang="x-es-XL" dirty="0"/>
          </a:p>
        </p:txBody>
      </p:sp>
    </p:spTree>
    <p:extLst>
      <p:ext uri="{BB962C8B-B14F-4D97-AF65-F5344CB8AC3E}">
        <p14:creationId xmlns:p14="http://schemas.microsoft.com/office/powerpoint/2010/main" val="3637043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spcBef>
                <a:spcPct val="0"/>
              </a:spcBef>
            </a:pPr>
            <a:endParaRPr lang="x-es-XL" dirty="0">
              <a:latin typeface="Calibri" charset="0"/>
            </a:endParaRPr>
          </a:p>
        </p:txBody>
      </p:sp>
      <p:sp>
        <p:nvSpPr>
          <p:cNvPr id="40963" name="Date Placeholder 3"/>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l" rtl="0" fontAlgn="base">
              <a:spcBef>
                <a:spcPct val="0"/>
              </a:spcBef>
              <a:spcAft>
                <a:spcPct val="0"/>
              </a:spcAft>
            </a:pPr>
            <a:fld id="{919E3446-2FBB-4149-B0A2-8E323DC9FF2A}" type="datetime4">
              <a:rPr lang="en-US">
                <a:latin typeface="Calibri" charset="0"/>
              </a:rPr>
              <a:t>December 16, 2022</a:t>
            </a:fld>
            <a:endParaRPr lang="x-es-XL" dirty="0">
              <a:latin typeface="Calibri" charset="0"/>
            </a:endParaRPr>
          </a:p>
        </p:txBody>
      </p:sp>
      <p:sp>
        <p:nvSpPr>
          <p:cNvPr id="40964"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l" rtl="0" fontAlgn="base">
              <a:spcBef>
                <a:spcPct val="0"/>
              </a:spcBef>
              <a:spcAft>
                <a:spcPct val="0"/>
              </a:spcAft>
            </a:pPr>
            <a:fld id="{6EED1847-B33F-7943-9B9B-010B4271F1D1}" type="slidenum">
              <a:rPr>
                <a:latin typeface="Calibri" charset="0"/>
              </a:rPr>
              <a:pPr fontAlgn="base">
                <a:spcBef>
                  <a:spcPct val="0"/>
                </a:spcBef>
                <a:spcAft>
                  <a:spcPct val="0"/>
                </a:spcAft>
              </a:pPr>
              <a:t>17</a:t>
            </a:fld>
            <a:endParaRPr lang="x-es-XL" dirty="0">
              <a:latin typeface="Calibri" charset="0"/>
            </a:endParaRPr>
          </a:p>
        </p:txBody>
      </p:sp>
    </p:spTree>
    <p:extLst>
      <p:ext uri="{BB962C8B-B14F-4D97-AF65-F5344CB8AC3E}">
        <p14:creationId xmlns:p14="http://schemas.microsoft.com/office/powerpoint/2010/main" val="136092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x-es-XL" b="0" i="0" u="none" baseline="0"/>
              <a:t>[INTRODUCTIONS]</a:t>
            </a:r>
          </a:p>
        </p:txBody>
      </p:sp>
      <p:sp>
        <p:nvSpPr>
          <p:cNvPr id="4" name="Slide Number Placeholder 3"/>
          <p:cNvSpPr>
            <a:spLocks noGrp="1"/>
          </p:cNvSpPr>
          <p:nvPr>
            <p:ph type="sldNum" sz="quarter" idx="10"/>
          </p:nvPr>
        </p:nvSpPr>
        <p:spPr/>
        <p:txBody>
          <a:bodyPr/>
          <a:lstStyle/>
          <a:p>
            <a:pPr algn="l" rtl="0"/>
            <a:fld id="{54BE8B25-A91D-A640-A32C-41D5F03152EC}" type="slidenum">
              <a:rPr/>
              <a:t>2</a:t>
            </a:fld>
            <a:endParaRPr lang="x-es-XL" dirty="0"/>
          </a:p>
        </p:txBody>
      </p:sp>
    </p:spTree>
    <p:extLst>
      <p:ext uri="{BB962C8B-B14F-4D97-AF65-F5344CB8AC3E}">
        <p14:creationId xmlns:p14="http://schemas.microsoft.com/office/powerpoint/2010/main" val="72660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990600"/>
            <a:ext cx="4321175" cy="3240088"/>
          </a:xfrm>
        </p:spPr>
      </p:sp>
      <p:sp>
        <p:nvSpPr>
          <p:cNvPr id="3" name="Notes Placeholder 2"/>
          <p:cNvSpPr>
            <a:spLocks noGrp="1"/>
          </p:cNvSpPr>
          <p:nvPr>
            <p:ph type="body" idx="1"/>
          </p:nvPr>
        </p:nvSpPr>
        <p:spPr>
          <a:xfrm>
            <a:off x="685800" y="4724399"/>
            <a:ext cx="5486400" cy="4418014"/>
          </a:xfrm>
        </p:spPr>
        <p:txBody>
          <a:bodyPr>
            <a:normAutofit fontScale="85000" lnSpcReduction="20000"/>
          </a:bodyPr>
          <a:lstStyle/>
          <a:p>
            <a:pPr algn="l" rtl="0">
              <a:spcBef>
                <a:spcPct val="0"/>
              </a:spcBef>
            </a:pPr>
            <a:r>
              <a:rPr lang="x-es-XL" b="0" i="0" u="none" baseline="0">
                <a:latin typeface="Calibri" charset="0"/>
                <a:ea typeface="Calibri" charset="0"/>
                <a:cs typeface="Calibri" charset="0"/>
                <a:sym typeface="Calibri" charset="0"/>
              </a:rPr>
              <a:t>First, let’s talk about why saving for retirement is important. </a:t>
            </a:r>
          </a:p>
          <a:p>
            <a:pPr algn="l" rtl="0">
              <a:spcBef>
                <a:spcPct val="0"/>
              </a:spcBef>
            </a:pPr>
            <a:endParaRPr lang="x-es-XL" dirty="0">
              <a:latin typeface="Calibri" charset="0"/>
            </a:endParaRPr>
          </a:p>
          <a:p>
            <a:pPr algn="l" rtl="0">
              <a:spcBef>
                <a:spcPct val="0"/>
              </a:spcBef>
            </a:pPr>
            <a:r>
              <a:rPr lang="x-es-XL" b="0" i="0" u="none" baseline="0">
                <a:latin typeface="Calibri" charset="0"/>
                <a:ea typeface="Calibri" charset="0"/>
                <a:cs typeface="Calibri" charset="0"/>
                <a:sym typeface="Calibri" charset="0"/>
              </a:rPr>
              <a:t>You’re working now. But when you retire and stop getting a regular paycheck, you’ll still have to cover many of the same expenses you have now.  And possibly some new ones, too. </a:t>
            </a:r>
          </a:p>
          <a:p>
            <a:pPr algn="l" rtl="0">
              <a:spcBef>
                <a:spcPct val="0"/>
              </a:spcBef>
            </a:pPr>
            <a:r>
              <a:rPr lang="x-es-XL" b="0" i="0" u="none" baseline="0">
                <a:latin typeface="Calibri" charset="0"/>
                <a:ea typeface="Calibri" charset="0"/>
                <a:cs typeface="Calibri" charset="0"/>
                <a:sym typeface="Calibri" charset="0"/>
              </a:rPr>
              <a:t> </a:t>
            </a:r>
          </a:p>
          <a:p>
            <a:pPr algn="l" rtl="0">
              <a:spcBef>
                <a:spcPct val="0"/>
              </a:spcBef>
            </a:pPr>
            <a:r>
              <a:rPr lang="x-es-XL" b="0" i="0" u="none" baseline="0">
                <a:latin typeface="Calibri" charset="0"/>
                <a:ea typeface="Calibri" charset="0"/>
                <a:cs typeface="Calibri" charset="0"/>
                <a:sym typeface="Calibri" charset="0"/>
              </a:rPr>
              <a:t>Here’s what you’ll probably need:</a:t>
            </a:r>
          </a:p>
          <a:p>
            <a:pPr algn="l" rtl="0">
              <a:spcBef>
                <a:spcPct val="0"/>
              </a:spcBef>
            </a:pPr>
            <a:endParaRPr lang="x-es-XL" dirty="0">
              <a:latin typeface="Calibri" charset="0"/>
            </a:endParaRPr>
          </a:p>
          <a:p>
            <a:pPr marL="0" indent="0" algn="l" rtl="0">
              <a:buNone/>
            </a:pPr>
            <a:r>
              <a:rPr lang="x-es-XL" b="1" i="0" u="none" baseline="0"/>
              <a:t>Money to live on</a:t>
            </a:r>
          </a:p>
          <a:p>
            <a:pPr marL="171450" indent="-171450" algn="l" rtl="0">
              <a:buFont typeface="Arial" panose="020B0604020202020204" pitchFamily="34" charset="0"/>
              <a:buChar char="•"/>
            </a:pPr>
            <a:r>
              <a:rPr lang="x-es-XL" b="0" i="0" u="none" baseline="0"/>
              <a:t>Rent or mortgage</a:t>
            </a:r>
          </a:p>
          <a:p>
            <a:pPr marL="171450" indent="-171450" algn="l" rtl="0">
              <a:buFont typeface="Arial" panose="020B0604020202020204" pitchFamily="34" charset="0"/>
              <a:buChar char="•"/>
            </a:pPr>
            <a:r>
              <a:rPr lang="x-es-XL" b="0" i="0" u="none" baseline="0"/>
              <a:t>Food and necessities</a:t>
            </a:r>
          </a:p>
          <a:p>
            <a:pPr marL="171450" indent="-171450" algn="l" rtl="0">
              <a:buFont typeface="Arial" panose="020B0604020202020204" pitchFamily="34" charset="0"/>
              <a:buChar char="•"/>
            </a:pPr>
            <a:r>
              <a:rPr lang="x-es-XL" b="0" i="0" u="none" baseline="0"/>
              <a:t>Utilities and other expenses</a:t>
            </a:r>
          </a:p>
          <a:p>
            <a:pPr marL="171450" indent="-171450" algn="l" rtl="0">
              <a:buFont typeface="Arial" panose="020B0604020202020204" pitchFamily="34" charset="0"/>
              <a:buChar char="•"/>
            </a:pPr>
            <a:r>
              <a:rPr lang="x-es-XL" b="0" i="0" u="none" baseline="0"/>
              <a:t>Insurance</a:t>
            </a:r>
          </a:p>
          <a:p>
            <a:pPr marL="171450" indent="-171450" algn="l" rtl="0">
              <a:buFont typeface="Arial" panose="020B0604020202020204" pitchFamily="34" charset="0"/>
              <a:buChar char="•"/>
            </a:pPr>
            <a:r>
              <a:rPr lang="x-es-XL" b="0" i="0" u="none" baseline="0"/>
              <a:t>Transportation</a:t>
            </a:r>
          </a:p>
          <a:p>
            <a:pPr marL="171450" indent="-171450" algn="l" rtl="0">
              <a:buFont typeface="Arial" panose="020B0604020202020204" pitchFamily="34" charset="0"/>
              <a:buChar char="•"/>
            </a:pPr>
            <a:r>
              <a:rPr lang="x-es-XL" b="0" i="0" u="none" baseline="0"/>
              <a:t>Medical expenses</a:t>
            </a:r>
          </a:p>
          <a:p>
            <a:pPr marL="171450" indent="-171450" algn="l" rtl="0">
              <a:buFont typeface="Arial" panose="020B0604020202020204" pitchFamily="34" charset="0"/>
              <a:buChar char="•"/>
            </a:pPr>
            <a:endParaRPr lang="x-es-XL" dirty="0"/>
          </a:p>
          <a:p>
            <a:pPr marL="0" indent="0" algn="l" rtl="0">
              <a:buNone/>
            </a:pPr>
            <a:r>
              <a:rPr lang="x-es-XL" b="1" i="0" u="none" baseline="0"/>
              <a:t>Money for fun</a:t>
            </a:r>
          </a:p>
          <a:p>
            <a:pPr marL="171450" indent="-171450" algn="l" rtl="0">
              <a:buFont typeface="Arial" panose="020B0604020202020204" pitchFamily="34" charset="0"/>
              <a:buChar char="•"/>
            </a:pPr>
            <a:r>
              <a:rPr lang="x-es-XL" b="0" i="0" u="none" baseline="0"/>
              <a:t>Travel expenses</a:t>
            </a:r>
          </a:p>
          <a:p>
            <a:pPr marL="171450" indent="-171450" algn="l" rtl="0">
              <a:buFont typeface="Arial" panose="020B0604020202020204" pitchFamily="34" charset="0"/>
              <a:buChar char="•"/>
            </a:pPr>
            <a:r>
              <a:rPr lang="x-es-XL" b="0" i="0" u="none" baseline="0"/>
              <a:t>Club memberships</a:t>
            </a:r>
          </a:p>
          <a:p>
            <a:pPr marL="171450" indent="-171450" algn="l" rtl="0">
              <a:buFont typeface="Arial" panose="020B0604020202020204" pitchFamily="34" charset="0"/>
              <a:buChar char="•"/>
            </a:pPr>
            <a:r>
              <a:rPr lang="x-es-XL" b="0" i="0" u="none" baseline="0"/>
              <a:t>Hobbies and activities	</a:t>
            </a:r>
            <a:br>
              <a:rPr lang="x-es-XL"/>
            </a:br>
            <a:r>
              <a:rPr lang="x-es-XL" b="0" i="0" u="none" baseline="0"/>
              <a:t>		</a:t>
            </a:r>
          </a:p>
          <a:p>
            <a:pPr marL="0" indent="0" algn="l" rtl="0">
              <a:buNone/>
            </a:pPr>
            <a:r>
              <a:rPr lang="x-es-XL" b="1" i="0" u="none" baseline="0"/>
              <a:t>Money for major purchases</a:t>
            </a:r>
          </a:p>
          <a:p>
            <a:pPr marL="171450" indent="-171450" algn="l" rtl="0">
              <a:buFont typeface="Arial" panose="020B0604020202020204" pitchFamily="34" charset="0"/>
              <a:buChar char="•"/>
            </a:pPr>
            <a:r>
              <a:rPr lang="x-es-XL" b="0" i="0" u="none" baseline="0"/>
              <a:t>Car</a:t>
            </a:r>
          </a:p>
          <a:p>
            <a:pPr marL="171450" indent="-171450" algn="l" rtl="0">
              <a:buFont typeface="Arial" panose="020B0604020202020204" pitchFamily="34" charset="0"/>
              <a:buChar char="•"/>
            </a:pPr>
            <a:r>
              <a:rPr lang="x-es-XL" b="0" i="0" u="none" baseline="0"/>
              <a:t>Home projects</a:t>
            </a:r>
          </a:p>
          <a:p>
            <a:pPr marL="171450" indent="-171450" algn="l" rtl="0">
              <a:buFont typeface="Arial" panose="020B0604020202020204" pitchFamily="34" charset="0"/>
              <a:buChar char="•"/>
            </a:pPr>
            <a:r>
              <a:rPr lang="x-es-XL" b="0" i="0" u="none" baseline="0"/>
              <a:t>Real estate</a:t>
            </a:r>
          </a:p>
          <a:p>
            <a:pPr marL="171450" indent="-171450" algn="l" rtl="0">
              <a:buFont typeface="Arial" panose="020B0604020202020204" pitchFamily="34" charset="0"/>
              <a:buChar char="•"/>
            </a:pPr>
            <a:r>
              <a:rPr lang="x-es-XL" b="0" i="0" u="none" baseline="0"/>
              <a:t>Technology, like new phones and computers</a:t>
            </a:r>
          </a:p>
          <a:p>
            <a:pPr marL="0" indent="0" algn="l" rtl="0">
              <a:buFont typeface="Arial" panose="020B0604020202020204" pitchFamily="34" charset="0"/>
              <a:buNone/>
            </a:pPr>
            <a:endParaRPr lang="x-es-XL" dirty="0"/>
          </a:p>
          <a:p>
            <a:pPr marL="0" indent="0" algn="l" rtl="0">
              <a:buFont typeface="Arial" panose="020B0604020202020204" pitchFamily="34" charset="0"/>
              <a:buNone/>
            </a:pPr>
            <a:r>
              <a:rPr lang="x-es-XL" b="1" i="0" u="none" baseline="0"/>
              <a:t>Think about how you will cover these expenses?</a:t>
            </a:r>
          </a:p>
          <a:p>
            <a:pPr marL="171450" indent="-171450" algn="l" rtl="0">
              <a:buFont typeface="Arial" panose="020B0604020202020204" pitchFamily="34" charset="0"/>
              <a:buChar char="•"/>
            </a:pPr>
            <a:endParaRPr lang="x-es-XL" dirty="0"/>
          </a:p>
          <a:p>
            <a:pPr algn="l" rtl="0">
              <a:spcBef>
                <a:spcPct val="0"/>
              </a:spcBef>
            </a:pPr>
            <a:endParaRPr lang="x-es-XL" dirty="0">
              <a:latin typeface="Calibri" charset="0"/>
            </a:endParaRPr>
          </a:p>
          <a:p>
            <a:pPr algn="l" rtl="0">
              <a:spcBef>
                <a:spcPct val="0"/>
              </a:spcBef>
            </a:pPr>
            <a:endParaRPr lang="x-es-XL" dirty="0">
              <a:latin typeface="Calibri" charset="0"/>
            </a:endParaRPr>
          </a:p>
        </p:txBody>
      </p:sp>
      <p:sp>
        <p:nvSpPr>
          <p:cNvPr id="4" name="Slide Number Placeholder 3"/>
          <p:cNvSpPr>
            <a:spLocks noGrp="1"/>
          </p:cNvSpPr>
          <p:nvPr>
            <p:ph type="sldNum" sz="quarter" idx="10"/>
          </p:nvPr>
        </p:nvSpPr>
        <p:spPr/>
        <p:txBody>
          <a:bodyPr/>
          <a:lstStyle/>
          <a:p>
            <a:pPr algn="l" rtl="0"/>
            <a:fld id="{54BE8B25-A91D-A640-A32C-41D5F03152EC}" type="slidenum">
              <a:rPr/>
              <a:t>3</a:t>
            </a:fld>
            <a:endParaRPr lang="x-es-XL" dirty="0"/>
          </a:p>
        </p:txBody>
      </p:sp>
    </p:spTree>
    <p:extLst>
      <p:ext uri="{BB962C8B-B14F-4D97-AF65-F5344CB8AC3E}">
        <p14:creationId xmlns:p14="http://schemas.microsoft.com/office/powerpoint/2010/main" val="299024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a:xfrm>
            <a:off x="685800" y="4876800"/>
            <a:ext cx="5486400" cy="4418014"/>
          </a:xfrm>
        </p:spPr>
        <p:txBody>
          <a:bodyPr>
            <a:normAutofit/>
          </a:bodyPr>
          <a:lstStyle/>
          <a:p>
            <a:pPr algn="l" rtl="0">
              <a:spcBef>
                <a:spcPct val="0"/>
              </a:spcBef>
            </a:pPr>
            <a:r>
              <a:rPr lang="x-es-XL" b="0" i="0" u="none" baseline="0">
                <a:latin typeface="Calibri" charset="0"/>
                <a:ea typeface="Calibri" charset="0"/>
                <a:cs typeface="Calibri" charset="0"/>
                <a:sym typeface="Calibri" charset="0"/>
              </a:rPr>
              <a:t>Investing money in your retirement plan now can help you grow the savings you’ll need to live on in retirement.</a:t>
            </a:r>
          </a:p>
          <a:p>
            <a:pPr algn="l" rtl="0">
              <a:spcBef>
                <a:spcPct val="0"/>
              </a:spcBef>
            </a:pPr>
            <a:endParaRPr lang="x-es-XL" dirty="0">
              <a:latin typeface="Calibri" charset="0"/>
            </a:endParaRPr>
          </a:p>
          <a:p>
            <a:pPr algn="l" rtl="0">
              <a:spcBef>
                <a:spcPct val="0"/>
              </a:spcBef>
            </a:pPr>
            <a:r>
              <a:rPr lang="x-es-XL" b="0" i="0" u="none" baseline="0">
                <a:latin typeface="Calibri" charset="0"/>
                <a:ea typeface="Calibri" charset="0"/>
                <a:cs typeface="Calibri" charset="0"/>
                <a:sym typeface="Calibri" charset="0"/>
              </a:rPr>
              <a:t>The sooner you start saving, the easier it can be. Starting early gives your money time to compound. That’s when the earnings on your savings are reinvested and begin earning an investment return of their own. </a:t>
            </a:r>
          </a:p>
          <a:p>
            <a:pPr algn="l" rtl="0">
              <a:spcBef>
                <a:spcPct val="0"/>
              </a:spcBef>
            </a:pPr>
            <a:endParaRPr lang="x-es-XL" dirty="0">
              <a:latin typeface="Calibr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x-es-XL" b="0" i="0" u="none" baseline="0">
                <a:latin typeface="Calibri" charset="0"/>
                <a:ea typeface="Calibri" charset="0"/>
                <a:cs typeface="Calibri" charset="0"/>
                <a:sym typeface="Calibri" charset="0"/>
              </a:rPr>
              <a:t>Another great thing about your retirement plan is that you can choose how your money is invested. And choosing investments doesn’t have to be complicated. </a:t>
            </a:r>
          </a:p>
        </p:txBody>
      </p:sp>
      <p:sp>
        <p:nvSpPr>
          <p:cNvPr id="4" name="Slide Number Placeholder 3"/>
          <p:cNvSpPr>
            <a:spLocks noGrp="1"/>
          </p:cNvSpPr>
          <p:nvPr>
            <p:ph type="sldNum" sz="quarter" idx="10"/>
          </p:nvPr>
        </p:nvSpPr>
        <p:spPr/>
        <p:txBody>
          <a:bodyPr/>
          <a:lstStyle/>
          <a:p>
            <a:pPr algn="l" rtl="0"/>
            <a:fld id="{54BE8B25-A91D-A640-A32C-41D5F03152EC}" type="slidenum">
              <a:rPr/>
              <a:t>4</a:t>
            </a:fld>
            <a:endParaRPr lang="x-es-XL" dirty="0"/>
          </a:p>
        </p:txBody>
      </p:sp>
    </p:spTree>
    <p:extLst>
      <p:ext uri="{BB962C8B-B14F-4D97-AF65-F5344CB8AC3E}">
        <p14:creationId xmlns:p14="http://schemas.microsoft.com/office/powerpoint/2010/main" val="1618275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a:xfrm>
            <a:off x="685800" y="4876800"/>
            <a:ext cx="5486400" cy="4418014"/>
          </a:xfrm>
        </p:spPr>
        <p:txBody>
          <a:bodyPr>
            <a:normAutofit/>
          </a:bodyPr>
          <a:lstStyle/>
          <a:p>
            <a:pPr algn="l" rtl="0">
              <a:spcBef>
                <a:spcPct val="0"/>
              </a:spcBef>
            </a:pPr>
            <a:r>
              <a:rPr lang="x-es-XL" b="0" i="0" u="none" baseline="0">
                <a:latin typeface="Calibri" charset="0"/>
                <a:ea typeface="Calibri" charset="0"/>
                <a:cs typeface="Calibri" charset="0"/>
                <a:sym typeface="Calibri" charset="0"/>
              </a:rPr>
              <a:t> </a:t>
            </a:r>
          </a:p>
          <a:p>
            <a:pPr algn="l" rtl="0">
              <a:spcBef>
                <a:spcPct val="0"/>
              </a:spcBef>
            </a:pPr>
            <a:r>
              <a:rPr lang="x-es-XL" b="0" i="0" u="none" baseline="0">
                <a:latin typeface="Calibri" charset="0"/>
                <a:ea typeface="Calibri" charset="0"/>
                <a:cs typeface="Calibri" charset="0"/>
                <a:sym typeface="Calibri" charset="0"/>
              </a:rPr>
              <a:t>Investing always comes with some risk. Risk refers to the chance that you could lose money.</a:t>
            </a:r>
          </a:p>
          <a:p>
            <a:pPr algn="l" rtl="0">
              <a:spcBef>
                <a:spcPct val="0"/>
              </a:spcBef>
            </a:pPr>
            <a:endParaRPr lang="x-es-XL" dirty="0">
              <a:latin typeface="Calibri" charset="0"/>
            </a:endParaRPr>
          </a:p>
          <a:p>
            <a:pPr algn="l" rtl="0">
              <a:spcBef>
                <a:spcPct val="0"/>
              </a:spcBef>
            </a:pPr>
            <a:r>
              <a:rPr lang="x-es-XL" b="0" i="0" u="none" baseline="0">
                <a:latin typeface="Calibri" charset="0"/>
                <a:ea typeface="Calibri" charset="0"/>
                <a:cs typeface="Calibri" charset="0"/>
                <a:sym typeface="Calibri" charset="0"/>
              </a:rPr>
              <a:t>As you invest for retirement, it’s a good idea to review your appetite for risk. When you know how much you can stomach, you can better match your investments with your risk tolerance and savings goals.</a:t>
            </a:r>
          </a:p>
          <a:p>
            <a:pPr algn="l" rtl="0">
              <a:spcBef>
                <a:spcPct val="0"/>
              </a:spcBef>
            </a:pPr>
            <a:endParaRPr lang="x-es-XL" dirty="0">
              <a:latin typeface="Calibri" charset="0"/>
            </a:endParaRPr>
          </a:p>
          <a:p>
            <a:pPr algn="l" rtl="0" fontAlgn="base"/>
            <a:r>
              <a:rPr lang="x-es-XL" sz="1200" b="0" i="0" u="none" kern="1200" baseline="0">
                <a:solidFill>
                  <a:schemeClr val="tx1"/>
                </a:solidFill>
                <a:effectLst/>
                <a:latin typeface="+mn-lt"/>
                <a:ea typeface="ＭＳ Ｐゴシック" charset="0"/>
                <a:cs typeface="ＭＳ Ｐゴシック" charset="0"/>
              </a:rPr>
              <a:t>Generally, if you’re early in your career and just starting to save, you probably have a greater tolerance for risk because your investments have more time to grow.</a:t>
            </a:r>
          </a:p>
          <a:p>
            <a:pPr algn="l" rtl="0" fontAlgn="base"/>
            <a:endParaRPr lang="x-es-XL" sz="1200" b="0" i="0" kern="1200" dirty="0">
              <a:solidFill>
                <a:schemeClr val="tx1"/>
              </a:solidFill>
              <a:effectLst/>
              <a:latin typeface="+mn-lt"/>
              <a:ea typeface="ＭＳ Ｐゴシック" charset="0"/>
              <a:cs typeface="ＭＳ Ｐゴシック" charset="0"/>
            </a:endParaRPr>
          </a:p>
          <a:p>
            <a:pPr algn="l" rtl="0" fontAlgn="base"/>
            <a:r>
              <a:rPr lang="x-es-XL" sz="1200" b="0" i="0" u="none" kern="1200" baseline="0">
                <a:solidFill>
                  <a:schemeClr val="tx1"/>
                </a:solidFill>
                <a:effectLst/>
                <a:latin typeface="+mn-lt"/>
                <a:ea typeface="ＭＳ Ｐゴシック" charset="0"/>
                <a:cs typeface="ＭＳ Ｐゴシック" charset="0"/>
              </a:rPr>
              <a:t>If you’re closer to retiring, you may prefer less risky investments to keep your account balance more constant.</a:t>
            </a:r>
          </a:p>
        </p:txBody>
      </p:sp>
      <p:sp>
        <p:nvSpPr>
          <p:cNvPr id="4" name="Slide Number Placeholder 3"/>
          <p:cNvSpPr>
            <a:spLocks noGrp="1"/>
          </p:cNvSpPr>
          <p:nvPr>
            <p:ph type="sldNum" sz="quarter" idx="10"/>
          </p:nvPr>
        </p:nvSpPr>
        <p:spPr/>
        <p:txBody>
          <a:bodyPr/>
          <a:lstStyle/>
          <a:p>
            <a:pPr algn="l" rtl="0"/>
            <a:fld id="{54BE8B25-A91D-A640-A32C-41D5F03152EC}" type="slidenum">
              <a:rPr/>
              <a:t>5</a:t>
            </a:fld>
            <a:endParaRPr lang="x-es-XL" dirty="0"/>
          </a:p>
        </p:txBody>
      </p:sp>
    </p:spTree>
    <p:extLst>
      <p:ext uri="{BB962C8B-B14F-4D97-AF65-F5344CB8AC3E}">
        <p14:creationId xmlns:p14="http://schemas.microsoft.com/office/powerpoint/2010/main" val="2652752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5257800"/>
          </a:xfrm>
        </p:spPr>
        <p:txBody>
          <a:bodyPr>
            <a:normAutofit/>
          </a:bodyPr>
          <a:lstStyle/>
          <a:p>
            <a:pPr algn="l" rtl="0"/>
            <a:r>
              <a:rPr lang="x-es-XL" b="0" i="0" u="none" baseline="0"/>
              <a:t>There are three basic investment choices. Stocks come with the most risk but offer the highest potential return. Cash equivalents offer low risk but relatively low returns. Bonds fall in the middle. </a:t>
            </a:r>
          </a:p>
          <a:p>
            <a:endParaRPr lang="x-es-XL" dirty="0"/>
          </a:p>
          <a:p>
            <a:pPr algn="l" rtl="0"/>
            <a:r>
              <a:rPr lang="x-es-XL" b="0" i="0" u="none" baseline="0"/>
              <a:t>Let’s look at the types of investments and how you can make or lose money with each.</a:t>
            </a:r>
          </a:p>
          <a:p>
            <a:endParaRPr lang="x-es-XL" dirty="0"/>
          </a:p>
          <a:p>
            <a:endParaRPr lang="x-es-XL" dirty="0"/>
          </a:p>
          <a:p>
            <a:endParaRPr lang="x-es-XL" dirty="0"/>
          </a:p>
          <a:p>
            <a:endParaRPr lang="x-es-XL" dirty="0"/>
          </a:p>
        </p:txBody>
      </p:sp>
      <p:sp>
        <p:nvSpPr>
          <p:cNvPr id="4" name="Date Placeholder 3"/>
          <p:cNvSpPr>
            <a:spLocks noGrp="1"/>
          </p:cNvSpPr>
          <p:nvPr>
            <p:ph type="dt" idx="10"/>
          </p:nvPr>
        </p:nvSpPr>
        <p:spPr/>
        <p:txBody>
          <a:bodyPr/>
          <a:lstStyle/>
          <a:p>
            <a:pPr algn="l" rtl="0">
              <a:defRPr/>
            </a:pPr>
            <a:fld id="{F4EE803D-8C60-4F8B-9456-94B43560CCA2}" type="datetime4">
              <a:rPr lang="en-US"/>
              <a:t>December 16, 2022</a:t>
            </a:fld>
            <a:endParaRPr lang="x-es-XL" dirty="0"/>
          </a:p>
        </p:txBody>
      </p:sp>
      <p:sp>
        <p:nvSpPr>
          <p:cNvPr id="5" name="Slide Number Placeholder 4"/>
          <p:cNvSpPr>
            <a:spLocks noGrp="1"/>
          </p:cNvSpPr>
          <p:nvPr>
            <p:ph type="sldNum" sz="quarter" idx="11"/>
          </p:nvPr>
        </p:nvSpPr>
        <p:spPr/>
        <p:txBody>
          <a:bodyPr/>
          <a:lstStyle/>
          <a:p>
            <a:pPr algn="l" rtl="0">
              <a:defRPr/>
            </a:pPr>
            <a:fld id="{86CA6B5E-4A80-174E-ACF3-3E1260549E77}" type="slidenum">
              <a:rPr/>
              <a:pPr>
                <a:defRPr/>
              </a:pPr>
              <a:t>6</a:t>
            </a:fld>
            <a:endParaRPr lang="x-es-XL" dirty="0"/>
          </a:p>
        </p:txBody>
      </p:sp>
    </p:spTree>
    <p:extLst>
      <p:ext uri="{BB962C8B-B14F-4D97-AF65-F5344CB8AC3E}">
        <p14:creationId xmlns:p14="http://schemas.microsoft.com/office/powerpoint/2010/main" val="1778345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5257800"/>
          </a:xfrm>
        </p:spPr>
        <p:txBody>
          <a:bodyPr>
            <a:normAutofit/>
          </a:bodyPr>
          <a:lstStyle/>
          <a:p>
            <a:pPr algn="l" rtl="0"/>
            <a:r>
              <a:rPr lang="x-es-XL" b="0" i="0" u="none" baseline="0"/>
              <a:t>Cash equivalents are investments that allow you to earn interest income and a return on your principal.</a:t>
            </a:r>
          </a:p>
          <a:p>
            <a:endParaRPr lang="x-es-XL" dirty="0"/>
          </a:p>
          <a:p>
            <a:pPr algn="l" rtl="0"/>
            <a:r>
              <a:rPr lang="x-es-XL" sz="1200" b="0" i="0" u="none" kern="1200" baseline="0">
                <a:solidFill>
                  <a:schemeClr val="tx1"/>
                </a:solidFill>
                <a:effectLst/>
                <a:latin typeface="+mn-lt"/>
                <a:ea typeface="ＭＳ Ｐゴシック" charset="0"/>
                <a:cs typeface="ＭＳ Ｐゴシック" charset="0"/>
              </a:rPr>
              <a:t>A stable asset fund </a:t>
            </a:r>
            <a:r>
              <a:rPr lang="x-es-XL" b="0" i="0" u="none" baseline="0"/>
              <a:t>is one example. </a:t>
            </a:r>
            <a:r>
              <a:rPr lang="x-es-XL" sz="1200" b="0" i="0" u="none" kern="1200" baseline="0">
                <a:solidFill>
                  <a:schemeClr val="tx1"/>
                </a:solidFill>
                <a:effectLst/>
                <a:latin typeface="+mn-lt"/>
                <a:ea typeface="ＭＳ Ｐゴシック" charset="0"/>
                <a:cs typeface="ＭＳ Ｐゴシック" charset="0"/>
              </a:rPr>
              <a:t>It gives you a guaranteed return and an appealing crediting rate.</a:t>
            </a:r>
            <a:endParaRPr lang="x-es-XL" dirty="0"/>
          </a:p>
          <a:p>
            <a:endParaRPr lang="x-es-XL" sz="1200" b="0" i="0" kern="1200" dirty="0">
              <a:solidFill>
                <a:schemeClr val="tx1"/>
              </a:solidFill>
              <a:effectLst/>
              <a:latin typeface="+mn-lt"/>
              <a:ea typeface="ＭＳ Ｐゴシック" charset="0"/>
              <a:cs typeface="ＭＳ Ｐゴシック" charset="0"/>
            </a:endParaRPr>
          </a:p>
          <a:p>
            <a:pPr algn="l" rtl="0"/>
            <a:r>
              <a:rPr lang="x-es-XL" sz="1200" b="0" i="0" u="none" kern="1200" baseline="0">
                <a:solidFill>
                  <a:schemeClr val="tx1"/>
                </a:solidFill>
                <a:effectLst/>
                <a:latin typeface="+mn-lt"/>
                <a:ea typeface="ＭＳ Ｐゴシック" charset="0"/>
              </a:rPr>
              <a:t>Other types of cash equivalents </a:t>
            </a:r>
            <a:r>
              <a:rPr lang="x-es-XL" sz="1200" b="0" i="0" u="none" kern="1200" baseline="0">
                <a:solidFill>
                  <a:schemeClr val="tx1"/>
                </a:solidFill>
                <a:effectLst/>
                <a:latin typeface="+mn-lt"/>
                <a:ea typeface="ＭＳ Ｐゴシック" charset="0"/>
                <a:cs typeface="ＭＳ Ｐゴシック" charset="0"/>
              </a:rPr>
              <a:t>are money market funds.</a:t>
            </a:r>
          </a:p>
          <a:p>
            <a:endParaRPr lang="x-es-XL" sz="1200" b="0" i="0" kern="1200" dirty="0">
              <a:solidFill>
                <a:schemeClr val="tx1"/>
              </a:solidFill>
              <a:effectLst/>
              <a:latin typeface="+mn-lt"/>
              <a:ea typeface="ＭＳ Ｐゴシック" charset="0"/>
            </a:endParaRPr>
          </a:p>
          <a:p>
            <a:pPr algn="l" rtl="0"/>
            <a:r>
              <a:rPr lang="x-es-XL" sz="1200" b="0" i="0" u="none" kern="1200" baseline="0">
                <a:solidFill>
                  <a:schemeClr val="tx1"/>
                </a:solidFill>
                <a:effectLst/>
                <a:latin typeface="+mn-lt"/>
                <a:ea typeface="ＭＳ Ｐゴシック" charset="0"/>
              </a:rPr>
              <a:t>There is low risk of losing money with cash equivalents.</a:t>
            </a:r>
          </a:p>
        </p:txBody>
      </p:sp>
      <p:sp>
        <p:nvSpPr>
          <p:cNvPr id="4" name="Date Placeholder 3"/>
          <p:cNvSpPr>
            <a:spLocks noGrp="1"/>
          </p:cNvSpPr>
          <p:nvPr>
            <p:ph type="dt" idx="10"/>
          </p:nvPr>
        </p:nvSpPr>
        <p:spPr/>
        <p:txBody>
          <a:bodyPr/>
          <a:lstStyle/>
          <a:p>
            <a:pPr algn="l" rtl="0">
              <a:defRPr/>
            </a:pPr>
            <a:fld id="{F4EE803D-8C60-4F8B-9456-94B43560CCA2}" type="datetime4">
              <a:rPr lang="en-US"/>
              <a:t>December 16, 2022</a:t>
            </a:fld>
            <a:endParaRPr lang="x-es-XL" dirty="0"/>
          </a:p>
        </p:txBody>
      </p:sp>
      <p:sp>
        <p:nvSpPr>
          <p:cNvPr id="5" name="Slide Number Placeholder 4"/>
          <p:cNvSpPr>
            <a:spLocks noGrp="1"/>
          </p:cNvSpPr>
          <p:nvPr>
            <p:ph type="sldNum" sz="quarter" idx="11"/>
          </p:nvPr>
        </p:nvSpPr>
        <p:spPr/>
        <p:txBody>
          <a:bodyPr/>
          <a:lstStyle/>
          <a:p>
            <a:pPr algn="l" rtl="0">
              <a:defRPr/>
            </a:pPr>
            <a:fld id="{86CA6B5E-4A80-174E-ACF3-3E1260549E77}" type="slidenum">
              <a:rPr/>
              <a:pPr>
                <a:defRPr/>
              </a:pPr>
              <a:t>7</a:t>
            </a:fld>
            <a:endParaRPr lang="x-es-XL" dirty="0"/>
          </a:p>
        </p:txBody>
      </p:sp>
    </p:spTree>
    <p:extLst>
      <p:ext uri="{BB962C8B-B14F-4D97-AF65-F5344CB8AC3E}">
        <p14:creationId xmlns:p14="http://schemas.microsoft.com/office/powerpoint/2010/main" val="1275889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5257800"/>
          </a:xfrm>
        </p:spPr>
        <p:txBody>
          <a:bodyPr>
            <a:normAutofit/>
          </a:bodyPr>
          <a:lstStyle/>
          <a:p>
            <a:pPr algn="l" rtl="0"/>
            <a:r>
              <a:rPr lang="x-es-XL" b="0" i="0" u="none" baseline="0" dirty="0"/>
              <a:t>Bonds are in the middle of the risk spectrum. </a:t>
            </a:r>
          </a:p>
          <a:p>
            <a:endParaRPr lang="x-es-XL" dirty="0"/>
          </a:p>
          <a:p>
            <a:pPr algn="l" rtl="0"/>
            <a:r>
              <a:rPr lang="x-es-XL" b="0" i="0" u="none" baseline="0" dirty="0"/>
              <a:t>Companies, the U.S. government and other government agencies sell bonds to raise money. When you buy a bond, you’re lending money to the issuer for a set period of time. </a:t>
            </a:r>
          </a:p>
          <a:p>
            <a:endParaRPr lang="x-es-XL" dirty="0"/>
          </a:p>
          <a:p>
            <a:pPr algn="l" rtl="0"/>
            <a:r>
              <a:rPr lang="x-es-XL" b="0" i="0" u="none" baseline="0" dirty="0"/>
              <a:t>Bond issuers pay interest to investors, which is how you earn money on your investment. You can also make money if you sell a bond before its maturity date for more than you paid for it.  </a:t>
            </a:r>
          </a:p>
          <a:p>
            <a:endParaRPr lang="x-es-XL" dirty="0"/>
          </a:p>
          <a:p>
            <a:pPr algn="l" rtl="0"/>
            <a:r>
              <a:rPr lang="x-es-XL" b="0" i="0" u="none" baseline="0" dirty="0"/>
              <a:t>You can lose money on bonds if you sell them for less than what you paid. It’s possible to lose money in a bond if the issuer has severe financial problems and can’t repay the debt.</a:t>
            </a:r>
          </a:p>
        </p:txBody>
      </p:sp>
      <p:sp>
        <p:nvSpPr>
          <p:cNvPr id="4" name="Date Placeholder 3"/>
          <p:cNvSpPr>
            <a:spLocks noGrp="1"/>
          </p:cNvSpPr>
          <p:nvPr>
            <p:ph type="dt" idx="10"/>
          </p:nvPr>
        </p:nvSpPr>
        <p:spPr/>
        <p:txBody>
          <a:bodyPr/>
          <a:lstStyle/>
          <a:p>
            <a:pPr algn="l" rtl="0">
              <a:defRPr/>
            </a:pPr>
            <a:fld id="{F4EE803D-8C60-4F8B-9456-94B43560CCA2}" type="datetime4">
              <a:rPr lang="en-US"/>
              <a:t>December 16, 2022</a:t>
            </a:fld>
            <a:endParaRPr lang="x-es-XL" dirty="0"/>
          </a:p>
        </p:txBody>
      </p:sp>
      <p:sp>
        <p:nvSpPr>
          <p:cNvPr id="5" name="Slide Number Placeholder 4"/>
          <p:cNvSpPr>
            <a:spLocks noGrp="1"/>
          </p:cNvSpPr>
          <p:nvPr>
            <p:ph type="sldNum" sz="quarter" idx="11"/>
          </p:nvPr>
        </p:nvSpPr>
        <p:spPr/>
        <p:txBody>
          <a:bodyPr/>
          <a:lstStyle/>
          <a:p>
            <a:pPr algn="l" rtl="0">
              <a:defRPr/>
            </a:pPr>
            <a:fld id="{86CA6B5E-4A80-174E-ACF3-3E1260549E77}" type="slidenum">
              <a:rPr/>
              <a:pPr>
                <a:defRPr/>
              </a:pPr>
              <a:t>8</a:t>
            </a:fld>
            <a:endParaRPr lang="x-es-XL" dirty="0"/>
          </a:p>
        </p:txBody>
      </p:sp>
    </p:spTree>
    <p:extLst>
      <p:ext uri="{BB962C8B-B14F-4D97-AF65-F5344CB8AC3E}">
        <p14:creationId xmlns:p14="http://schemas.microsoft.com/office/powerpoint/2010/main" val="66986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5257800"/>
          </a:xfrm>
        </p:spPr>
        <p:txBody>
          <a:bodyPr>
            <a:normAutofit/>
          </a:bodyPr>
          <a:lstStyle/>
          <a:p>
            <a:pPr algn="l" rtl="0"/>
            <a:r>
              <a:rPr lang="x-es-XL" b="0" i="0" u="none" baseline="0"/>
              <a:t>Stocks have the highest risk but also the highest potential for making money. Companies sell stock to investors to raise money. When you buy shares of a stock in a company, you become one of the owners. </a:t>
            </a:r>
          </a:p>
          <a:p>
            <a:endParaRPr lang="x-es-XL" dirty="0"/>
          </a:p>
          <a:p>
            <a:pPr algn="l" rtl="0"/>
            <a:r>
              <a:rPr lang="x-es-XL" b="0" i="0" u="none" baseline="0"/>
              <a:t>You can make money on stocks by selling shares for more than you paid. Some companies also pay stockholders regular dividends. </a:t>
            </a:r>
          </a:p>
          <a:p>
            <a:endParaRPr lang="x-es-XL" dirty="0"/>
          </a:p>
          <a:p>
            <a:pPr algn="l" rtl="0"/>
            <a:r>
              <a:rPr lang="x-es-XL" b="0" i="0" u="none" baseline="0"/>
              <a:t>You can lose money on stocks if you sell shares at a lower price than you paid. You can also lose money if the company issuing the stock goes bankrupt or decreases in value. </a:t>
            </a:r>
          </a:p>
        </p:txBody>
      </p:sp>
      <p:sp>
        <p:nvSpPr>
          <p:cNvPr id="4" name="Date Placeholder 3"/>
          <p:cNvSpPr>
            <a:spLocks noGrp="1"/>
          </p:cNvSpPr>
          <p:nvPr>
            <p:ph type="dt" idx="10"/>
          </p:nvPr>
        </p:nvSpPr>
        <p:spPr/>
        <p:txBody>
          <a:bodyPr/>
          <a:lstStyle/>
          <a:p>
            <a:pPr algn="l" rtl="0">
              <a:defRPr/>
            </a:pPr>
            <a:fld id="{F4EE803D-8C60-4F8B-9456-94B43560CCA2}" type="datetime4">
              <a:rPr lang="en-US"/>
              <a:t>December 16, 2022</a:t>
            </a:fld>
            <a:endParaRPr lang="x-es-XL" dirty="0"/>
          </a:p>
        </p:txBody>
      </p:sp>
      <p:sp>
        <p:nvSpPr>
          <p:cNvPr id="5" name="Slide Number Placeholder 4"/>
          <p:cNvSpPr>
            <a:spLocks noGrp="1"/>
          </p:cNvSpPr>
          <p:nvPr>
            <p:ph type="sldNum" sz="quarter" idx="11"/>
          </p:nvPr>
        </p:nvSpPr>
        <p:spPr/>
        <p:txBody>
          <a:bodyPr/>
          <a:lstStyle/>
          <a:p>
            <a:pPr algn="l" rtl="0">
              <a:defRPr/>
            </a:pPr>
            <a:fld id="{86CA6B5E-4A80-174E-ACF3-3E1260549E77}" type="slidenum">
              <a:rPr/>
              <a:pPr>
                <a:defRPr/>
              </a:pPr>
              <a:t>9</a:t>
            </a:fld>
            <a:endParaRPr lang="x-es-XL" dirty="0"/>
          </a:p>
        </p:txBody>
      </p:sp>
    </p:spTree>
    <p:extLst>
      <p:ext uri="{BB962C8B-B14F-4D97-AF65-F5344CB8AC3E}">
        <p14:creationId xmlns:p14="http://schemas.microsoft.com/office/powerpoint/2010/main" val="235442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Full Image">
    <p:spTree>
      <p:nvGrpSpPr>
        <p:cNvPr id="1" name=""/>
        <p:cNvGrpSpPr/>
        <p:nvPr/>
      </p:nvGrpSpPr>
      <p:grpSpPr>
        <a:xfrm>
          <a:off x="0" y="0"/>
          <a:ext cx="0" cy="0"/>
          <a:chOff x="0" y="0"/>
          <a:chExt cx="0" cy="0"/>
        </a:xfrm>
      </p:grpSpPr>
      <p:sp>
        <p:nvSpPr>
          <p:cNvPr id="10" name="Picture Placeholder 27"/>
          <p:cNvSpPr>
            <a:spLocks noGrp="1"/>
          </p:cNvSpPr>
          <p:nvPr>
            <p:ph type="pic" sz="quarter" idx="14"/>
          </p:nvPr>
        </p:nvSpPr>
        <p:spPr>
          <a:xfrm>
            <a:off x="0" y="0"/>
            <a:ext cx="9144000" cy="6858000"/>
          </a:xfrm>
          <a:prstGeom prst="rect">
            <a:avLst/>
          </a:prstGeom>
          <a:solidFill>
            <a:schemeClr val="bg1">
              <a:lumMod val="95000"/>
            </a:schemeClr>
          </a:solidFill>
        </p:spPr>
        <p:txBody>
          <a:bodyPr vert="horz"/>
          <a:lstStyle>
            <a:lvl1pPr>
              <a:defRPr sz="2800"/>
            </a:lvl1pPr>
          </a:lstStyle>
          <a:p>
            <a:pPr lvl="0"/>
            <a:r>
              <a:rPr lang="en-US" noProof="0" dirty="0"/>
              <a:t>Click icon to add picture</a:t>
            </a:r>
          </a:p>
        </p:txBody>
      </p:sp>
      <p:sp>
        <p:nvSpPr>
          <p:cNvPr id="2" name="Title 1"/>
          <p:cNvSpPr>
            <a:spLocks noGrp="1"/>
          </p:cNvSpPr>
          <p:nvPr>
            <p:ph type="ctrTitle"/>
          </p:nvPr>
        </p:nvSpPr>
        <p:spPr>
          <a:xfrm>
            <a:off x="457200" y="5276850"/>
            <a:ext cx="6553200" cy="533400"/>
          </a:xfrm>
          <a:prstGeom prst="rect">
            <a:avLst/>
          </a:prstGeom>
        </p:spPr>
        <p:txBody>
          <a:bodyPr anchor="b">
            <a:noAutofit/>
          </a:bodyPr>
          <a:lstStyle>
            <a:lvl1pPr algn="l">
              <a:lnSpc>
                <a:spcPct val="95000"/>
              </a:lnSpc>
              <a:defRPr sz="3000" b="0" i="0">
                <a:solidFill>
                  <a:schemeClr val="bg1"/>
                </a:solidFill>
                <a:latin typeface="Arial"/>
                <a:cs typeface="Arial"/>
              </a:defRPr>
            </a:lvl1pPr>
          </a:lstStyle>
          <a:p>
            <a:r>
              <a:rPr lang="en-US"/>
              <a:t>Click to edit Master title style</a:t>
            </a:r>
            <a:endParaRPr lang="en-US" dirty="0"/>
          </a:p>
        </p:txBody>
      </p:sp>
      <p:sp>
        <p:nvSpPr>
          <p:cNvPr id="9" name="Text Placeholder 8"/>
          <p:cNvSpPr>
            <a:spLocks noGrp="1"/>
          </p:cNvSpPr>
          <p:nvPr>
            <p:ph type="body" sz="quarter" idx="15"/>
          </p:nvPr>
        </p:nvSpPr>
        <p:spPr>
          <a:xfrm>
            <a:off x="457200" y="5829300"/>
            <a:ext cx="6553200" cy="381000"/>
          </a:xfrm>
          <a:prstGeom prst="rect">
            <a:avLst/>
          </a:prstGeom>
        </p:spPr>
        <p:txBody>
          <a:bodyPr vert="horz" anchor="b"/>
          <a:lstStyle>
            <a:lvl1pPr>
              <a:buNone/>
              <a:defRPr sz="1600" baseline="0">
                <a:solidFill>
                  <a:schemeClr val="bg1"/>
                </a:solidFill>
                <a:latin typeface="Arial"/>
                <a:cs typeface="Arial"/>
              </a:defRPr>
            </a:lvl1pPr>
          </a:lstStyle>
          <a:p>
            <a:pPr lvl="0"/>
            <a:r>
              <a:rPr lang="en-US"/>
              <a:t>Click to edit Master text styles</a:t>
            </a:r>
          </a:p>
        </p:txBody>
      </p:sp>
      <p:sp>
        <p:nvSpPr>
          <p:cNvPr id="5" name="Date Placeholder 3"/>
          <p:cNvSpPr>
            <a:spLocks noGrp="1"/>
          </p:cNvSpPr>
          <p:nvPr>
            <p:ph type="dt" sz="half" idx="16"/>
          </p:nvPr>
        </p:nvSpPr>
        <p:spPr>
          <a:xfrm>
            <a:off x="456883" y="6210300"/>
            <a:ext cx="1524000" cy="365125"/>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DD0BACE0-EEE2-4F87-99C4-4D01E17E4326}" type="datetime4">
              <a:rPr lang="en-US" smtClean="0"/>
              <a:t>December 16, 2022</a:t>
            </a:fld>
            <a:endParaRPr lang="en-US" dirty="0"/>
          </a:p>
        </p:txBody>
      </p:sp>
    </p:spTree>
    <p:extLst>
      <p:ext uri="{BB962C8B-B14F-4D97-AF65-F5344CB8AC3E}">
        <p14:creationId xmlns:p14="http://schemas.microsoft.com/office/powerpoint/2010/main" val="1866160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 Out - 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457200" y="2870200"/>
            <a:ext cx="8153400" cy="533400"/>
          </a:xfrm>
          <a:prstGeom prst="rect">
            <a:avLst/>
          </a:prstGeom>
        </p:spPr>
        <p:txBody>
          <a:bodyPr anchor="ctr" anchorCtr="0">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6" name="Slide Number Placeholder 5"/>
          <p:cNvSpPr>
            <a:spLocks noGrp="1"/>
          </p:cNvSpPr>
          <p:nvPr>
            <p:ph type="sldNum" sz="quarter" idx="15"/>
          </p:nvPr>
        </p:nvSpPr>
        <p:spPr>
          <a:xfrm>
            <a:off x="152400" y="6373368"/>
            <a:ext cx="457200" cy="342901"/>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FA1FE219-1DED-1748-980C-283AAD9EF276}" type="slidenum">
              <a:rPr lang="en-US" smtClean="0"/>
              <a:pPr>
                <a:defRPr/>
              </a:pPr>
              <a:t>‹#›</a:t>
            </a:fld>
            <a:endParaRPr lang="en-US" dirty="0"/>
          </a:p>
        </p:txBody>
      </p:sp>
      <p:sp>
        <p:nvSpPr>
          <p:cNvPr id="10" name="Footer Placeholder 4"/>
          <p:cNvSpPr>
            <a:spLocks noGrp="1"/>
          </p:cNvSpPr>
          <p:nvPr>
            <p:ph type="ftr" sz="quarter" idx="16"/>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1" name="Date Placeholder 3"/>
          <p:cNvSpPr>
            <a:spLocks noGrp="1"/>
          </p:cNvSpPr>
          <p:nvPr>
            <p:ph type="dt" sz="half" idx="17"/>
          </p:nvPr>
        </p:nvSpPr>
        <p:spPr>
          <a:xfrm>
            <a:off x="762000" y="6373368"/>
            <a:ext cx="1524000" cy="342901"/>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95574A02-31F7-4274-AD84-030CB69F1D0B}" type="datetime4">
              <a:rPr lang="en-US" smtClean="0"/>
              <a:t>December 16, 2022</a:t>
            </a:fld>
            <a:endParaRPr lang="en-US" dirty="0"/>
          </a:p>
        </p:txBody>
      </p:sp>
    </p:spTree>
    <p:extLst>
      <p:ext uri="{BB962C8B-B14F-4D97-AF65-F5344CB8AC3E}">
        <p14:creationId xmlns:p14="http://schemas.microsoft.com/office/powerpoint/2010/main" val="2804135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 Out - Gre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95300" y="2895600"/>
            <a:ext cx="8153400" cy="533400"/>
          </a:xfrm>
          <a:prstGeom prst="rect">
            <a:avLst/>
          </a:prstGeom>
        </p:spPr>
        <p:txBody>
          <a:bodyPr anchor="ctr" anchorCtr="0">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8" name="Slide Number Placeholder 5"/>
          <p:cNvSpPr>
            <a:spLocks noGrp="1"/>
          </p:cNvSpPr>
          <p:nvPr>
            <p:ph type="sldNum" sz="quarter" idx="10"/>
          </p:nvPr>
        </p:nvSpPr>
        <p:spPr>
          <a:xfrm>
            <a:off x="155448" y="6373368"/>
            <a:ext cx="457200" cy="365125"/>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4A2B1605-E7CE-D54B-BE9E-F1AFECCD8D21}" type="slidenum">
              <a:rPr lang="en-US"/>
              <a:pPr>
                <a:defRPr/>
              </a:pPr>
              <a:t>‹#›</a:t>
            </a:fld>
            <a:endParaRPr lang="en-US" dirty="0"/>
          </a:p>
        </p:txBody>
      </p:sp>
      <p:sp>
        <p:nvSpPr>
          <p:cNvPr id="9" name="Footer Placeholder 4"/>
          <p:cNvSpPr>
            <a:spLocks noGrp="1"/>
          </p:cNvSpPr>
          <p:nvPr>
            <p:ph type="ftr" sz="quarter" idx="11"/>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0" name="Date Placeholder 3"/>
          <p:cNvSpPr>
            <a:spLocks noGrp="1"/>
          </p:cNvSpPr>
          <p:nvPr>
            <p:ph type="dt" sz="half" idx="12"/>
          </p:nvPr>
        </p:nvSpPr>
        <p:spPr>
          <a:xfrm>
            <a:off x="758952" y="6373368"/>
            <a:ext cx="1524000" cy="365125"/>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CB607DC9-42F1-4682-B46C-6E8D3B7864E1}" type="datetime4">
              <a:rPr lang="en-US" smtClean="0"/>
              <a:t>December 16, 2022</a:t>
            </a:fld>
            <a:endParaRPr lang="en-US" dirty="0"/>
          </a:p>
        </p:txBody>
      </p:sp>
    </p:spTree>
    <p:extLst>
      <p:ext uri="{BB962C8B-B14F-4D97-AF65-F5344CB8AC3E}">
        <p14:creationId xmlns:p14="http://schemas.microsoft.com/office/powerpoint/2010/main" val="1959000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 Out - Cya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95300" y="2895600"/>
            <a:ext cx="8153400" cy="533400"/>
          </a:xfrm>
          <a:prstGeom prst="rect">
            <a:avLst/>
          </a:prstGeom>
        </p:spPr>
        <p:txBody>
          <a:bodyPr anchor="ctr" anchorCtr="0">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8" name="Slide Number Placeholder 5"/>
          <p:cNvSpPr>
            <a:spLocks noGrp="1"/>
          </p:cNvSpPr>
          <p:nvPr>
            <p:ph type="sldNum" sz="quarter" idx="10"/>
          </p:nvPr>
        </p:nvSpPr>
        <p:spPr>
          <a:xfrm>
            <a:off x="155448" y="6373368"/>
            <a:ext cx="457200" cy="365125"/>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4A2B1605-E7CE-D54B-BE9E-F1AFECCD8D21}" type="slidenum">
              <a:rPr lang="en-US"/>
              <a:pPr>
                <a:defRPr/>
              </a:pPr>
              <a:t>‹#›</a:t>
            </a:fld>
            <a:endParaRPr lang="en-US" dirty="0"/>
          </a:p>
        </p:txBody>
      </p:sp>
      <p:sp>
        <p:nvSpPr>
          <p:cNvPr id="9" name="Footer Placeholder 4"/>
          <p:cNvSpPr>
            <a:spLocks noGrp="1"/>
          </p:cNvSpPr>
          <p:nvPr>
            <p:ph type="ftr" sz="quarter" idx="11"/>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0" name="Date Placeholder 3"/>
          <p:cNvSpPr>
            <a:spLocks noGrp="1"/>
          </p:cNvSpPr>
          <p:nvPr>
            <p:ph type="dt" sz="half" idx="12"/>
          </p:nvPr>
        </p:nvSpPr>
        <p:spPr>
          <a:xfrm>
            <a:off x="758952" y="6373368"/>
            <a:ext cx="1524000" cy="365125"/>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729D590C-6DC9-4CFB-B0FB-7C16C7AECE5B}" type="datetime4">
              <a:rPr lang="en-US" smtClean="0"/>
              <a:t>December 16, 2022</a:t>
            </a:fld>
            <a:endParaRPr lang="en-US" dirty="0"/>
          </a:p>
        </p:txBody>
      </p:sp>
    </p:spTree>
    <p:extLst>
      <p:ext uri="{BB962C8B-B14F-4D97-AF65-F5344CB8AC3E}">
        <p14:creationId xmlns:p14="http://schemas.microsoft.com/office/powerpoint/2010/main" val="2514820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vdr - Yellow">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95300" y="2895600"/>
            <a:ext cx="8153400" cy="533400"/>
          </a:xfrm>
          <a:prstGeom prst="rect">
            <a:avLst/>
          </a:prstGeom>
        </p:spPr>
        <p:txBody>
          <a:bodyPr anchor="ctr" anchorCtr="0">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8" name="Slide Number Placeholder 5"/>
          <p:cNvSpPr>
            <a:spLocks noGrp="1"/>
          </p:cNvSpPr>
          <p:nvPr>
            <p:ph type="sldNum" sz="quarter" idx="10"/>
          </p:nvPr>
        </p:nvSpPr>
        <p:spPr>
          <a:xfrm>
            <a:off x="155448" y="6373368"/>
            <a:ext cx="457200" cy="365125"/>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4A2B1605-E7CE-D54B-BE9E-F1AFECCD8D21}" type="slidenum">
              <a:rPr lang="en-US"/>
              <a:pPr>
                <a:defRPr/>
              </a:pPr>
              <a:t>‹#›</a:t>
            </a:fld>
            <a:endParaRPr lang="en-US" dirty="0"/>
          </a:p>
        </p:txBody>
      </p:sp>
      <p:sp>
        <p:nvSpPr>
          <p:cNvPr id="9" name="Footer Placeholder 4"/>
          <p:cNvSpPr>
            <a:spLocks noGrp="1"/>
          </p:cNvSpPr>
          <p:nvPr>
            <p:ph type="ftr" sz="quarter" idx="11"/>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0" name="Date Placeholder 3"/>
          <p:cNvSpPr>
            <a:spLocks noGrp="1"/>
          </p:cNvSpPr>
          <p:nvPr>
            <p:ph type="dt" sz="half" idx="12"/>
          </p:nvPr>
        </p:nvSpPr>
        <p:spPr>
          <a:xfrm>
            <a:off x="758952" y="6373368"/>
            <a:ext cx="1524000" cy="365125"/>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ED3D4887-6C74-46B2-81BF-7BAD0BCE63A2}" type="datetime4">
              <a:rPr lang="en-US" smtClean="0"/>
              <a:t>December 16, 2022</a:t>
            </a:fld>
            <a:endParaRPr lang="en-US" dirty="0"/>
          </a:p>
        </p:txBody>
      </p:sp>
    </p:spTree>
    <p:extLst>
      <p:ext uri="{BB962C8B-B14F-4D97-AF65-F5344CB8AC3E}">
        <p14:creationId xmlns:p14="http://schemas.microsoft.com/office/powerpoint/2010/main" val="872372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with logo">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874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C 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938512"/>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P Closing Advisor Only and Internal Us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0661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P Closing General Disclosu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1616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NY 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538947"/>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JOINT 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4769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 Half Image">
    <p:spTree>
      <p:nvGrpSpPr>
        <p:cNvPr id="1" name=""/>
        <p:cNvGrpSpPr/>
        <p:nvPr/>
      </p:nvGrpSpPr>
      <p:grpSpPr>
        <a:xfrm>
          <a:off x="0" y="0"/>
          <a:ext cx="0" cy="0"/>
          <a:chOff x="0" y="0"/>
          <a:chExt cx="0" cy="0"/>
        </a:xfrm>
      </p:grpSpPr>
      <p:sp>
        <p:nvSpPr>
          <p:cNvPr id="10" name="Picture Placeholder 27"/>
          <p:cNvSpPr>
            <a:spLocks noGrp="1"/>
          </p:cNvSpPr>
          <p:nvPr>
            <p:ph type="pic" sz="quarter" idx="14"/>
          </p:nvPr>
        </p:nvSpPr>
        <p:spPr>
          <a:xfrm>
            <a:off x="0" y="0"/>
            <a:ext cx="9144000" cy="6858000"/>
          </a:xfrm>
          <a:prstGeom prst="rect">
            <a:avLst/>
          </a:prstGeom>
        </p:spPr>
        <p:txBody>
          <a:bodyPr vert="horz"/>
          <a:lstStyle>
            <a:lvl1pPr>
              <a:defRPr sz="2800"/>
            </a:lvl1pPr>
          </a:lstStyle>
          <a:p>
            <a:pPr lvl="0"/>
            <a:r>
              <a:rPr lang="en-US" noProof="0" dirty="0"/>
              <a:t>Click icon to add picture</a:t>
            </a:r>
          </a:p>
        </p:txBody>
      </p:sp>
      <p:sp>
        <p:nvSpPr>
          <p:cNvPr id="2" name="Title 1"/>
          <p:cNvSpPr>
            <a:spLocks noGrp="1"/>
          </p:cNvSpPr>
          <p:nvPr>
            <p:ph type="ctrTitle"/>
          </p:nvPr>
        </p:nvSpPr>
        <p:spPr>
          <a:xfrm>
            <a:off x="457517" y="5279571"/>
            <a:ext cx="6553200" cy="533400"/>
          </a:xfrm>
          <a:prstGeom prst="rect">
            <a:avLst/>
          </a:prstGeom>
        </p:spPr>
        <p:txBody>
          <a:bodyPr anchor="b">
            <a:noAutofit/>
          </a:bodyPr>
          <a:lstStyle>
            <a:lvl1pPr algn="l">
              <a:lnSpc>
                <a:spcPct val="95000"/>
              </a:lnSpc>
              <a:defRPr sz="3000" b="0" i="0">
                <a:solidFill>
                  <a:schemeClr val="tx2"/>
                </a:solidFill>
                <a:latin typeface="Arial"/>
                <a:cs typeface="Arial"/>
              </a:defRPr>
            </a:lvl1pPr>
          </a:lstStyle>
          <a:p>
            <a:r>
              <a:rPr lang="en-US"/>
              <a:t>Click to edit Master title style</a:t>
            </a:r>
            <a:endParaRPr lang="en-US" dirty="0"/>
          </a:p>
        </p:txBody>
      </p:sp>
      <p:sp>
        <p:nvSpPr>
          <p:cNvPr id="9" name="Text Placeholder 8"/>
          <p:cNvSpPr>
            <a:spLocks noGrp="1"/>
          </p:cNvSpPr>
          <p:nvPr>
            <p:ph type="body" sz="quarter" idx="15"/>
          </p:nvPr>
        </p:nvSpPr>
        <p:spPr>
          <a:xfrm>
            <a:off x="457517" y="5829300"/>
            <a:ext cx="6553200" cy="381000"/>
          </a:xfrm>
          <a:prstGeom prst="rect">
            <a:avLst/>
          </a:prstGeom>
        </p:spPr>
        <p:txBody>
          <a:bodyPr vert="horz" anchor="b"/>
          <a:lstStyle>
            <a:lvl1pPr>
              <a:buNone/>
              <a:defRPr sz="1600" baseline="0">
                <a:solidFill>
                  <a:schemeClr val="tx2"/>
                </a:solidFill>
                <a:latin typeface="Arial"/>
                <a:cs typeface="Arial"/>
              </a:defRPr>
            </a:lvl1pPr>
          </a:lstStyle>
          <a:p>
            <a:pPr lvl="0"/>
            <a:r>
              <a:rPr lang="en-US"/>
              <a:t>Click to edit Master text styles</a:t>
            </a:r>
          </a:p>
        </p:txBody>
      </p:sp>
      <p:sp>
        <p:nvSpPr>
          <p:cNvPr id="5" name="Date Placeholder 3"/>
          <p:cNvSpPr>
            <a:spLocks noGrp="1"/>
          </p:cNvSpPr>
          <p:nvPr>
            <p:ph type="dt" sz="half" idx="16"/>
          </p:nvPr>
        </p:nvSpPr>
        <p:spPr>
          <a:xfrm>
            <a:off x="457200" y="6210300"/>
            <a:ext cx="1524000" cy="365125"/>
          </a:xfrm>
          <a:prstGeom prst="rect">
            <a:avLst/>
          </a:prstGeom>
        </p:spPr>
        <p:txBody>
          <a:bodyPr vert="horz" lIns="91440" tIns="45720" rIns="91440" bIns="45720" rtlCol="0" anchor="b"/>
          <a:lstStyle>
            <a:lvl1pPr algn="l" fontAlgn="auto">
              <a:spcBef>
                <a:spcPts val="0"/>
              </a:spcBef>
              <a:spcAft>
                <a:spcPts val="0"/>
              </a:spcAft>
              <a:defRPr sz="1100" smtClean="0">
                <a:solidFill>
                  <a:schemeClr val="tx2"/>
                </a:solidFill>
                <a:latin typeface="Arial"/>
                <a:ea typeface="+mn-ea"/>
                <a:cs typeface="Arial"/>
              </a:defRPr>
            </a:lvl1pPr>
          </a:lstStyle>
          <a:p>
            <a:pPr>
              <a:defRPr/>
            </a:pPr>
            <a:fld id="{3919CDC3-D313-499C-800A-01B5AD0E267B}" type="datetime4">
              <a:rPr lang="en-US" smtClean="0"/>
              <a:t>December 16, 2022</a:t>
            </a:fld>
            <a:endParaRPr lang="en-US" dirty="0"/>
          </a:p>
        </p:txBody>
      </p:sp>
    </p:spTree>
    <p:extLst>
      <p:ext uri="{BB962C8B-B14F-4D97-AF65-F5344CB8AC3E}">
        <p14:creationId xmlns:p14="http://schemas.microsoft.com/office/powerpoint/2010/main" val="3840189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B84A9B6-C087-41C0-9C9B-D8AE4059F689}" type="datetimeFigureOut">
              <a:rPr lang="en-US" smtClean="0"/>
              <a:t>12/16/2022</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F85DC1FE-36B3-45D6-A0BB-8401C9B74402}" type="slidenum">
              <a:rPr lang="en-US" smtClean="0"/>
              <a:t>‹#›</a:t>
            </a:fld>
            <a:endParaRPr lang="en-US" dirty="0"/>
          </a:p>
        </p:txBody>
      </p:sp>
    </p:spTree>
    <p:extLst>
      <p:ext uri="{BB962C8B-B14F-4D97-AF65-F5344CB8AC3E}">
        <p14:creationId xmlns:p14="http://schemas.microsoft.com/office/powerpoint/2010/main" val="3867107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153400" cy="4114800"/>
          </a:xfrm>
          <a:prstGeom prst="rect">
            <a:avLst/>
          </a:prstGeom>
        </p:spPr>
        <p:txBody>
          <a:bodyPr/>
          <a:lstStyle>
            <a:lvl1pPr marL="233363" indent="-233363">
              <a:lnSpc>
                <a:spcPct val="100000"/>
              </a:lnSpc>
              <a:spcAft>
                <a:spcPts val="300"/>
              </a:spcAft>
              <a:buFont typeface="Arial" pitchFamily="34" charset="0"/>
              <a:buChar char="•"/>
              <a:defRPr sz="2000">
                <a:solidFill>
                  <a:srgbClr val="000000"/>
                </a:solidFill>
                <a:latin typeface="Arial" pitchFamily="34" charset="0"/>
                <a:cs typeface="Arial" pitchFamily="34" charset="0"/>
              </a:defRPr>
            </a:lvl1pPr>
            <a:lvl2pPr marL="690563" indent="-233363">
              <a:lnSpc>
                <a:spcPct val="100000"/>
              </a:lnSpc>
              <a:spcAft>
                <a:spcPts val="400"/>
              </a:spcAft>
              <a:buFont typeface="Arial" pitchFamily="34" charset="0"/>
              <a:buChar char="•"/>
              <a:defRPr sz="1600" baseline="0">
                <a:solidFill>
                  <a:srgbClr val="000000"/>
                </a:solidFill>
                <a:latin typeface="Arial" pitchFamily="34" charset="0"/>
                <a:cs typeface="Arial" pitchFamily="34" charset="0"/>
              </a:defRPr>
            </a:lvl2pPr>
            <a:lvl3pPr>
              <a:lnSpc>
                <a:spcPct val="100000"/>
              </a:lnSpc>
              <a:spcAft>
                <a:spcPts val="300"/>
              </a:spcAft>
              <a:buFont typeface="Arial" pitchFamily="34" charset="0"/>
              <a:buChar char="–"/>
              <a:defRPr sz="1400">
                <a:solidFill>
                  <a:srgbClr val="000000"/>
                </a:solidFill>
                <a:latin typeface="Arial" pitchFamily="34" charset="0"/>
                <a:cs typeface="Arial" pitchFamily="34" charset="0"/>
              </a:defRPr>
            </a:lvl3pPr>
            <a:lvl4pPr marL="14288" marR="0" indent="0" algn="l" defTabSz="914400" rtl="0" eaLnBrk="1" fontAlgn="base" latinLnBrk="0" hangingPunct="1">
              <a:lnSpc>
                <a:spcPct val="100000"/>
              </a:lnSpc>
              <a:spcBef>
                <a:spcPts val="2400"/>
              </a:spcBef>
              <a:spcAft>
                <a:spcPct val="0"/>
              </a:spcAft>
              <a:buClrTx/>
              <a:buSzTx/>
              <a:buFontTx/>
              <a:buNone/>
              <a:tabLst/>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
          <p:cNvSpPr>
            <a:spLocks noGrp="1"/>
          </p:cNvSpPr>
          <p:nvPr>
            <p:ph type="ctrTitle" hasCustomPrompt="1"/>
          </p:nvPr>
        </p:nvSpPr>
        <p:spPr>
          <a:xfrm>
            <a:off x="457200" y="457200"/>
            <a:ext cx="8153400" cy="533400"/>
          </a:xfrm>
          <a:prstGeom prst="rect">
            <a:avLst/>
          </a:prstGeom>
        </p:spPr>
        <p:txBody>
          <a:bodyPr>
            <a:noAutofit/>
          </a:bodyPr>
          <a:lstStyle>
            <a:lvl1pPr algn="l">
              <a:defRPr sz="3000" b="0" i="0">
                <a:solidFill>
                  <a:schemeClr val="tx2"/>
                </a:solidFill>
                <a:latin typeface="Arial"/>
                <a:cs typeface="Arial"/>
              </a:defRPr>
            </a:lvl1pPr>
          </a:lstStyle>
          <a:p>
            <a:r>
              <a:rPr lang="en-US" dirty="0"/>
              <a:t>Click To Edit Master Title Style</a:t>
            </a:r>
          </a:p>
        </p:txBody>
      </p:sp>
      <p:sp>
        <p:nvSpPr>
          <p:cNvPr id="4" name="Slide Number Placeholder 5"/>
          <p:cNvSpPr>
            <a:spLocks noGrp="1"/>
          </p:cNvSpPr>
          <p:nvPr>
            <p:ph type="sldNum" sz="quarter" idx="10"/>
          </p:nvPr>
        </p:nvSpPr>
        <p:spPr>
          <a:xfrm>
            <a:off x="152400" y="6372302"/>
            <a:ext cx="457200" cy="342901"/>
          </a:xfrm>
          <a:prstGeom prst="rect">
            <a:avLst/>
          </a:prstGeom>
        </p:spPr>
        <p:txBody>
          <a:bodyPr anchor="b"/>
          <a:lstStyle>
            <a:lvl1pPr algn="l" fontAlgn="auto">
              <a:spcBef>
                <a:spcPts val="0"/>
              </a:spcBef>
              <a:spcAft>
                <a:spcPts val="0"/>
              </a:spcAft>
              <a:defRPr sz="1100" smtClean="0">
                <a:solidFill>
                  <a:schemeClr val="tx2"/>
                </a:solidFill>
                <a:latin typeface="Arial" pitchFamily="34" charset="0"/>
                <a:ea typeface="+mn-ea"/>
                <a:cs typeface="Arial" pitchFamily="34" charset="0"/>
              </a:defRPr>
            </a:lvl1pPr>
          </a:lstStyle>
          <a:p>
            <a:pPr>
              <a:defRPr/>
            </a:pPr>
            <a:fld id="{FAB721C6-B02D-8045-8C83-F3873172C969}" type="slidenum">
              <a:rPr lang="en-US" smtClean="0"/>
              <a:pPr>
                <a:defRPr/>
              </a:pPr>
              <a:t>‹#›</a:t>
            </a:fld>
            <a:endParaRPr lang="en-US" dirty="0"/>
          </a:p>
        </p:txBody>
      </p:sp>
      <p:sp>
        <p:nvSpPr>
          <p:cNvPr id="5" name="Footer Placeholder 4"/>
          <p:cNvSpPr>
            <a:spLocks noGrp="1"/>
          </p:cNvSpPr>
          <p:nvPr>
            <p:ph type="ftr" sz="quarter" idx="11"/>
          </p:nvPr>
        </p:nvSpPr>
        <p:spPr>
          <a:xfrm>
            <a:off x="2286000" y="6372302"/>
            <a:ext cx="2895600" cy="342900"/>
          </a:xfrm>
          <a:prstGeom prst="rect">
            <a:avLst/>
          </a:prstGeom>
        </p:spPr>
        <p:txBody>
          <a:bodyPr anchor="b"/>
          <a:lstStyle>
            <a:lvl1pPr algn="ctr" fontAlgn="auto">
              <a:spcBef>
                <a:spcPts val="0"/>
              </a:spcBef>
              <a:spcAft>
                <a:spcPts val="0"/>
              </a:spcAft>
              <a:defRPr sz="1100" dirty="0">
                <a:solidFill>
                  <a:schemeClr val="tx2"/>
                </a:solidFill>
                <a:latin typeface="Arial" pitchFamily="34" charset="0"/>
                <a:ea typeface="+mn-ea"/>
                <a:cs typeface="Arial" pitchFamily="34" charset="0"/>
              </a:defRPr>
            </a:lvl1pPr>
          </a:lstStyle>
          <a:p>
            <a:pPr>
              <a:defRPr/>
            </a:pPr>
            <a:r>
              <a:rPr lang="da-DK"/>
              <a:t>Company Confidential</a:t>
            </a:r>
            <a:endParaRPr lang="en-US" dirty="0"/>
          </a:p>
        </p:txBody>
      </p:sp>
      <p:sp>
        <p:nvSpPr>
          <p:cNvPr id="6" name="Date Placeholder 3"/>
          <p:cNvSpPr>
            <a:spLocks noGrp="1"/>
          </p:cNvSpPr>
          <p:nvPr>
            <p:ph type="dt" sz="half" idx="12"/>
          </p:nvPr>
        </p:nvSpPr>
        <p:spPr>
          <a:xfrm>
            <a:off x="762000" y="6372302"/>
            <a:ext cx="1524000" cy="342901"/>
          </a:xfrm>
          <a:prstGeom prst="rect">
            <a:avLst/>
          </a:prstGeom>
        </p:spPr>
        <p:txBody>
          <a:bodyPr vert="horz" lIns="91440" tIns="45720" rIns="91440" bIns="45720" rtlCol="0" anchor="b"/>
          <a:lstStyle>
            <a:lvl1pPr algn="l" fontAlgn="auto">
              <a:spcBef>
                <a:spcPts val="0"/>
              </a:spcBef>
              <a:spcAft>
                <a:spcPts val="0"/>
              </a:spcAft>
              <a:defRPr sz="1100" smtClean="0">
                <a:solidFill>
                  <a:schemeClr val="tx2"/>
                </a:solidFill>
                <a:latin typeface="Arial"/>
                <a:ea typeface="+mn-ea"/>
                <a:cs typeface="Arial"/>
              </a:defRPr>
            </a:lvl1pPr>
          </a:lstStyle>
          <a:p>
            <a:pPr>
              <a:defRPr/>
            </a:pPr>
            <a:fld id="{9401E1E8-7AEE-4DBF-8689-171A8097AA1B}" type="datetime4">
              <a:rPr lang="en-US" smtClean="0"/>
              <a:t>December 16, 2022</a:t>
            </a:fld>
            <a:endParaRPr lang="en-US" dirty="0"/>
          </a:p>
        </p:txBody>
      </p:sp>
    </p:spTree>
    <p:extLst>
      <p:ext uri="{BB962C8B-B14F-4D97-AF65-F5344CB8AC3E}">
        <p14:creationId xmlns:p14="http://schemas.microsoft.com/office/powerpoint/2010/main" val="2212168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side im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Picture Placeholder 27"/>
          <p:cNvSpPr>
            <a:spLocks noGrp="1"/>
          </p:cNvSpPr>
          <p:nvPr>
            <p:ph type="pic" sz="quarter" idx="14"/>
          </p:nvPr>
        </p:nvSpPr>
        <p:spPr>
          <a:xfrm>
            <a:off x="0" y="0"/>
            <a:ext cx="9144000" cy="6858000"/>
          </a:xfrm>
          <a:prstGeom prst="rect">
            <a:avLst/>
          </a:prstGeom>
        </p:spPr>
        <p:txBody>
          <a:bodyPr vert="horz"/>
          <a:lstStyle>
            <a:lvl1pPr>
              <a:defRPr sz="2800"/>
            </a:lvl1pPr>
          </a:lstStyle>
          <a:p>
            <a:pPr lvl="0"/>
            <a:r>
              <a:rPr lang="en-US" noProof="0" dirty="0"/>
              <a:t>Click icon to add picture</a:t>
            </a:r>
          </a:p>
        </p:txBody>
      </p:sp>
      <p:sp>
        <p:nvSpPr>
          <p:cNvPr id="8" name="Content Placeholder 2"/>
          <p:cNvSpPr>
            <a:spLocks noGrp="1"/>
          </p:cNvSpPr>
          <p:nvPr>
            <p:ph idx="1"/>
          </p:nvPr>
        </p:nvSpPr>
        <p:spPr>
          <a:xfrm>
            <a:off x="457200" y="1371600"/>
            <a:ext cx="4114800" cy="4800600"/>
          </a:xfrm>
          <a:prstGeom prst="rect">
            <a:avLst/>
          </a:prstGeom>
        </p:spPr>
        <p:txBody>
          <a:bodyPr/>
          <a:lstStyle>
            <a:lvl1pPr marL="233363" indent="-233363">
              <a:lnSpc>
                <a:spcPct val="100000"/>
              </a:lnSpc>
              <a:spcAft>
                <a:spcPts val="300"/>
              </a:spcAft>
              <a:buFont typeface="Arial" pitchFamily="34" charset="0"/>
              <a:buChar char="•"/>
              <a:defRPr sz="2000">
                <a:solidFill>
                  <a:srgbClr val="000000"/>
                </a:solidFill>
                <a:latin typeface="Arial" pitchFamily="34" charset="0"/>
                <a:cs typeface="Arial" pitchFamily="34" charset="0"/>
              </a:defRPr>
            </a:lvl1pPr>
            <a:lvl2pPr marL="690563" indent="-233363">
              <a:lnSpc>
                <a:spcPct val="100000"/>
              </a:lnSpc>
              <a:spcAft>
                <a:spcPts val="400"/>
              </a:spcAft>
              <a:buFont typeface="Arial" pitchFamily="34" charset="0"/>
              <a:buChar char="•"/>
              <a:defRPr sz="1600" baseline="0">
                <a:solidFill>
                  <a:srgbClr val="000000"/>
                </a:solidFill>
                <a:latin typeface="Arial" pitchFamily="34" charset="0"/>
                <a:cs typeface="Arial" pitchFamily="34" charset="0"/>
              </a:defRPr>
            </a:lvl2pPr>
            <a:lvl3pPr>
              <a:lnSpc>
                <a:spcPct val="100000"/>
              </a:lnSpc>
              <a:spcAft>
                <a:spcPts val="300"/>
              </a:spcAft>
              <a:buFont typeface="Arial" pitchFamily="34" charset="0"/>
              <a:buChar char="–"/>
              <a:defRPr sz="1400">
                <a:solidFill>
                  <a:srgbClr val="000000"/>
                </a:solidFill>
                <a:latin typeface="Arial" pitchFamily="34" charset="0"/>
                <a:cs typeface="Arial" pitchFamily="34" charset="0"/>
              </a:defRPr>
            </a:lvl3pPr>
            <a:lvl4pPr marL="15875" indent="0">
              <a:spcBef>
                <a:spcPts val="2400"/>
              </a:spcBef>
              <a:buNone/>
              <a:tabLst/>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ctrTitle" hasCustomPrompt="1"/>
          </p:nvPr>
        </p:nvSpPr>
        <p:spPr>
          <a:xfrm>
            <a:off x="457200" y="457200"/>
            <a:ext cx="4114800" cy="533400"/>
          </a:xfrm>
          <a:prstGeom prst="rect">
            <a:avLst/>
          </a:prstGeom>
        </p:spPr>
        <p:txBody>
          <a:bodyPr>
            <a:noAutofit/>
          </a:bodyPr>
          <a:lstStyle>
            <a:lvl1pPr algn="l">
              <a:defRPr sz="3000" b="0" i="0" baseline="0">
                <a:solidFill>
                  <a:schemeClr val="tx2"/>
                </a:solidFill>
                <a:latin typeface="Arial"/>
                <a:cs typeface="Arial"/>
              </a:defRPr>
            </a:lvl1pPr>
          </a:lstStyle>
          <a:p>
            <a:r>
              <a:rPr lang="en-US" dirty="0"/>
              <a:t>Click To Edit Master Title Style</a:t>
            </a:r>
          </a:p>
        </p:txBody>
      </p:sp>
      <p:sp>
        <p:nvSpPr>
          <p:cNvPr id="5" name="Slide Number Placeholder 5"/>
          <p:cNvSpPr>
            <a:spLocks noGrp="1"/>
          </p:cNvSpPr>
          <p:nvPr>
            <p:ph type="sldNum" sz="quarter" idx="15"/>
          </p:nvPr>
        </p:nvSpPr>
        <p:spPr>
          <a:xfrm>
            <a:off x="152400" y="6373368"/>
            <a:ext cx="457200" cy="342901"/>
          </a:xfrm>
          <a:prstGeom prst="rect">
            <a:avLst/>
          </a:prstGeom>
        </p:spPr>
        <p:txBody>
          <a:bodyPr anchor="b"/>
          <a:lstStyle>
            <a:lvl1pPr algn="l" fontAlgn="auto">
              <a:spcBef>
                <a:spcPts val="0"/>
              </a:spcBef>
              <a:spcAft>
                <a:spcPts val="0"/>
              </a:spcAft>
              <a:defRPr sz="1100" smtClean="0">
                <a:solidFill>
                  <a:schemeClr val="tx2"/>
                </a:solidFill>
                <a:latin typeface="Arial" pitchFamily="34" charset="0"/>
                <a:ea typeface="+mn-ea"/>
                <a:cs typeface="Arial" pitchFamily="34" charset="0"/>
              </a:defRPr>
            </a:lvl1pPr>
          </a:lstStyle>
          <a:p>
            <a:pPr>
              <a:defRPr/>
            </a:pPr>
            <a:fld id="{FA1FE219-1DED-1748-980C-283AAD9EF276}" type="slidenum">
              <a:rPr lang="en-US" smtClean="0"/>
              <a:pPr>
                <a:defRPr/>
              </a:pPr>
              <a:t>‹#›</a:t>
            </a:fld>
            <a:endParaRPr lang="en-US" dirty="0"/>
          </a:p>
        </p:txBody>
      </p:sp>
      <p:sp>
        <p:nvSpPr>
          <p:cNvPr id="6" name="Footer Placeholder 4"/>
          <p:cNvSpPr>
            <a:spLocks noGrp="1"/>
          </p:cNvSpPr>
          <p:nvPr>
            <p:ph type="ftr" sz="quarter" idx="16"/>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tx2"/>
                </a:solidFill>
                <a:latin typeface="Arial" pitchFamily="34" charset="0"/>
                <a:ea typeface="+mn-ea"/>
                <a:cs typeface="Arial" pitchFamily="34" charset="0"/>
              </a:defRPr>
            </a:lvl1pPr>
          </a:lstStyle>
          <a:p>
            <a:pPr>
              <a:defRPr/>
            </a:pPr>
            <a:r>
              <a:rPr lang="da-DK"/>
              <a:t>Company Confidential</a:t>
            </a:r>
            <a:endParaRPr lang="en-US" dirty="0"/>
          </a:p>
        </p:txBody>
      </p:sp>
      <p:sp>
        <p:nvSpPr>
          <p:cNvPr id="7" name="Date Placeholder 3"/>
          <p:cNvSpPr>
            <a:spLocks noGrp="1"/>
          </p:cNvSpPr>
          <p:nvPr>
            <p:ph type="dt" sz="half" idx="17"/>
          </p:nvPr>
        </p:nvSpPr>
        <p:spPr>
          <a:xfrm>
            <a:off x="762000" y="6373368"/>
            <a:ext cx="1524000" cy="342901"/>
          </a:xfrm>
          <a:prstGeom prst="rect">
            <a:avLst/>
          </a:prstGeom>
        </p:spPr>
        <p:txBody>
          <a:bodyPr vert="horz" lIns="91440" tIns="45720" rIns="91440" bIns="45720" rtlCol="0" anchor="b"/>
          <a:lstStyle>
            <a:lvl1pPr algn="l" fontAlgn="auto">
              <a:spcBef>
                <a:spcPts val="0"/>
              </a:spcBef>
              <a:spcAft>
                <a:spcPts val="0"/>
              </a:spcAft>
              <a:defRPr sz="1100" smtClean="0">
                <a:solidFill>
                  <a:schemeClr val="tx2"/>
                </a:solidFill>
                <a:latin typeface="Arial"/>
                <a:ea typeface="+mn-ea"/>
                <a:cs typeface="Arial"/>
              </a:defRPr>
            </a:lvl1pPr>
          </a:lstStyle>
          <a:p>
            <a:pPr>
              <a:defRPr/>
            </a:pPr>
            <a:fld id="{77435197-A6E8-4E4D-B360-10B78C1E8F56}" type="datetime4">
              <a:rPr lang="en-US" smtClean="0"/>
              <a:t>December 16, 2022</a:t>
            </a:fld>
            <a:endParaRPr lang="en-US" dirty="0"/>
          </a:p>
        </p:txBody>
      </p:sp>
    </p:spTree>
    <p:extLst>
      <p:ext uri="{BB962C8B-B14F-4D97-AF65-F5344CB8AC3E}">
        <p14:creationId xmlns:p14="http://schemas.microsoft.com/office/powerpoint/2010/main" val="2706800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vdr - Full image">
    <p:spTree>
      <p:nvGrpSpPr>
        <p:cNvPr id="1" name=""/>
        <p:cNvGrpSpPr/>
        <p:nvPr/>
      </p:nvGrpSpPr>
      <p:grpSpPr>
        <a:xfrm>
          <a:off x="0" y="0"/>
          <a:ext cx="0" cy="0"/>
          <a:chOff x="0" y="0"/>
          <a:chExt cx="0" cy="0"/>
        </a:xfrm>
      </p:grpSpPr>
      <p:sp>
        <p:nvSpPr>
          <p:cNvPr id="10" name="Picture Placeholder 27"/>
          <p:cNvSpPr>
            <a:spLocks noGrp="1"/>
          </p:cNvSpPr>
          <p:nvPr>
            <p:ph type="pic" sz="quarter" idx="14"/>
          </p:nvPr>
        </p:nvSpPr>
        <p:spPr>
          <a:xfrm>
            <a:off x="0" y="0"/>
            <a:ext cx="9144000" cy="6858000"/>
          </a:xfrm>
          <a:prstGeom prst="rect">
            <a:avLst/>
          </a:prstGeom>
          <a:solidFill>
            <a:schemeClr val="bg1">
              <a:lumMod val="95000"/>
            </a:schemeClr>
          </a:solidFill>
        </p:spPr>
        <p:txBody>
          <a:bodyPr vert="horz"/>
          <a:lstStyle>
            <a:lvl1pPr>
              <a:defRPr sz="2800"/>
            </a:lvl1pPr>
          </a:lstStyle>
          <a:p>
            <a:pPr lvl="0"/>
            <a:r>
              <a:rPr lang="en-US" noProof="0" dirty="0"/>
              <a:t>Click icon to add picture</a:t>
            </a:r>
          </a:p>
        </p:txBody>
      </p:sp>
      <p:sp>
        <p:nvSpPr>
          <p:cNvPr id="2" name="Title 1"/>
          <p:cNvSpPr>
            <a:spLocks noGrp="1"/>
          </p:cNvSpPr>
          <p:nvPr>
            <p:ph type="ctrTitle"/>
          </p:nvPr>
        </p:nvSpPr>
        <p:spPr>
          <a:xfrm>
            <a:off x="457200" y="457200"/>
            <a:ext cx="6477000" cy="533400"/>
          </a:xfrm>
          <a:prstGeom prst="rect">
            <a:avLst/>
          </a:prstGeom>
        </p:spPr>
        <p:txBody>
          <a:bodyPr>
            <a:noAutofit/>
          </a:bodyPr>
          <a:lstStyle>
            <a:lvl1pPr algn="l">
              <a:defRPr sz="3000" b="0" i="0">
                <a:solidFill>
                  <a:schemeClr val="tx2"/>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419678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vdr - Blu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457200" y="457200"/>
            <a:ext cx="8153400" cy="533400"/>
          </a:xfrm>
          <a:prstGeom prst="rect">
            <a:avLst/>
          </a:prstGeom>
        </p:spPr>
        <p:txBody>
          <a:bodyPr>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7" name="Content Placeholder 2"/>
          <p:cNvSpPr>
            <a:spLocks noGrp="1"/>
          </p:cNvSpPr>
          <p:nvPr>
            <p:ph idx="1"/>
          </p:nvPr>
        </p:nvSpPr>
        <p:spPr>
          <a:xfrm>
            <a:off x="457200" y="1371600"/>
            <a:ext cx="8153400" cy="4114800"/>
          </a:xfrm>
          <a:prstGeom prst="rect">
            <a:avLst/>
          </a:prstGeom>
        </p:spPr>
        <p:txBody>
          <a:bodyPr/>
          <a:lstStyle>
            <a:lvl1pPr marL="233363" indent="-233363">
              <a:lnSpc>
                <a:spcPct val="100000"/>
              </a:lnSpc>
              <a:spcAft>
                <a:spcPts val="300"/>
              </a:spcAft>
              <a:buFont typeface="Arial" pitchFamily="34" charset="0"/>
              <a:buChar char="•"/>
              <a:defRPr sz="2000">
                <a:solidFill>
                  <a:srgbClr val="000000"/>
                </a:solidFill>
                <a:latin typeface="Arial" pitchFamily="34" charset="0"/>
                <a:cs typeface="Arial" pitchFamily="34" charset="0"/>
              </a:defRPr>
            </a:lvl1pPr>
            <a:lvl2pPr marL="690563" indent="-233363">
              <a:lnSpc>
                <a:spcPct val="100000"/>
              </a:lnSpc>
              <a:spcAft>
                <a:spcPts val="400"/>
              </a:spcAft>
              <a:buFont typeface="Arial" pitchFamily="34" charset="0"/>
              <a:buChar char="•"/>
              <a:defRPr sz="1600" baseline="0">
                <a:solidFill>
                  <a:srgbClr val="000000"/>
                </a:solidFill>
                <a:latin typeface="Arial" pitchFamily="34" charset="0"/>
                <a:cs typeface="Arial" pitchFamily="34" charset="0"/>
              </a:defRPr>
            </a:lvl2pPr>
            <a:lvl3pPr>
              <a:lnSpc>
                <a:spcPct val="100000"/>
              </a:lnSpc>
              <a:spcAft>
                <a:spcPts val="300"/>
              </a:spcAft>
              <a:buFont typeface="Arial" pitchFamily="34" charset="0"/>
              <a:buChar char="–"/>
              <a:defRPr sz="1400">
                <a:solidFill>
                  <a:srgbClr val="000000"/>
                </a:solidFill>
                <a:latin typeface="Arial" pitchFamily="34" charset="0"/>
                <a:cs typeface="Arial" pitchFamily="34" charset="0"/>
              </a:defRPr>
            </a:lvl3pPr>
            <a:lvl4pPr marL="14288" marR="0" indent="0" algn="l" defTabSz="914400" rtl="0" eaLnBrk="1" fontAlgn="base" latinLnBrk="0" hangingPunct="1">
              <a:lnSpc>
                <a:spcPct val="100000"/>
              </a:lnSpc>
              <a:spcBef>
                <a:spcPts val="2400"/>
              </a:spcBef>
              <a:spcAft>
                <a:spcPct val="0"/>
              </a:spcAft>
              <a:buClrTx/>
              <a:buSzTx/>
              <a:buFontTx/>
              <a:buNone/>
              <a:tabLst/>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15"/>
          </p:nvPr>
        </p:nvSpPr>
        <p:spPr>
          <a:xfrm>
            <a:off x="152400" y="6373368"/>
            <a:ext cx="457200" cy="342901"/>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FA1FE219-1DED-1748-980C-283AAD9EF276}" type="slidenum">
              <a:rPr lang="en-US" smtClean="0"/>
              <a:pPr>
                <a:defRPr/>
              </a:pPr>
              <a:t>‹#›</a:t>
            </a:fld>
            <a:endParaRPr lang="en-US" dirty="0"/>
          </a:p>
        </p:txBody>
      </p:sp>
      <p:sp>
        <p:nvSpPr>
          <p:cNvPr id="9" name="Footer Placeholder 4"/>
          <p:cNvSpPr>
            <a:spLocks noGrp="1"/>
          </p:cNvSpPr>
          <p:nvPr>
            <p:ph type="ftr" sz="quarter" idx="16"/>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0" name="Date Placeholder 3"/>
          <p:cNvSpPr>
            <a:spLocks noGrp="1"/>
          </p:cNvSpPr>
          <p:nvPr>
            <p:ph type="dt" sz="half" idx="17"/>
          </p:nvPr>
        </p:nvSpPr>
        <p:spPr>
          <a:xfrm>
            <a:off x="762000" y="6373368"/>
            <a:ext cx="1524000" cy="342901"/>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AB0D5996-C38E-4C54-8CC3-93D44401FA95}" type="datetime4">
              <a:rPr lang="en-US" smtClean="0"/>
              <a:t>December 16, 2022</a:t>
            </a:fld>
            <a:endParaRPr lang="en-US" dirty="0"/>
          </a:p>
        </p:txBody>
      </p:sp>
    </p:spTree>
    <p:extLst>
      <p:ext uri="{BB962C8B-B14F-4D97-AF65-F5344CB8AC3E}">
        <p14:creationId xmlns:p14="http://schemas.microsoft.com/office/powerpoint/2010/main" val="1643933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vdr - Gre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457200" y="457199"/>
            <a:ext cx="8153400" cy="533401"/>
          </a:xfrm>
          <a:prstGeom prst="rect">
            <a:avLst/>
          </a:prstGeom>
        </p:spPr>
        <p:txBody>
          <a:bodyPr>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7" name="Content Placeholder 2"/>
          <p:cNvSpPr>
            <a:spLocks noGrp="1"/>
          </p:cNvSpPr>
          <p:nvPr>
            <p:ph idx="1"/>
          </p:nvPr>
        </p:nvSpPr>
        <p:spPr>
          <a:xfrm>
            <a:off x="457200" y="1371600"/>
            <a:ext cx="8153400" cy="4114800"/>
          </a:xfrm>
          <a:prstGeom prst="rect">
            <a:avLst/>
          </a:prstGeom>
        </p:spPr>
        <p:txBody>
          <a:bodyPr/>
          <a:lstStyle>
            <a:lvl1pPr marL="233363" indent="-233363">
              <a:lnSpc>
                <a:spcPct val="100000"/>
              </a:lnSpc>
              <a:spcAft>
                <a:spcPts val="300"/>
              </a:spcAft>
              <a:buFont typeface="Arial" pitchFamily="34" charset="0"/>
              <a:buChar char="•"/>
              <a:defRPr sz="2000">
                <a:solidFill>
                  <a:srgbClr val="000000"/>
                </a:solidFill>
                <a:latin typeface="Arial" pitchFamily="34" charset="0"/>
                <a:cs typeface="Arial" pitchFamily="34" charset="0"/>
              </a:defRPr>
            </a:lvl1pPr>
            <a:lvl2pPr marL="690563" indent="-233363">
              <a:lnSpc>
                <a:spcPct val="100000"/>
              </a:lnSpc>
              <a:spcAft>
                <a:spcPts val="400"/>
              </a:spcAft>
              <a:buFont typeface="Arial" pitchFamily="34" charset="0"/>
              <a:buChar char="•"/>
              <a:defRPr sz="1600" baseline="0">
                <a:solidFill>
                  <a:srgbClr val="000000"/>
                </a:solidFill>
                <a:latin typeface="Arial" pitchFamily="34" charset="0"/>
                <a:cs typeface="Arial" pitchFamily="34" charset="0"/>
              </a:defRPr>
            </a:lvl2pPr>
            <a:lvl3pPr>
              <a:lnSpc>
                <a:spcPct val="100000"/>
              </a:lnSpc>
              <a:spcAft>
                <a:spcPts val="300"/>
              </a:spcAft>
              <a:buFont typeface="Arial" pitchFamily="34" charset="0"/>
              <a:buChar char="–"/>
              <a:defRPr sz="1400">
                <a:solidFill>
                  <a:srgbClr val="000000"/>
                </a:solidFill>
                <a:latin typeface="Arial" pitchFamily="34" charset="0"/>
                <a:cs typeface="Arial" pitchFamily="34" charset="0"/>
              </a:defRPr>
            </a:lvl3pPr>
            <a:lvl4pPr marL="14288" marR="0" indent="0" algn="l" defTabSz="914400" rtl="0" eaLnBrk="1" fontAlgn="base" latinLnBrk="0" hangingPunct="1">
              <a:lnSpc>
                <a:spcPct val="100000"/>
              </a:lnSpc>
              <a:spcBef>
                <a:spcPts val="2400"/>
              </a:spcBef>
              <a:spcAft>
                <a:spcPct val="0"/>
              </a:spcAft>
              <a:buClrTx/>
              <a:buSzTx/>
              <a:buFontTx/>
              <a:buNone/>
              <a:tabLst/>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15"/>
          </p:nvPr>
        </p:nvSpPr>
        <p:spPr>
          <a:xfrm>
            <a:off x="152400" y="6373368"/>
            <a:ext cx="457200" cy="342901"/>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FA1FE219-1DED-1748-980C-283AAD9EF276}" type="slidenum">
              <a:rPr lang="en-US" smtClean="0"/>
              <a:pPr>
                <a:defRPr/>
              </a:pPr>
              <a:t>‹#›</a:t>
            </a:fld>
            <a:endParaRPr lang="en-US" dirty="0"/>
          </a:p>
        </p:txBody>
      </p:sp>
      <p:sp>
        <p:nvSpPr>
          <p:cNvPr id="9" name="Footer Placeholder 4"/>
          <p:cNvSpPr>
            <a:spLocks noGrp="1"/>
          </p:cNvSpPr>
          <p:nvPr>
            <p:ph type="ftr" sz="quarter" idx="16"/>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0" name="Date Placeholder 3"/>
          <p:cNvSpPr>
            <a:spLocks noGrp="1"/>
          </p:cNvSpPr>
          <p:nvPr>
            <p:ph type="dt" sz="half" idx="17"/>
          </p:nvPr>
        </p:nvSpPr>
        <p:spPr>
          <a:xfrm>
            <a:off x="762000" y="6373368"/>
            <a:ext cx="1524000" cy="342901"/>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C09D9D99-0759-4757-BD22-AAC1E2052A19}" type="datetime4">
              <a:rPr lang="en-US" smtClean="0"/>
              <a:t>December 16, 2022</a:t>
            </a:fld>
            <a:endParaRPr lang="en-US" dirty="0"/>
          </a:p>
        </p:txBody>
      </p:sp>
    </p:spTree>
    <p:extLst>
      <p:ext uri="{BB962C8B-B14F-4D97-AF65-F5344CB8AC3E}">
        <p14:creationId xmlns:p14="http://schemas.microsoft.com/office/powerpoint/2010/main" val="394183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vdr - Cya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457200" y="457200"/>
            <a:ext cx="8153400" cy="533400"/>
          </a:xfrm>
          <a:prstGeom prst="rect">
            <a:avLst/>
          </a:prstGeom>
        </p:spPr>
        <p:txBody>
          <a:bodyPr>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7" name="Content Placeholder 2"/>
          <p:cNvSpPr>
            <a:spLocks noGrp="1"/>
          </p:cNvSpPr>
          <p:nvPr>
            <p:ph idx="1"/>
          </p:nvPr>
        </p:nvSpPr>
        <p:spPr>
          <a:xfrm>
            <a:off x="457200" y="1371600"/>
            <a:ext cx="8153400" cy="4114800"/>
          </a:xfrm>
          <a:prstGeom prst="rect">
            <a:avLst/>
          </a:prstGeom>
        </p:spPr>
        <p:txBody>
          <a:bodyPr/>
          <a:lstStyle>
            <a:lvl1pPr marL="233363" indent="-233363">
              <a:lnSpc>
                <a:spcPct val="100000"/>
              </a:lnSpc>
              <a:spcAft>
                <a:spcPts val="300"/>
              </a:spcAft>
              <a:buFont typeface="Arial" pitchFamily="34" charset="0"/>
              <a:buChar char="•"/>
              <a:defRPr sz="2000">
                <a:solidFill>
                  <a:srgbClr val="000000"/>
                </a:solidFill>
                <a:latin typeface="Arial" pitchFamily="34" charset="0"/>
                <a:cs typeface="Arial" pitchFamily="34" charset="0"/>
              </a:defRPr>
            </a:lvl1pPr>
            <a:lvl2pPr marL="690563" indent="-233363">
              <a:lnSpc>
                <a:spcPct val="100000"/>
              </a:lnSpc>
              <a:spcAft>
                <a:spcPts val="400"/>
              </a:spcAft>
              <a:buFont typeface="Arial" pitchFamily="34" charset="0"/>
              <a:buChar char="•"/>
              <a:defRPr sz="1600" baseline="0">
                <a:solidFill>
                  <a:srgbClr val="000000"/>
                </a:solidFill>
                <a:latin typeface="Arial" pitchFamily="34" charset="0"/>
                <a:cs typeface="Arial" pitchFamily="34" charset="0"/>
              </a:defRPr>
            </a:lvl2pPr>
            <a:lvl3pPr>
              <a:lnSpc>
                <a:spcPct val="100000"/>
              </a:lnSpc>
              <a:spcAft>
                <a:spcPts val="300"/>
              </a:spcAft>
              <a:buFont typeface="Arial" pitchFamily="34" charset="0"/>
              <a:buChar char="–"/>
              <a:defRPr sz="1400">
                <a:solidFill>
                  <a:srgbClr val="000000"/>
                </a:solidFill>
                <a:latin typeface="Arial" pitchFamily="34" charset="0"/>
                <a:cs typeface="Arial" pitchFamily="34" charset="0"/>
              </a:defRPr>
            </a:lvl3pPr>
            <a:lvl4pPr marL="14288" marR="0" indent="0" algn="l" defTabSz="914400" rtl="0" eaLnBrk="1" fontAlgn="base" latinLnBrk="0" hangingPunct="1">
              <a:lnSpc>
                <a:spcPct val="100000"/>
              </a:lnSpc>
              <a:spcBef>
                <a:spcPts val="2400"/>
              </a:spcBef>
              <a:spcAft>
                <a:spcPct val="0"/>
              </a:spcAft>
              <a:buClrTx/>
              <a:buSzTx/>
              <a:buFontTx/>
              <a:buNone/>
              <a:tabLst/>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15"/>
          </p:nvPr>
        </p:nvSpPr>
        <p:spPr>
          <a:xfrm>
            <a:off x="152400" y="6373368"/>
            <a:ext cx="457200" cy="342901"/>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FA1FE219-1DED-1748-980C-283AAD9EF276}" type="slidenum">
              <a:rPr lang="en-US" smtClean="0"/>
              <a:pPr>
                <a:defRPr/>
              </a:pPr>
              <a:t>‹#›</a:t>
            </a:fld>
            <a:endParaRPr lang="en-US" dirty="0"/>
          </a:p>
        </p:txBody>
      </p:sp>
      <p:sp>
        <p:nvSpPr>
          <p:cNvPr id="9" name="Footer Placeholder 4"/>
          <p:cNvSpPr>
            <a:spLocks noGrp="1"/>
          </p:cNvSpPr>
          <p:nvPr>
            <p:ph type="ftr" sz="quarter" idx="16"/>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0" name="Date Placeholder 3"/>
          <p:cNvSpPr>
            <a:spLocks noGrp="1"/>
          </p:cNvSpPr>
          <p:nvPr>
            <p:ph type="dt" sz="half" idx="17"/>
          </p:nvPr>
        </p:nvSpPr>
        <p:spPr>
          <a:xfrm>
            <a:off x="762000" y="6373368"/>
            <a:ext cx="1524000" cy="342901"/>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4099F89C-A489-4924-836B-F37377D71067}" type="datetime4">
              <a:rPr lang="en-US" smtClean="0"/>
              <a:t>December 16, 2022</a:t>
            </a:fld>
            <a:endParaRPr lang="en-US" dirty="0"/>
          </a:p>
        </p:txBody>
      </p:sp>
    </p:spTree>
    <p:extLst>
      <p:ext uri="{BB962C8B-B14F-4D97-AF65-F5344CB8AC3E}">
        <p14:creationId xmlns:p14="http://schemas.microsoft.com/office/powerpoint/2010/main" val="227525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vdr - Yellow">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457200" y="457200"/>
            <a:ext cx="8153400" cy="533400"/>
          </a:xfrm>
          <a:prstGeom prst="rect">
            <a:avLst/>
          </a:prstGeom>
        </p:spPr>
        <p:txBody>
          <a:bodyPr>
            <a:noAutofit/>
          </a:bodyPr>
          <a:lstStyle>
            <a:lvl1pPr algn="l">
              <a:defRPr sz="3000" b="0" i="0">
                <a:solidFill>
                  <a:schemeClr val="bg1"/>
                </a:solidFill>
                <a:latin typeface="Arial"/>
                <a:cs typeface="Arial"/>
              </a:defRPr>
            </a:lvl1pPr>
          </a:lstStyle>
          <a:p>
            <a:r>
              <a:rPr lang="en-US"/>
              <a:t>Click to edit Master title style</a:t>
            </a:r>
            <a:endParaRPr lang="en-US" dirty="0"/>
          </a:p>
        </p:txBody>
      </p:sp>
      <p:sp>
        <p:nvSpPr>
          <p:cNvPr id="7" name="Content Placeholder 2"/>
          <p:cNvSpPr>
            <a:spLocks noGrp="1"/>
          </p:cNvSpPr>
          <p:nvPr>
            <p:ph idx="1"/>
          </p:nvPr>
        </p:nvSpPr>
        <p:spPr>
          <a:xfrm>
            <a:off x="457200" y="1371600"/>
            <a:ext cx="8153400" cy="4114800"/>
          </a:xfrm>
          <a:prstGeom prst="rect">
            <a:avLst/>
          </a:prstGeom>
        </p:spPr>
        <p:txBody>
          <a:bodyPr/>
          <a:lstStyle>
            <a:lvl1pPr marL="233363" indent="-233363">
              <a:lnSpc>
                <a:spcPct val="100000"/>
              </a:lnSpc>
              <a:spcAft>
                <a:spcPts val="300"/>
              </a:spcAft>
              <a:buFont typeface="Arial" pitchFamily="34" charset="0"/>
              <a:buChar char="•"/>
              <a:defRPr sz="2000">
                <a:solidFill>
                  <a:srgbClr val="000000"/>
                </a:solidFill>
                <a:latin typeface="Arial" pitchFamily="34" charset="0"/>
                <a:cs typeface="Arial" pitchFamily="34" charset="0"/>
              </a:defRPr>
            </a:lvl1pPr>
            <a:lvl2pPr marL="690563" indent="-233363">
              <a:lnSpc>
                <a:spcPct val="100000"/>
              </a:lnSpc>
              <a:spcAft>
                <a:spcPts val="400"/>
              </a:spcAft>
              <a:buFont typeface="Arial" pitchFamily="34" charset="0"/>
              <a:buChar char="•"/>
              <a:defRPr sz="1600" baseline="0">
                <a:solidFill>
                  <a:srgbClr val="000000"/>
                </a:solidFill>
                <a:latin typeface="Arial" pitchFamily="34" charset="0"/>
                <a:cs typeface="Arial" pitchFamily="34" charset="0"/>
              </a:defRPr>
            </a:lvl2pPr>
            <a:lvl3pPr>
              <a:lnSpc>
                <a:spcPct val="100000"/>
              </a:lnSpc>
              <a:spcAft>
                <a:spcPts val="300"/>
              </a:spcAft>
              <a:buFont typeface="Arial" pitchFamily="34" charset="0"/>
              <a:buChar char="–"/>
              <a:defRPr sz="1400">
                <a:solidFill>
                  <a:srgbClr val="000000"/>
                </a:solidFill>
                <a:latin typeface="Arial" pitchFamily="34" charset="0"/>
                <a:cs typeface="Arial" pitchFamily="34" charset="0"/>
              </a:defRPr>
            </a:lvl3pPr>
            <a:lvl4pPr marL="14288" marR="0" indent="0" algn="l" defTabSz="914400" rtl="0" eaLnBrk="1" fontAlgn="base" latinLnBrk="0" hangingPunct="1">
              <a:lnSpc>
                <a:spcPct val="100000"/>
              </a:lnSpc>
              <a:spcBef>
                <a:spcPts val="2400"/>
              </a:spcBef>
              <a:spcAft>
                <a:spcPct val="0"/>
              </a:spcAft>
              <a:buClrTx/>
              <a:buSzTx/>
              <a:buFontTx/>
              <a:buNone/>
              <a:tabLst/>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15"/>
          </p:nvPr>
        </p:nvSpPr>
        <p:spPr>
          <a:xfrm>
            <a:off x="152400" y="6373368"/>
            <a:ext cx="457200" cy="342901"/>
          </a:xfrm>
          <a:prstGeom prst="rect">
            <a:avLst/>
          </a:prstGeom>
        </p:spPr>
        <p:txBody>
          <a:bodyPr anchor="b"/>
          <a:lstStyle>
            <a:lvl1pPr algn="l" fontAlgn="auto">
              <a:spcBef>
                <a:spcPts val="0"/>
              </a:spcBef>
              <a:spcAft>
                <a:spcPts val="0"/>
              </a:spcAft>
              <a:defRPr sz="1100" smtClean="0">
                <a:solidFill>
                  <a:schemeClr val="bg1"/>
                </a:solidFill>
                <a:latin typeface="Arial" pitchFamily="34" charset="0"/>
                <a:ea typeface="+mn-ea"/>
                <a:cs typeface="Arial" pitchFamily="34" charset="0"/>
              </a:defRPr>
            </a:lvl1pPr>
          </a:lstStyle>
          <a:p>
            <a:pPr>
              <a:defRPr/>
            </a:pPr>
            <a:fld id="{FA1FE219-1DED-1748-980C-283AAD9EF276}" type="slidenum">
              <a:rPr lang="en-US" smtClean="0"/>
              <a:pPr>
                <a:defRPr/>
              </a:pPr>
              <a:t>‹#›</a:t>
            </a:fld>
            <a:endParaRPr lang="en-US" dirty="0"/>
          </a:p>
        </p:txBody>
      </p:sp>
      <p:sp>
        <p:nvSpPr>
          <p:cNvPr id="9" name="Footer Placeholder 4"/>
          <p:cNvSpPr>
            <a:spLocks noGrp="1"/>
          </p:cNvSpPr>
          <p:nvPr>
            <p:ph type="ftr" sz="quarter" idx="16"/>
          </p:nvPr>
        </p:nvSpPr>
        <p:spPr>
          <a:xfrm>
            <a:off x="2286000" y="6373368"/>
            <a:ext cx="2895600" cy="342900"/>
          </a:xfrm>
          <a:prstGeom prst="rect">
            <a:avLst/>
          </a:prstGeom>
        </p:spPr>
        <p:txBody>
          <a:bodyPr anchor="b"/>
          <a:lstStyle>
            <a:lvl1pPr algn="ctr" fontAlgn="auto">
              <a:spcBef>
                <a:spcPts val="0"/>
              </a:spcBef>
              <a:spcAft>
                <a:spcPts val="0"/>
              </a:spcAft>
              <a:defRPr sz="1100" dirty="0">
                <a:solidFill>
                  <a:schemeClr val="bg1"/>
                </a:solidFill>
                <a:latin typeface="Arial" pitchFamily="34" charset="0"/>
                <a:ea typeface="+mn-ea"/>
                <a:cs typeface="Arial" pitchFamily="34" charset="0"/>
              </a:defRPr>
            </a:lvl1pPr>
          </a:lstStyle>
          <a:p>
            <a:pPr>
              <a:defRPr/>
            </a:pPr>
            <a:r>
              <a:rPr lang="da-DK"/>
              <a:t>Company Confidential</a:t>
            </a:r>
            <a:endParaRPr lang="en-US" dirty="0"/>
          </a:p>
        </p:txBody>
      </p:sp>
      <p:sp>
        <p:nvSpPr>
          <p:cNvPr id="10" name="Date Placeholder 3"/>
          <p:cNvSpPr>
            <a:spLocks noGrp="1"/>
          </p:cNvSpPr>
          <p:nvPr>
            <p:ph type="dt" sz="half" idx="17"/>
          </p:nvPr>
        </p:nvSpPr>
        <p:spPr>
          <a:xfrm>
            <a:off x="762000" y="6373368"/>
            <a:ext cx="1524000" cy="342901"/>
          </a:xfrm>
          <a:prstGeom prst="rect">
            <a:avLst/>
          </a:prstGeom>
        </p:spPr>
        <p:txBody>
          <a:bodyPr vert="horz" lIns="91440" tIns="45720" rIns="91440" bIns="45720" rtlCol="0" anchor="b"/>
          <a:lstStyle>
            <a:lvl1pPr algn="l" fontAlgn="auto">
              <a:spcBef>
                <a:spcPts val="0"/>
              </a:spcBef>
              <a:spcAft>
                <a:spcPts val="0"/>
              </a:spcAft>
              <a:defRPr sz="1100" smtClean="0">
                <a:solidFill>
                  <a:schemeClr val="bg1"/>
                </a:solidFill>
                <a:latin typeface="Arial"/>
                <a:ea typeface="+mn-ea"/>
                <a:cs typeface="Arial"/>
              </a:defRPr>
            </a:lvl1pPr>
          </a:lstStyle>
          <a:p>
            <a:pPr>
              <a:defRPr/>
            </a:pPr>
            <a:fld id="{95574A02-31F7-4274-AD84-030CB69F1D0B}" type="datetime4">
              <a:rPr lang="en-US" smtClean="0"/>
              <a:t>December 16, 2022</a:t>
            </a:fld>
            <a:endParaRPr lang="en-US" dirty="0"/>
          </a:p>
        </p:txBody>
      </p:sp>
    </p:spTree>
    <p:extLst>
      <p:ext uri="{BB962C8B-B14F-4D97-AF65-F5344CB8AC3E}">
        <p14:creationId xmlns:p14="http://schemas.microsoft.com/office/powerpoint/2010/main" val="2845795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4" r:id="rId10"/>
    <p:sldLayoutId id="2147483765" r:id="rId11"/>
    <p:sldLayoutId id="2147483766" r:id="rId12"/>
    <p:sldLayoutId id="2147483767" r:id="rId13"/>
    <p:sldLayoutId id="2147483760" r:id="rId14"/>
    <p:sldLayoutId id="2147483761" r:id="rId15"/>
    <p:sldLayoutId id="2147483768" r:id="rId16"/>
    <p:sldLayoutId id="2147483769" r:id="rId17"/>
    <p:sldLayoutId id="2147483762" r:id="rId18"/>
    <p:sldLayoutId id="2147483763" r:id="rId19"/>
    <p:sldLayoutId id="2147483770" r:id="rId20"/>
  </p:sldLayoutIdLst>
  <p:hf hdr="0"/>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4" orient="horz" pos="1152" userDrawn="1">
          <p15:clr>
            <a:srgbClr val="F26B43"/>
          </p15:clr>
        </p15:guide>
        <p15:guide id="5" orient="horz" pos="1440" userDrawn="1">
          <p15:clr>
            <a:srgbClr val="F26B43"/>
          </p15:clr>
        </p15:guide>
        <p15:guide id="7" orient="horz" pos="864" userDrawn="1">
          <p15:clr>
            <a:srgbClr val="F26B43"/>
          </p15:clr>
        </p15:guide>
        <p15:guide id="8" orient="horz" pos="288" userDrawn="1">
          <p15:clr>
            <a:srgbClr val="F26B43"/>
          </p15:clr>
        </p15:guide>
        <p15:guide id="9" pos="288" userDrawn="1">
          <p15:clr>
            <a:srgbClr val="F26B43"/>
          </p15:clr>
        </p15:guide>
        <p15:guide id="10" pos="54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41.emf"/><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emf"/><Relationship Id="rId11" Type="http://schemas.openxmlformats.org/officeDocument/2006/relationships/image" Target="../media/image26.emf"/><Relationship Id="rId5" Type="http://schemas.openxmlformats.org/officeDocument/2006/relationships/image" Target="../media/image20.emf"/><Relationship Id="rId10" Type="http://schemas.openxmlformats.org/officeDocument/2006/relationships/image" Target="../media/image25.emf"/><Relationship Id="rId4" Type="http://schemas.openxmlformats.org/officeDocument/2006/relationships/image" Target="../media/image19.emf"/><Relationship Id="rId9" Type="http://schemas.openxmlformats.org/officeDocument/2006/relationships/image" Target="../media/image24.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3313" y="4572000"/>
            <a:ext cx="9144000" cy="2286000"/>
          </a:xfrm>
          <a:prstGeom prst="rect">
            <a:avLst/>
          </a:prstGeom>
          <a:solidFill>
            <a:srgbClr val="7E7CB3"/>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x-es-X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US" sz="4000" b="0" i="0" u="none" strike="noStrike" kern="1200" cap="none" spc="0" normalizeH="0" baseline="0">
                <a:ln>
                  <a:noFill/>
                </a:ln>
                <a:solidFill>
                  <a:schemeClr val="lt1"/>
                </a:solidFill>
                <a:effectLst/>
                <a:uLnTx/>
                <a:uFillTx/>
                <a:latin typeface="+mn-lt"/>
                <a:ea typeface="+mn-ea"/>
                <a:cs typeface="+mn-cs"/>
              </a:rPr>
              <a:t>  </a:t>
            </a:r>
            <a:r>
              <a:rPr kumimoji="0" lang="es-US" sz="3800" b="0" i="0" u="none" strike="noStrike" kern="1200" cap="none" spc="0" normalizeH="0" baseline="0">
                <a:ln>
                  <a:noFill/>
                </a:ln>
                <a:solidFill>
                  <a:schemeClr val="lt1"/>
                </a:solidFill>
                <a:effectLst/>
                <a:uLnTx/>
                <a:uFillTx/>
                <a:latin typeface="+mn-lt"/>
                <a:ea typeface="+mn-ea"/>
                <a:cs typeface="+mn-cs"/>
              </a:rPr>
              <a:t>Invierta a su gusto</a:t>
            </a:r>
            <a:br>
              <a:rPr kumimoji="0" lang="es-US" sz="4000" b="0" i="0" u="none" strike="noStrike" kern="1200" cap="none" spc="0" normalizeH="0" baseline="0">
                <a:ln>
                  <a:noFill/>
                </a:ln>
                <a:solidFill>
                  <a:schemeClr val="lt1"/>
                </a:solidFill>
                <a:effectLst/>
                <a:uLnTx/>
                <a:uFillTx/>
                <a:latin typeface="+mn-lt"/>
                <a:ea typeface="+mn-ea"/>
                <a:cs typeface="+mn-cs"/>
              </a:rPr>
            </a:br>
            <a:endParaRPr kumimoji="0" lang="es-US" sz="2000" b="0" i="0" u="none" strike="noStrike" kern="1200" cap="none" spc="0" normalizeH="0" baseline="0">
              <a:ln>
                <a:noFill/>
              </a:ln>
              <a:solidFill>
                <a:schemeClr val="lt1"/>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US" sz="1600" b="0" i="0" u="none" strike="noStrike" kern="1200" cap="none" spc="0" normalizeH="0" baseline="0">
                <a:ln>
                  <a:noFill/>
                </a:ln>
                <a:solidFill>
                  <a:schemeClr val="lt1"/>
                </a:solidFill>
                <a:effectLst/>
                <a:uLnTx/>
                <a:uFillTx/>
                <a:latin typeface="+mn-lt"/>
                <a:ea typeface="+mn-ea"/>
                <a:cs typeface="+mn-cs"/>
              </a:rPr>
              <a:t>  </a:t>
            </a:r>
            <a:endParaRPr kumimoji="0" lang="es-US" sz="1600" b="1" i="0" u="none" strike="noStrike" kern="1200" cap="none" spc="0" normalizeH="0" baseline="0">
              <a:ln>
                <a:noFill/>
              </a:ln>
              <a:solidFill>
                <a:schemeClr val="lt1"/>
              </a:solidFill>
              <a:effectLst/>
              <a:uLnTx/>
              <a:uFillTx/>
              <a:latin typeface="+mn-lt"/>
              <a:ea typeface="+mn-ea"/>
              <a:cs typeface="+mn-cs"/>
            </a:endParaRPr>
          </a:p>
        </p:txBody>
      </p:sp>
      <p:sp>
        <p:nvSpPr>
          <p:cNvPr id="14" name="TextBox 13"/>
          <p:cNvSpPr txBox="1"/>
          <p:nvPr/>
        </p:nvSpPr>
        <p:spPr>
          <a:xfrm>
            <a:off x="308113" y="5729605"/>
            <a:ext cx="6682622" cy="369332"/>
          </a:xfrm>
          <a:prstGeom prst="rect">
            <a:avLst/>
          </a:prstGeom>
          <a:noFill/>
        </p:spPr>
        <p:txBody>
          <a:bodyPr wrap="square" rtlCol="0">
            <a:spAutoFit/>
          </a:bodyPr>
          <a:lstStyle/>
          <a:p>
            <a:pPr algn="l" rtl="0"/>
            <a:r>
              <a:rPr lang="es-US" b="0" i="0" u="none" baseline="0">
                <a:solidFill>
                  <a:srgbClr val="FDBB63"/>
                </a:solidFill>
              </a:rPr>
              <a:t>Elija las opciones que se adapten bien a su apetito de riesgo  </a:t>
            </a:r>
          </a:p>
        </p:txBody>
      </p:sp>
      <p:sp>
        <p:nvSpPr>
          <p:cNvPr id="15" name="TextBox 14"/>
          <p:cNvSpPr txBox="1"/>
          <p:nvPr/>
        </p:nvSpPr>
        <p:spPr>
          <a:xfrm>
            <a:off x="304713" y="6391119"/>
            <a:ext cx="4724400" cy="615553"/>
          </a:xfrm>
          <a:prstGeom prst="rect">
            <a:avLst/>
          </a:prstGeom>
          <a:noFill/>
        </p:spPr>
        <p:txBody>
          <a:bodyPr wrap="square" rtlCol="0">
            <a:spAutoFit/>
          </a:bodyPr>
          <a:lstStyle/>
          <a:p>
            <a:pPr algn="l" rtl="0"/>
            <a:r>
              <a:rPr lang="es-US" sz="1600" b="0" i="0" u="none" baseline="0" dirty="0">
                <a:solidFill>
                  <a:schemeClr val="bg1"/>
                </a:solidFill>
              </a:rPr>
              <a:t>Con el </a:t>
            </a:r>
            <a:r>
              <a:rPr lang="es-US" sz="1600" b="1" i="0" u="none" baseline="0" dirty="0">
                <a:solidFill>
                  <a:schemeClr val="bg1"/>
                </a:solidFill>
              </a:rPr>
              <a:t>pensamiento</a:t>
            </a:r>
            <a:r>
              <a:rPr lang="es-US" sz="1600" b="0" i="0" u="none" baseline="0" dirty="0">
                <a:solidFill>
                  <a:schemeClr val="bg1"/>
                </a:solidFill>
              </a:rPr>
              <a:t> de </a:t>
            </a:r>
            <a:r>
              <a:rPr lang="es-US" sz="1600" b="1" i="0" u="none" baseline="0" dirty="0">
                <a:solidFill>
                  <a:schemeClr val="bg1"/>
                </a:solidFill>
              </a:rPr>
              <a:t>jubilarse</a:t>
            </a:r>
          </a:p>
          <a:p>
            <a:endParaRPr lang="es-US" dirty="0"/>
          </a:p>
        </p:txBody>
      </p:sp>
      <p:pic>
        <p:nvPicPr>
          <p:cNvPr id="10" name="Picture 9">
            <a:extLst>
              <a:ext uri="{FF2B5EF4-FFF2-40B4-BE49-F238E27FC236}">
                <a16:creationId xmlns:a16="http://schemas.microsoft.com/office/drawing/2014/main" id="{CD0D5085-B48A-4841-A941-CFC95B5D49D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99526" y="-2202363"/>
            <a:ext cx="2599189" cy="4118309"/>
          </a:xfrm>
          <a:prstGeom prst="rect">
            <a:avLst/>
          </a:prstGeom>
        </p:spPr>
      </p:pic>
      <p:pic>
        <p:nvPicPr>
          <p:cNvPr id="3" name="Picture 2">
            <a:extLst>
              <a:ext uri="{FF2B5EF4-FFF2-40B4-BE49-F238E27FC236}">
                <a16:creationId xmlns:a16="http://schemas.microsoft.com/office/drawing/2014/main" id="{026E3835-1F0C-644A-BDB7-95D7D4F76C37}"/>
              </a:ext>
              <a:ext uri="{C183D7F6-B498-43B3-948B-1728B52AA6E4}">
                <adec:decorative xmlns:adec="http://schemas.microsoft.com/office/drawing/2017/decorative" val="1"/>
              </a:ext>
            </a:extLst>
          </p:cNvPr>
          <p:cNvPicPr>
            <a:picLocks noChangeAspect="1"/>
          </p:cNvPicPr>
          <p:nvPr/>
        </p:nvPicPr>
        <p:blipFill rotWithShape="1">
          <a:blip r:embed="rId4">
            <a:alphaModFix amt="25000"/>
          </a:blip>
          <a:srcRect l="45899" t="7149" r="3103"/>
          <a:stretch/>
        </p:blipFill>
        <p:spPr>
          <a:xfrm>
            <a:off x="1" y="-1"/>
            <a:ext cx="9144000" cy="6249749"/>
          </a:xfrm>
          <a:prstGeom prst="rect">
            <a:avLst/>
          </a:prstGeom>
        </p:spPr>
      </p:pic>
      <p:sp>
        <p:nvSpPr>
          <p:cNvPr id="6" name="Rectangle 5">
            <a:extLst>
              <a:ext uri="{FF2B5EF4-FFF2-40B4-BE49-F238E27FC236}">
                <a16:creationId xmlns:a16="http://schemas.microsoft.com/office/drawing/2014/main" id="{1F8192A6-182F-E64D-A384-D06BB93C24F4}"/>
              </a:ext>
              <a:ext uri="{C183D7F6-B498-43B3-948B-1728B52AA6E4}">
                <adec:decorative xmlns:adec="http://schemas.microsoft.com/office/drawing/2017/decorative" val="1"/>
              </a:ext>
            </a:extLst>
          </p:cNvPr>
          <p:cNvSpPr/>
          <p:nvPr/>
        </p:nvSpPr>
        <p:spPr>
          <a:xfrm>
            <a:off x="3352800" y="2057400"/>
            <a:ext cx="14478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pic>
        <p:nvPicPr>
          <p:cNvPr id="8" name="Picture 7" descr="El logotipo estándar">
            <a:extLs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2074" y="5060333"/>
            <a:ext cx="2451926" cy="1797667"/>
          </a:xfrm>
          <a:prstGeom prst="rect">
            <a:avLst/>
          </a:prstGeom>
        </p:spPr>
      </p:pic>
      <p:pic>
        <p:nvPicPr>
          <p:cNvPr id="5" name="Picture 4">
            <a:extLst>
              <a:ext uri="{FF2B5EF4-FFF2-40B4-BE49-F238E27FC236}">
                <a16:creationId xmlns:a16="http://schemas.microsoft.com/office/drawing/2014/main" id="{4B26DAF4-083B-394B-924D-71F84C6A4353}"/>
              </a:ext>
              <a:ext uri="{C183D7F6-B498-43B3-948B-1728B52AA6E4}">
                <adec:decorative xmlns:adec="http://schemas.microsoft.com/office/drawing/2017/decorative" val="1"/>
              </a:ext>
            </a:extLst>
          </p:cNvPr>
          <p:cNvPicPr>
            <a:picLocks noChangeAspect="1"/>
          </p:cNvPicPr>
          <p:nvPr/>
        </p:nvPicPr>
        <p:blipFill rotWithShape="1">
          <a:blip r:embed="rId6"/>
          <a:srcRect l="56957" t="29833"/>
          <a:stretch/>
        </p:blipFill>
        <p:spPr>
          <a:xfrm>
            <a:off x="4626114" y="1981200"/>
            <a:ext cx="2133187" cy="1905000"/>
          </a:xfrm>
          <a:prstGeom prst="rect">
            <a:avLst/>
          </a:prstGeom>
        </p:spPr>
      </p:pic>
      <p:pic>
        <p:nvPicPr>
          <p:cNvPr id="13" name="Picture 12">
            <a:extLst>
              <a:ext uri="{FF2B5EF4-FFF2-40B4-BE49-F238E27FC236}">
                <a16:creationId xmlns:a16="http://schemas.microsoft.com/office/drawing/2014/main" id="{465A05ED-9956-FC45-94F4-0A7944077018}"/>
              </a:ext>
              <a:ext uri="{C183D7F6-B498-43B3-948B-1728B52AA6E4}">
                <adec:decorative xmlns:adec="http://schemas.microsoft.com/office/drawing/2017/decorative" val="1"/>
              </a:ext>
            </a:extLst>
          </p:cNvPr>
          <p:cNvPicPr>
            <a:picLocks noChangeAspect="1"/>
          </p:cNvPicPr>
          <p:nvPr/>
        </p:nvPicPr>
        <p:blipFill rotWithShape="1">
          <a:blip r:embed="rId6"/>
          <a:srcRect l="56957" b="69748"/>
          <a:stretch/>
        </p:blipFill>
        <p:spPr>
          <a:xfrm>
            <a:off x="4499526" y="1197983"/>
            <a:ext cx="2133187" cy="821317"/>
          </a:xfrm>
          <a:prstGeom prst="rect">
            <a:avLst/>
          </a:prstGeom>
        </p:spPr>
      </p:pic>
      <p:pic>
        <p:nvPicPr>
          <p:cNvPr id="16" name="Picture 15">
            <a:extLst>
              <a:ext uri="{FF2B5EF4-FFF2-40B4-BE49-F238E27FC236}">
                <a16:creationId xmlns:a16="http://schemas.microsoft.com/office/drawing/2014/main" id="{E32EF495-0601-B944-98A3-ED8AE64AC016}"/>
              </a:ext>
              <a:ext uri="{C183D7F6-B498-43B3-948B-1728B52AA6E4}">
                <adec:decorative xmlns:adec="http://schemas.microsoft.com/office/drawing/2017/decorative" val="1"/>
              </a:ext>
            </a:extLst>
          </p:cNvPr>
          <p:cNvPicPr>
            <a:picLocks noChangeAspect="1"/>
          </p:cNvPicPr>
          <p:nvPr/>
        </p:nvPicPr>
        <p:blipFill rotWithShape="1">
          <a:blip r:embed="rId6"/>
          <a:srcRect l="29756" t="29833" r="40774" b="16840"/>
          <a:stretch/>
        </p:blipFill>
        <p:spPr>
          <a:xfrm flipH="1">
            <a:off x="3402431" y="1966259"/>
            <a:ext cx="1460499" cy="1447800"/>
          </a:xfrm>
          <a:prstGeom prst="rect">
            <a:avLst/>
          </a:prstGeom>
        </p:spPr>
      </p:pic>
      <p:pic>
        <p:nvPicPr>
          <p:cNvPr id="18" name="Picture 17">
            <a:extLst>
              <a:ext uri="{FF2B5EF4-FFF2-40B4-BE49-F238E27FC236}">
                <a16:creationId xmlns:a16="http://schemas.microsoft.com/office/drawing/2014/main" id="{61966AED-8E06-FF4F-B727-0FAE22EBBC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2666913" y="-1605464"/>
            <a:ext cx="2599189" cy="4118309"/>
          </a:xfrm>
          <a:prstGeom prst="rect">
            <a:avLst/>
          </a:prstGeom>
        </p:spPr>
      </p:pic>
      <p:pic>
        <p:nvPicPr>
          <p:cNvPr id="2" name="Picture 1">
            <a:extLst>
              <a:ext uri="{FF2B5EF4-FFF2-40B4-BE49-F238E27FC236}">
                <a16:creationId xmlns:a16="http://schemas.microsoft.com/office/drawing/2014/main" id="{91EDBA2A-DF8F-C642-8B8B-6E857BE2041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992504" y="1906073"/>
            <a:ext cx="1021241" cy="1481518"/>
          </a:xfrm>
          <a:prstGeom prst="rect">
            <a:avLst/>
          </a:prstGeom>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FA381-63B4-D94B-AE95-9572D9AC049C}"/>
              </a:ext>
            </a:extLst>
          </p:cNvPr>
          <p:cNvSpPr>
            <a:spLocks noGrp="1"/>
          </p:cNvSpPr>
          <p:nvPr>
            <p:ph type="ctrTitle"/>
          </p:nvPr>
        </p:nvSpPr>
        <p:spPr/>
        <p:txBody>
          <a:bodyPr/>
          <a:lstStyle/>
          <a:p>
            <a:pPr algn="l" rtl="0"/>
            <a:r>
              <a:rPr lang="es-US" b="0" i="0" u="none" baseline="0">
                <a:solidFill>
                  <a:srgbClr val="004EA8"/>
                </a:solidFill>
                <a:latin typeface="Arial" charset="0"/>
                <a:ea typeface="Arial" charset="0"/>
                <a:cs typeface="Arial" charset="0"/>
                <a:sym typeface="Arial" charset="0"/>
              </a:rPr>
              <a:t>Riesgos y rentabilidad</a:t>
            </a:r>
            <a:endParaRPr lang="es-US"/>
          </a:p>
        </p:txBody>
      </p:sp>
      <p:pic>
        <p:nvPicPr>
          <p:cNvPr id="5" name="Picture 4">
            <a:extLst>
              <a:ext uri="{FF2B5EF4-FFF2-40B4-BE49-F238E27FC236}">
                <a16:creationId xmlns:a16="http://schemas.microsoft.com/office/drawing/2014/main" id="{31318357-CFB1-9F45-9844-EBF309F500B2}"/>
              </a:ext>
              <a:ext uri="{C183D7F6-B498-43B3-948B-1728B52AA6E4}">
                <adec:decorative xmlns:adec="http://schemas.microsoft.com/office/drawing/2017/decorative" val="1"/>
              </a:ext>
            </a:extLst>
          </p:cNvPr>
          <p:cNvPicPr>
            <a:picLocks noChangeAspect="1"/>
          </p:cNvPicPr>
          <p:nvPr/>
        </p:nvPicPr>
        <p:blipFill rotWithShape="1">
          <a:blip r:embed="rId3">
            <a:alphaModFix amt="20000"/>
          </a:blip>
          <a:srcRect l="19428" t="-1971" r="6474" b="-14818"/>
          <a:stretch/>
        </p:blipFill>
        <p:spPr>
          <a:xfrm>
            <a:off x="0" y="1447800"/>
            <a:ext cx="9144000" cy="5410200"/>
          </a:xfrm>
          <a:prstGeom prst="rect">
            <a:avLst/>
          </a:prstGeom>
        </p:spPr>
      </p:pic>
      <p:sp>
        <p:nvSpPr>
          <p:cNvPr id="7" name="Rectangle 6">
            <a:extLst>
              <a:ext uri="{FF2B5EF4-FFF2-40B4-BE49-F238E27FC236}">
                <a16:creationId xmlns:a16="http://schemas.microsoft.com/office/drawing/2014/main" id="{DDF77D57-F4B5-7446-8F5C-9F254D6FF638}"/>
              </a:ext>
              <a:ext uri="{C183D7F6-B498-43B3-948B-1728B52AA6E4}">
                <adec:decorative xmlns:adec="http://schemas.microsoft.com/office/drawing/2017/decorative" val="1"/>
              </a:ext>
            </a:extLst>
          </p:cNvPr>
          <p:cNvSpPr/>
          <p:nvPr/>
        </p:nvSpPr>
        <p:spPr>
          <a:xfrm>
            <a:off x="2577204" y="3016211"/>
            <a:ext cx="996452" cy="839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23" name="Right Arrow 22">
            <a:extLst>
              <a:ext uri="{FF2B5EF4-FFF2-40B4-BE49-F238E27FC236}">
                <a16:creationId xmlns:a16="http://schemas.microsoft.com/office/drawing/2014/main" id="{6E2C4DDA-38D1-8F4E-B07D-C4A27922283F}"/>
              </a:ext>
              <a:ext uri="{C183D7F6-B498-43B3-948B-1728B52AA6E4}">
                <adec:decorative xmlns:adec="http://schemas.microsoft.com/office/drawing/2017/decorative" val="1"/>
              </a:ext>
            </a:extLst>
          </p:cNvPr>
          <p:cNvSpPr/>
          <p:nvPr/>
        </p:nvSpPr>
        <p:spPr>
          <a:xfrm rot="16200000">
            <a:off x="144829" y="2978086"/>
            <a:ext cx="4502277" cy="685800"/>
          </a:xfrm>
          <a:prstGeom prst="rightArrow">
            <a:avLst/>
          </a:prstGeom>
          <a:solidFill>
            <a:srgbClr val="A3C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0" name="TextBox 9">
            <a:extLst>
              <a:ext uri="{FF2B5EF4-FFF2-40B4-BE49-F238E27FC236}">
                <a16:creationId xmlns:a16="http://schemas.microsoft.com/office/drawing/2014/main" id="{A2DD4388-4F6E-C64F-A1AA-652F30411459}"/>
              </a:ext>
            </a:extLst>
          </p:cNvPr>
          <p:cNvSpPr txBox="1"/>
          <p:nvPr/>
        </p:nvSpPr>
        <p:spPr>
          <a:xfrm>
            <a:off x="846865" y="1845707"/>
            <a:ext cx="2340088" cy="707886"/>
          </a:xfrm>
          <a:prstGeom prst="rect">
            <a:avLst/>
          </a:prstGeom>
          <a:noFill/>
        </p:spPr>
        <p:txBody>
          <a:bodyPr wrap="square" rtlCol="0">
            <a:spAutoFit/>
          </a:bodyPr>
          <a:lstStyle/>
          <a:p>
            <a:pPr marL="15875" algn="l" rtl="0"/>
            <a:r>
              <a:rPr lang="es-US" sz="2000" b="1" i="0" u="none" baseline="0">
                <a:solidFill>
                  <a:srgbClr val="F89828"/>
                </a:solidFill>
              </a:rPr>
              <a:t>Equivalentes de efectivo</a:t>
            </a:r>
            <a:endParaRPr lang="es-US" sz="1600"/>
          </a:p>
        </p:txBody>
      </p:sp>
      <p:pic>
        <p:nvPicPr>
          <p:cNvPr id="21" name="Picture 20">
            <a:extLst>
              <a:ext uri="{FF2B5EF4-FFF2-40B4-BE49-F238E27FC236}">
                <a16:creationId xmlns:a16="http://schemas.microsoft.com/office/drawing/2014/main" id="{E8898193-6C91-C54A-A654-39BE1615882D}"/>
              </a:ext>
              <a:ext uri="{C183D7F6-B498-43B3-948B-1728B52AA6E4}">
                <adec:decorative xmlns:adec="http://schemas.microsoft.com/office/drawing/2017/decorative" val="1"/>
              </a:ext>
            </a:extLst>
          </p:cNvPr>
          <p:cNvPicPr>
            <a:picLocks noChangeAspect="1"/>
          </p:cNvPicPr>
          <p:nvPr/>
        </p:nvPicPr>
        <p:blipFill rotWithShape="1">
          <a:blip r:embed="rId4"/>
          <a:srcRect l="6063" t="-2051" r="88336" b="76310"/>
          <a:stretch/>
        </p:blipFill>
        <p:spPr>
          <a:xfrm>
            <a:off x="963825" y="1057376"/>
            <a:ext cx="683742" cy="796137"/>
          </a:xfrm>
          <a:prstGeom prst="rect">
            <a:avLst/>
          </a:prstGeom>
        </p:spPr>
      </p:pic>
      <p:pic>
        <p:nvPicPr>
          <p:cNvPr id="22" name="Picture 21">
            <a:extLst>
              <a:ext uri="{FF2B5EF4-FFF2-40B4-BE49-F238E27FC236}">
                <a16:creationId xmlns:a16="http://schemas.microsoft.com/office/drawing/2014/main" id="{701CA70A-C3D0-8F43-BAA7-0E3EB83F8CA6}"/>
              </a:ext>
              <a:ext uri="{C183D7F6-B498-43B3-948B-1728B52AA6E4}">
                <adec:decorative xmlns:adec="http://schemas.microsoft.com/office/drawing/2017/decorative" val="1"/>
              </a:ext>
            </a:extLst>
          </p:cNvPr>
          <p:cNvPicPr>
            <a:picLocks noChangeAspect="1"/>
          </p:cNvPicPr>
          <p:nvPr/>
        </p:nvPicPr>
        <p:blipFill rotWithShape="1">
          <a:blip r:embed="rId5"/>
          <a:srcRect l="35737" t="-16464" r="35267" b="-15540"/>
          <a:stretch/>
        </p:blipFill>
        <p:spPr>
          <a:xfrm>
            <a:off x="3589421" y="990600"/>
            <a:ext cx="990600" cy="821459"/>
          </a:xfrm>
          <a:prstGeom prst="rect">
            <a:avLst/>
          </a:prstGeom>
        </p:spPr>
      </p:pic>
      <p:sp>
        <p:nvSpPr>
          <p:cNvPr id="27" name="TextBox 26">
            <a:extLst>
              <a:ext uri="{FF2B5EF4-FFF2-40B4-BE49-F238E27FC236}">
                <a16:creationId xmlns:a16="http://schemas.microsoft.com/office/drawing/2014/main" id="{40212C43-738B-5143-A34E-8907B6F98C3E}"/>
              </a:ext>
            </a:extLst>
          </p:cNvPr>
          <p:cNvSpPr txBox="1"/>
          <p:nvPr/>
        </p:nvSpPr>
        <p:spPr>
          <a:xfrm>
            <a:off x="3481449" y="1845707"/>
            <a:ext cx="2236694" cy="400110"/>
          </a:xfrm>
          <a:prstGeom prst="rect">
            <a:avLst/>
          </a:prstGeom>
          <a:noFill/>
        </p:spPr>
        <p:txBody>
          <a:bodyPr wrap="square" rtlCol="0">
            <a:spAutoFit/>
          </a:bodyPr>
          <a:lstStyle/>
          <a:p>
            <a:pPr marL="15875" algn="l" rtl="0"/>
            <a:r>
              <a:rPr lang="es-US" sz="2000" b="1" i="0" u="none" baseline="0">
                <a:solidFill>
                  <a:srgbClr val="F89828"/>
                </a:solidFill>
              </a:rPr>
              <a:t>Bonos</a:t>
            </a:r>
            <a:r>
              <a:rPr lang="es-US" sz="2000" b="1" i="0" u="none" baseline="0"/>
              <a:t> </a:t>
            </a:r>
            <a:endParaRPr lang="es-US" sz="1600"/>
          </a:p>
        </p:txBody>
      </p:sp>
      <p:sp>
        <p:nvSpPr>
          <p:cNvPr id="12" name="TextBox 11">
            <a:extLst>
              <a:ext uri="{FF2B5EF4-FFF2-40B4-BE49-F238E27FC236}">
                <a16:creationId xmlns:a16="http://schemas.microsoft.com/office/drawing/2014/main" id="{CF1F4AAA-7E4B-AA4F-B1A8-ED4849BE677F}"/>
              </a:ext>
            </a:extLst>
          </p:cNvPr>
          <p:cNvSpPr txBox="1"/>
          <p:nvPr/>
        </p:nvSpPr>
        <p:spPr>
          <a:xfrm>
            <a:off x="6172200" y="1845707"/>
            <a:ext cx="2667000" cy="400110"/>
          </a:xfrm>
          <a:prstGeom prst="rect">
            <a:avLst/>
          </a:prstGeom>
          <a:noFill/>
        </p:spPr>
        <p:txBody>
          <a:bodyPr wrap="square" rtlCol="0">
            <a:spAutoFit/>
          </a:bodyPr>
          <a:lstStyle/>
          <a:p>
            <a:pPr algn="l" rtl="0"/>
            <a:r>
              <a:rPr lang="es-US" sz="2000" b="1" i="0" u="none" baseline="0">
                <a:solidFill>
                  <a:srgbClr val="F89828"/>
                </a:solidFill>
              </a:rPr>
              <a:t>Acciones</a:t>
            </a:r>
            <a:endParaRPr lang="es-US" sz="1600"/>
          </a:p>
        </p:txBody>
      </p:sp>
      <p:pic>
        <p:nvPicPr>
          <p:cNvPr id="15" name="Picture 14">
            <a:extLst>
              <a:ext uri="{FF2B5EF4-FFF2-40B4-BE49-F238E27FC236}">
                <a16:creationId xmlns:a16="http://schemas.microsoft.com/office/drawing/2014/main" id="{652FDA3D-FAA6-944B-B6DA-530DDF67F231}"/>
              </a:ext>
              <a:ext uri="{C183D7F6-B498-43B3-948B-1728B52AA6E4}">
                <adec:decorative xmlns:adec="http://schemas.microsoft.com/office/drawing/2017/decorative" val="1"/>
              </a:ext>
            </a:extLst>
          </p:cNvPr>
          <p:cNvPicPr>
            <a:picLocks noChangeAspect="1"/>
          </p:cNvPicPr>
          <p:nvPr/>
        </p:nvPicPr>
        <p:blipFill rotWithShape="1">
          <a:blip r:embed="rId5"/>
          <a:srcRect l="74711" t="-16464" r="-3707" b="-15540"/>
          <a:stretch/>
        </p:blipFill>
        <p:spPr>
          <a:xfrm>
            <a:off x="6252411" y="990600"/>
            <a:ext cx="990600" cy="821459"/>
          </a:xfrm>
          <a:prstGeom prst="rect">
            <a:avLst/>
          </a:prstGeom>
        </p:spPr>
      </p:pic>
      <p:sp>
        <p:nvSpPr>
          <p:cNvPr id="24" name="Right Arrow 23">
            <a:extLst>
              <a:ext uri="{FF2B5EF4-FFF2-40B4-BE49-F238E27FC236}">
                <a16:creationId xmlns:a16="http://schemas.microsoft.com/office/drawing/2014/main" id="{E4B6BAFE-C3F2-2842-9327-ECDB5D5C7EF3}"/>
              </a:ext>
              <a:ext uri="{C183D7F6-B498-43B3-948B-1728B52AA6E4}">
                <adec:decorative xmlns:adec="http://schemas.microsoft.com/office/drawing/2017/decorative" val="1"/>
              </a:ext>
            </a:extLst>
          </p:cNvPr>
          <p:cNvSpPr/>
          <p:nvPr/>
        </p:nvSpPr>
        <p:spPr>
          <a:xfrm>
            <a:off x="2486422" y="5057715"/>
            <a:ext cx="4572746" cy="685800"/>
          </a:xfrm>
          <a:prstGeom prst="rightArrow">
            <a:avLst/>
          </a:prstGeom>
          <a:solidFill>
            <a:srgbClr val="A3C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25" name="TextBox 24">
            <a:extLst>
              <a:ext uri="{FF2B5EF4-FFF2-40B4-BE49-F238E27FC236}">
                <a16:creationId xmlns:a16="http://schemas.microsoft.com/office/drawing/2014/main" id="{C1614CFE-C58B-DA4B-B28B-F0CA86EB0FB8}"/>
              </a:ext>
            </a:extLst>
          </p:cNvPr>
          <p:cNvSpPr txBox="1"/>
          <p:nvPr/>
        </p:nvSpPr>
        <p:spPr>
          <a:xfrm rot="16200000">
            <a:off x="1447408" y="3326725"/>
            <a:ext cx="1890261" cy="369332"/>
          </a:xfrm>
          <a:prstGeom prst="rect">
            <a:avLst/>
          </a:prstGeom>
          <a:noFill/>
        </p:spPr>
        <p:txBody>
          <a:bodyPr wrap="none" rtlCol="0">
            <a:spAutoFit/>
          </a:bodyPr>
          <a:lstStyle/>
          <a:p>
            <a:pPr algn="l" rtl="0"/>
            <a:r>
              <a:rPr lang="es-US" b="0" i="0" u="none" baseline="0" dirty="0">
                <a:solidFill>
                  <a:schemeClr val="bg1"/>
                </a:solidFill>
              </a:rPr>
              <a:t>Riesgo potencial</a:t>
            </a:r>
          </a:p>
        </p:txBody>
      </p:sp>
      <p:sp>
        <p:nvSpPr>
          <p:cNvPr id="26" name="TextBox 25">
            <a:extLst>
              <a:ext uri="{FF2B5EF4-FFF2-40B4-BE49-F238E27FC236}">
                <a16:creationId xmlns:a16="http://schemas.microsoft.com/office/drawing/2014/main" id="{0C20E172-8C57-E145-B00C-886EBDD3B211}"/>
              </a:ext>
            </a:extLst>
          </p:cNvPr>
          <p:cNvSpPr txBox="1"/>
          <p:nvPr/>
        </p:nvSpPr>
        <p:spPr>
          <a:xfrm>
            <a:off x="3345401" y="5205042"/>
            <a:ext cx="2454518" cy="369332"/>
          </a:xfrm>
          <a:prstGeom prst="rect">
            <a:avLst/>
          </a:prstGeom>
          <a:noFill/>
        </p:spPr>
        <p:txBody>
          <a:bodyPr wrap="none" rtlCol="0">
            <a:spAutoFit/>
          </a:bodyPr>
          <a:lstStyle/>
          <a:p>
            <a:pPr algn="l" rtl="0"/>
            <a:r>
              <a:rPr lang="es-US" b="0" i="0" u="none" baseline="0">
                <a:solidFill>
                  <a:schemeClr val="bg1"/>
                </a:solidFill>
              </a:rPr>
              <a:t>Rentabilidad potencial</a:t>
            </a:r>
          </a:p>
        </p:txBody>
      </p:sp>
      <p:sp>
        <p:nvSpPr>
          <p:cNvPr id="9" name="Subtitle 2">
            <a:extLst>
              <a:ext uri="{FF2B5EF4-FFF2-40B4-BE49-F238E27FC236}">
                <a16:creationId xmlns:a16="http://schemas.microsoft.com/office/drawing/2014/main" id="{5C3F8C27-9447-F642-8B2D-F65DB371D9C1}"/>
              </a:ext>
            </a:extLst>
          </p:cNvPr>
          <p:cNvSpPr txBox="1">
            <a:spLocks/>
          </p:cNvSpPr>
          <p:nvPr/>
        </p:nvSpPr>
        <p:spPr>
          <a:xfrm>
            <a:off x="451022" y="6367152"/>
            <a:ext cx="685800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es-US" sz="1350" b="0" i="0" u="none" baseline="0">
                <a:solidFill>
                  <a:srgbClr val="004EA8"/>
                </a:solidFill>
                <a:latin typeface="Arial" charset="0"/>
                <a:ea typeface="Arial" charset="0"/>
                <a:cs typeface="Arial" charset="0"/>
                <a:sym typeface="Arial" charset="0"/>
              </a:rPr>
              <a:t>Con el </a:t>
            </a:r>
            <a:r>
              <a:rPr lang="es-US" sz="1350" b="1" i="0" u="none" baseline="0">
                <a:solidFill>
                  <a:srgbClr val="004EA8"/>
                </a:solidFill>
                <a:latin typeface="Arial" charset="0"/>
                <a:ea typeface="Arial" charset="0"/>
                <a:cs typeface="Arial" charset="0"/>
                <a:sym typeface="Arial" charset="0"/>
              </a:rPr>
              <a:t>pensamiento</a:t>
            </a:r>
            <a:r>
              <a:rPr lang="es-US" sz="1350" b="0" i="0" u="none" baseline="0">
                <a:solidFill>
                  <a:srgbClr val="004EA8"/>
                </a:solidFill>
                <a:latin typeface="Arial" charset="0"/>
                <a:ea typeface="Arial" charset="0"/>
                <a:cs typeface="Arial" charset="0"/>
                <a:sym typeface="Arial" charset="0"/>
              </a:rPr>
              <a:t> de </a:t>
            </a:r>
            <a:r>
              <a:rPr lang="es-US" sz="1350" b="1" i="0" u="none" baseline="0">
                <a:solidFill>
                  <a:srgbClr val="004EA8"/>
                </a:solidFill>
                <a:latin typeface="Arial" charset="0"/>
                <a:ea typeface="Arial" charset="0"/>
                <a:cs typeface="Arial" charset="0"/>
                <a:sym typeface="Arial" charset="0"/>
              </a:rPr>
              <a:t>jubilarse</a:t>
            </a:r>
          </a:p>
        </p:txBody>
      </p:sp>
      <p:pic>
        <p:nvPicPr>
          <p:cNvPr id="20" name="Picture 19">
            <a:extLst>
              <a:ext uri="{FF2B5EF4-FFF2-40B4-BE49-F238E27FC236}">
                <a16:creationId xmlns:a16="http://schemas.microsoft.com/office/drawing/2014/main" id="{929BF1CB-1D99-0C4A-B016-11EF04985DF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610599" y="5762730"/>
            <a:ext cx="1397748" cy="1026318"/>
          </a:xfrm>
          <a:prstGeom prst="rect">
            <a:avLst/>
          </a:prstGeom>
        </p:spPr>
      </p:pic>
    </p:spTree>
    <p:extLst>
      <p:ext uri="{BB962C8B-B14F-4D97-AF65-F5344CB8AC3E}">
        <p14:creationId xmlns:p14="http://schemas.microsoft.com/office/powerpoint/2010/main" val="2694401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4A1529-1730-4C47-B901-2EC06978A476}"/>
              </a:ext>
            </a:extLst>
          </p:cNvPr>
          <p:cNvSpPr>
            <a:spLocks noGrp="1"/>
          </p:cNvSpPr>
          <p:nvPr>
            <p:ph type="ctrTitle"/>
          </p:nvPr>
        </p:nvSpPr>
        <p:spPr>
          <a:xfrm>
            <a:off x="370218" y="2605164"/>
            <a:ext cx="8153400" cy="2456645"/>
          </a:xfrm>
        </p:spPr>
        <p:txBody>
          <a:bodyPr/>
          <a:lstStyle/>
          <a:p>
            <a:pPr algn="ctr" rtl="0"/>
            <a:r>
              <a:rPr lang="es-US" b="1" i="0" u="none" baseline="0" dirty="0"/>
              <a:t>Haga una combinación. </a:t>
            </a:r>
            <a:r>
              <a:rPr lang="es-US" b="0" i="0" u="none" baseline="0" dirty="0"/>
              <a:t>Ya sea que tenga apetito de tomar riesgos, o solo desee probarlo, distribuir su dinero entre diferentes grupos de inversión es la clave para gestionar el riesgo. </a:t>
            </a:r>
          </a:p>
        </p:txBody>
      </p:sp>
      <p:pic>
        <p:nvPicPr>
          <p:cNvPr id="6" name="Picture 5">
            <a:extLst>
              <a:ext uri="{FF2B5EF4-FFF2-40B4-BE49-F238E27FC236}">
                <a16:creationId xmlns:a16="http://schemas.microsoft.com/office/drawing/2014/main" id="{00DB2D21-9145-8640-9647-60E407C38B84}"/>
              </a:ext>
              <a:ext uri="{C183D7F6-B498-43B3-948B-1728B52AA6E4}">
                <adec:decorative xmlns:adec="http://schemas.microsoft.com/office/drawing/2017/decorative" val="1"/>
              </a:ext>
            </a:extLst>
          </p:cNvPr>
          <p:cNvPicPr>
            <a:picLocks noChangeAspect="1"/>
          </p:cNvPicPr>
          <p:nvPr/>
        </p:nvPicPr>
        <p:blipFill rotWithShape="1">
          <a:blip r:embed="rId3"/>
          <a:srcRect l="-963" t="55579" r="81328" b="1201"/>
          <a:stretch/>
        </p:blipFill>
        <p:spPr>
          <a:xfrm>
            <a:off x="3684918" y="1162882"/>
            <a:ext cx="990600" cy="1081164"/>
          </a:xfrm>
          <a:prstGeom prst="rect">
            <a:avLst/>
          </a:prstGeom>
        </p:spPr>
      </p:pic>
      <p:pic>
        <p:nvPicPr>
          <p:cNvPr id="7" name="Picture 6">
            <a:extLst>
              <a:ext uri="{FF2B5EF4-FFF2-40B4-BE49-F238E27FC236}">
                <a16:creationId xmlns:a16="http://schemas.microsoft.com/office/drawing/2014/main" id="{709D30BB-1ED4-5344-BF6B-5B7283EC4FE9}"/>
              </a:ext>
              <a:ext uri="{C183D7F6-B498-43B3-948B-1728B52AA6E4}">
                <adec:decorative xmlns:adec="http://schemas.microsoft.com/office/drawing/2017/decorative" val="1"/>
              </a:ext>
            </a:extLst>
          </p:cNvPr>
          <p:cNvPicPr>
            <a:picLocks noChangeAspect="1"/>
          </p:cNvPicPr>
          <p:nvPr/>
        </p:nvPicPr>
        <p:blipFill rotWithShape="1">
          <a:blip r:embed="rId3"/>
          <a:srcRect l="21145" t="55579" r="59220" b="1201"/>
          <a:stretch/>
        </p:blipFill>
        <p:spPr>
          <a:xfrm>
            <a:off x="4446918" y="1524000"/>
            <a:ext cx="809477" cy="883482"/>
          </a:xfrm>
          <a:prstGeom prst="rect">
            <a:avLst/>
          </a:prstGeom>
        </p:spPr>
      </p:pic>
    </p:spTree>
    <p:extLst>
      <p:ext uri="{BB962C8B-B14F-4D97-AF65-F5344CB8AC3E}">
        <p14:creationId xmlns:p14="http://schemas.microsoft.com/office/powerpoint/2010/main" val="2911347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973128-C517-D545-9047-101D49D355AC}"/>
              </a:ext>
            </a:extLst>
          </p:cNvPr>
          <p:cNvSpPr>
            <a:spLocks noGrp="1"/>
          </p:cNvSpPr>
          <p:nvPr>
            <p:ph type="ctrTitle"/>
          </p:nvPr>
        </p:nvSpPr>
        <p:spPr/>
        <p:txBody>
          <a:bodyPr/>
          <a:lstStyle/>
          <a:p>
            <a:pPr algn="l" rtl="0"/>
            <a:r>
              <a:rPr lang="es-US" b="0" i="0" u="none" baseline="0"/>
              <a:t>¿Cuántos años le faltan para jubilarse?</a:t>
            </a:r>
            <a:endParaRPr lang="es-US">
              <a:solidFill>
                <a:srgbClr val="004EA6"/>
              </a:solidFill>
            </a:endParaRPr>
          </a:p>
        </p:txBody>
      </p:sp>
      <p:pic>
        <p:nvPicPr>
          <p:cNvPr id="9" name="Picture 8">
            <a:extLst>
              <a:ext uri="{FF2B5EF4-FFF2-40B4-BE49-F238E27FC236}">
                <a16:creationId xmlns:a16="http://schemas.microsoft.com/office/drawing/2014/main" id="{63ECBBA2-0166-8543-9AB2-A9BED48D918E}"/>
              </a:ext>
              <a:ext uri="{C183D7F6-B498-43B3-948B-1728B52AA6E4}">
                <adec:decorative xmlns:adec="http://schemas.microsoft.com/office/drawing/2017/decorative" val="1"/>
              </a:ext>
            </a:extLst>
          </p:cNvPr>
          <p:cNvPicPr>
            <a:picLocks noChangeAspect="1"/>
          </p:cNvPicPr>
          <p:nvPr/>
        </p:nvPicPr>
        <p:blipFill rotWithShape="1">
          <a:blip r:embed="rId3"/>
          <a:srcRect b="27064"/>
          <a:stretch/>
        </p:blipFill>
        <p:spPr>
          <a:xfrm>
            <a:off x="0" y="4188395"/>
            <a:ext cx="9144000" cy="2669605"/>
          </a:xfrm>
          <a:prstGeom prst="rect">
            <a:avLst/>
          </a:prstGeom>
        </p:spPr>
      </p:pic>
      <p:pic>
        <p:nvPicPr>
          <p:cNvPr id="10" name="Picture 9">
            <a:extLst>
              <a:ext uri="{FF2B5EF4-FFF2-40B4-BE49-F238E27FC236}">
                <a16:creationId xmlns:a16="http://schemas.microsoft.com/office/drawing/2014/main" id="{6C427361-535B-F944-9324-7E91DB8D1F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87550" y="2633716"/>
            <a:ext cx="5092700" cy="2946400"/>
          </a:xfrm>
          <a:prstGeom prst="rect">
            <a:avLst/>
          </a:prstGeom>
        </p:spPr>
      </p:pic>
      <p:sp>
        <p:nvSpPr>
          <p:cNvPr id="2" name="TextBox 1">
            <a:extLst>
              <a:ext uri="{FF2B5EF4-FFF2-40B4-BE49-F238E27FC236}">
                <a16:creationId xmlns:a16="http://schemas.microsoft.com/office/drawing/2014/main" id="{EA065766-A949-4C74-ACFB-0ECC3428E9C2}"/>
              </a:ext>
              <a:ext uri="{C183D7F6-B498-43B3-948B-1728B52AA6E4}">
                <adec:decorative xmlns:adec="http://schemas.microsoft.com/office/drawing/2017/decorative" val="1"/>
              </a:ext>
            </a:extLst>
          </p:cNvPr>
          <p:cNvSpPr txBox="1"/>
          <p:nvPr/>
        </p:nvSpPr>
        <p:spPr>
          <a:xfrm>
            <a:off x="762000" y="1828800"/>
            <a:ext cx="7239000" cy="646331"/>
          </a:xfrm>
          <a:prstGeom prst="rect">
            <a:avLst/>
          </a:prstGeom>
          <a:noFill/>
        </p:spPr>
        <p:txBody>
          <a:bodyPr wrap="square" rtlCol="0">
            <a:spAutoFit/>
          </a:bodyPr>
          <a:lstStyle/>
          <a:p>
            <a:pPr algn="l" rtl="0"/>
            <a:r>
              <a:rPr lang="x-es-XL" b="0" i="0" u="none" baseline="0"/>
              <a:t> </a:t>
            </a:r>
          </a:p>
          <a:p>
            <a:endParaRPr lang="x-es-XL" dirty="0"/>
          </a:p>
        </p:txBody>
      </p:sp>
      <p:pic>
        <p:nvPicPr>
          <p:cNvPr id="11" name="Picture 10">
            <a:extLst>
              <a:ext uri="{FF2B5EF4-FFF2-40B4-BE49-F238E27FC236}">
                <a16:creationId xmlns:a16="http://schemas.microsoft.com/office/drawing/2014/main" id="{96B544BB-4B3C-674C-A561-AD6F82B8547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610599" y="5762730"/>
            <a:ext cx="1397748" cy="1026318"/>
          </a:xfrm>
          <a:prstGeom prst="rect">
            <a:avLst/>
          </a:prstGeom>
        </p:spPr>
      </p:pic>
      <p:pic>
        <p:nvPicPr>
          <p:cNvPr id="5" name="Picture 4" descr="Si le faltan 15 años o más antes de que se jubile, su apetito por tomar riesgos puede ser mayor. Puede arriesgarse más con la esperanza de obtener una mayor recompensa.&#10;&#10;Si faltan entre cinco y 15 años para que se jubile, elija un enfoque equilibrado. Controle su antojo por las opciones de mayor riesgo y rentabilidad con opciones más seguras con rentabilidad estable.&#10;&#10;Si le faltan cinco años o menos para jubilarse, prepare su plato con opciones de menor riesgo.">
            <a:extLst>
              <a:ext uri="{FF2B5EF4-FFF2-40B4-BE49-F238E27FC236}">
                <a16:creationId xmlns:a16="http://schemas.microsoft.com/office/drawing/2014/main" id="{7F6C89F0-F94D-C24C-8230-AD2C1B8F9483}"/>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1206500" y="885780"/>
            <a:ext cx="7119283" cy="3036780"/>
          </a:xfrm>
          <a:prstGeom prst="rect">
            <a:avLst/>
          </a:prstGeom>
        </p:spPr>
      </p:pic>
      <p:sp>
        <p:nvSpPr>
          <p:cNvPr id="8" name="Subtitle 2">
            <a:extLst>
              <a:ext uri="{FF2B5EF4-FFF2-40B4-BE49-F238E27FC236}">
                <a16:creationId xmlns:a16="http://schemas.microsoft.com/office/drawing/2014/main" id="{58CA96FD-C18B-FA4F-992F-ED510155D3E2}"/>
              </a:ext>
            </a:extLst>
          </p:cNvPr>
          <p:cNvSpPr txBox="1">
            <a:spLocks/>
          </p:cNvSpPr>
          <p:nvPr/>
        </p:nvSpPr>
        <p:spPr>
          <a:xfrm>
            <a:off x="451022" y="6367152"/>
            <a:ext cx="685800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es-US" sz="1350" b="0" i="0" u="none" baseline="0">
                <a:solidFill>
                  <a:srgbClr val="004EA8"/>
                </a:solidFill>
                <a:latin typeface="Arial" charset="0"/>
                <a:ea typeface="Arial" charset="0"/>
                <a:cs typeface="Arial" charset="0"/>
                <a:sym typeface="Arial" charset="0"/>
              </a:rPr>
              <a:t>Con el </a:t>
            </a:r>
            <a:r>
              <a:rPr lang="es-US" sz="1350" b="1" i="0" u="none" baseline="0">
                <a:solidFill>
                  <a:srgbClr val="004EA8"/>
                </a:solidFill>
                <a:latin typeface="Arial" charset="0"/>
                <a:ea typeface="Arial" charset="0"/>
                <a:cs typeface="Arial" charset="0"/>
                <a:sym typeface="Arial" charset="0"/>
              </a:rPr>
              <a:t>pensamiento</a:t>
            </a:r>
            <a:r>
              <a:rPr lang="es-US" sz="1350" b="0" i="0" u="none" baseline="0">
                <a:solidFill>
                  <a:srgbClr val="004EA8"/>
                </a:solidFill>
                <a:latin typeface="Arial" charset="0"/>
                <a:ea typeface="Arial" charset="0"/>
                <a:cs typeface="Arial" charset="0"/>
                <a:sym typeface="Arial" charset="0"/>
              </a:rPr>
              <a:t> de </a:t>
            </a:r>
            <a:r>
              <a:rPr lang="es-US" sz="1350" b="1" i="0" u="none" baseline="0">
                <a:solidFill>
                  <a:srgbClr val="004EA8"/>
                </a:solidFill>
                <a:latin typeface="Arial" charset="0"/>
                <a:ea typeface="Arial" charset="0"/>
                <a:cs typeface="Arial" charset="0"/>
                <a:sym typeface="Arial" charset="0"/>
              </a:rPr>
              <a:t>jubilarse</a:t>
            </a:r>
          </a:p>
        </p:txBody>
      </p:sp>
    </p:spTree>
    <p:extLst>
      <p:ext uri="{BB962C8B-B14F-4D97-AF65-F5344CB8AC3E}">
        <p14:creationId xmlns:p14="http://schemas.microsoft.com/office/powerpoint/2010/main" val="431295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DBB1-6EE4-E34C-9B05-EA9EE36C0700}"/>
              </a:ext>
            </a:extLst>
          </p:cNvPr>
          <p:cNvSpPr>
            <a:spLocks noGrp="1"/>
          </p:cNvSpPr>
          <p:nvPr>
            <p:ph type="ctrTitle"/>
          </p:nvPr>
        </p:nvSpPr>
        <p:spPr/>
        <p:txBody>
          <a:bodyPr/>
          <a:lstStyle/>
          <a:p>
            <a:pPr algn="l" rtl="0"/>
            <a:r>
              <a:rPr lang="es-US" b="0" i="0" u="none" baseline="0">
                <a:solidFill>
                  <a:srgbClr val="004EA8"/>
                </a:solidFill>
                <a:latin typeface="Arial" charset="0"/>
                <a:ea typeface="Arial" charset="0"/>
                <a:cs typeface="Arial" charset="0"/>
                <a:sym typeface="Arial" charset="0"/>
              </a:rPr>
              <a:t>¿Cuánto se debe ahorrar?</a:t>
            </a:r>
            <a:endParaRPr lang="es-US"/>
          </a:p>
        </p:txBody>
      </p:sp>
      <p:pic>
        <p:nvPicPr>
          <p:cNvPr id="13" name="Picture 12">
            <a:extLst>
              <a:ext uri="{FF2B5EF4-FFF2-40B4-BE49-F238E27FC236}">
                <a16:creationId xmlns:a16="http://schemas.microsoft.com/office/drawing/2014/main" id="{379629C3-63DF-1343-9FAA-FDCFE13A4F59}"/>
              </a:ext>
              <a:ext uri="{C183D7F6-B498-43B3-948B-1728B52AA6E4}">
                <adec:decorative xmlns:adec="http://schemas.microsoft.com/office/drawing/2017/decorative" val="1"/>
              </a:ext>
            </a:extLst>
          </p:cNvPr>
          <p:cNvPicPr>
            <a:picLocks noChangeAspect="1"/>
          </p:cNvPicPr>
          <p:nvPr/>
        </p:nvPicPr>
        <p:blipFill rotWithShape="1">
          <a:blip r:embed="rId3"/>
          <a:srcRect b="27064"/>
          <a:stretch/>
        </p:blipFill>
        <p:spPr>
          <a:xfrm>
            <a:off x="0" y="4188395"/>
            <a:ext cx="9144000" cy="2669605"/>
          </a:xfrm>
          <a:prstGeom prst="rect">
            <a:avLst/>
          </a:prstGeom>
        </p:spPr>
      </p:pic>
      <p:pic>
        <p:nvPicPr>
          <p:cNvPr id="14" name="Picture 13">
            <a:extLst>
              <a:ext uri="{FF2B5EF4-FFF2-40B4-BE49-F238E27FC236}">
                <a16:creationId xmlns:a16="http://schemas.microsoft.com/office/drawing/2014/main" id="{EC31F455-E2ED-8C46-A9B2-FD1691D721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87550" y="2633716"/>
            <a:ext cx="5092700" cy="2946400"/>
          </a:xfrm>
          <a:prstGeom prst="rect">
            <a:avLst/>
          </a:prstGeom>
        </p:spPr>
      </p:pic>
      <p:pic>
        <p:nvPicPr>
          <p:cNvPr id="12" name="Picture 11">
            <a:extLst>
              <a:ext uri="{FF2B5EF4-FFF2-40B4-BE49-F238E27FC236}">
                <a16:creationId xmlns:a16="http://schemas.microsoft.com/office/drawing/2014/main" id="{0540541C-0C55-7D48-9934-EDC26EF6F81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610599" y="5762730"/>
            <a:ext cx="1397748" cy="1026318"/>
          </a:xfrm>
          <a:prstGeom prst="rect">
            <a:avLst/>
          </a:prstGeom>
        </p:spPr>
      </p:pic>
      <p:pic>
        <p:nvPicPr>
          <p:cNvPr id="15" name="Picture 14" descr="De los 20 a los 35 años&#10;Objetivo de ahorro: de 10 a 15% en cada cheque salarial Elija ahorrar:&#10;1 vez el salario anual&#10;De los 36 a los 50 años Objetivo de ahorro: de 15 a 20% en cada cheque salarial&#10;Elija ahorrar: 3.5 veces el salario anual&#10;Más de 51 años&#10;Objetivo de ahorro: 20% o más de su cheque salarial&#10;Elija ahorrar: 7 veces su salario anual">
            <a:extLst>
              <a:ext uri="{FF2B5EF4-FFF2-40B4-BE49-F238E27FC236}">
                <a16:creationId xmlns:a16="http://schemas.microsoft.com/office/drawing/2014/main" id="{E8010B4B-E7D3-D842-8844-87539F83A9A3}"/>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1003300" y="723900"/>
            <a:ext cx="7394745" cy="3154280"/>
          </a:xfrm>
          <a:prstGeom prst="rect">
            <a:avLst/>
          </a:prstGeom>
        </p:spPr>
      </p:pic>
      <p:sp>
        <p:nvSpPr>
          <p:cNvPr id="7" name="Subtitle 2">
            <a:extLst>
              <a:ext uri="{FF2B5EF4-FFF2-40B4-BE49-F238E27FC236}">
                <a16:creationId xmlns:a16="http://schemas.microsoft.com/office/drawing/2014/main" id="{4C3AC877-29FB-1040-8978-A4EFD2DDC853}"/>
              </a:ext>
            </a:extLst>
          </p:cNvPr>
          <p:cNvSpPr txBox="1">
            <a:spLocks/>
          </p:cNvSpPr>
          <p:nvPr/>
        </p:nvSpPr>
        <p:spPr>
          <a:xfrm>
            <a:off x="451022" y="6367152"/>
            <a:ext cx="685800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es-US" sz="1350" b="0" i="0" u="none" baseline="0" dirty="0">
                <a:solidFill>
                  <a:srgbClr val="004EA8"/>
                </a:solidFill>
                <a:latin typeface="Arial" charset="0"/>
                <a:ea typeface="Arial" charset="0"/>
                <a:cs typeface="Arial" charset="0"/>
                <a:sym typeface="Arial" charset="0"/>
              </a:rPr>
              <a:t>Con el </a:t>
            </a:r>
            <a:r>
              <a:rPr lang="es-US" sz="1350" b="1" i="0" u="none" baseline="0" dirty="0">
                <a:solidFill>
                  <a:srgbClr val="004EA8"/>
                </a:solidFill>
                <a:latin typeface="Arial" charset="0"/>
                <a:ea typeface="Arial" charset="0"/>
                <a:cs typeface="Arial" charset="0"/>
                <a:sym typeface="Arial" charset="0"/>
              </a:rPr>
              <a:t>pensamiento</a:t>
            </a:r>
            <a:r>
              <a:rPr lang="es-US" sz="1350" b="0" i="0" u="none" baseline="0" dirty="0">
                <a:solidFill>
                  <a:srgbClr val="004EA8"/>
                </a:solidFill>
                <a:latin typeface="Arial" charset="0"/>
                <a:ea typeface="Arial" charset="0"/>
                <a:cs typeface="Arial" charset="0"/>
                <a:sym typeface="Arial" charset="0"/>
              </a:rPr>
              <a:t> de </a:t>
            </a:r>
            <a:r>
              <a:rPr lang="es-US" sz="1350" b="1" i="0" u="none" baseline="0" dirty="0">
                <a:solidFill>
                  <a:srgbClr val="004EA8"/>
                </a:solidFill>
                <a:latin typeface="Arial" charset="0"/>
                <a:ea typeface="Arial" charset="0"/>
                <a:cs typeface="Arial" charset="0"/>
                <a:sym typeface="Arial" charset="0"/>
              </a:rPr>
              <a:t>jubilarse</a:t>
            </a:r>
          </a:p>
        </p:txBody>
      </p:sp>
    </p:spTree>
    <p:extLst>
      <p:ext uri="{BB962C8B-B14F-4D97-AF65-F5344CB8AC3E}">
        <p14:creationId xmlns:p14="http://schemas.microsoft.com/office/powerpoint/2010/main" val="493465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noAutofit/>
          </a:bodyPr>
          <a:lstStyle/>
          <a:p>
            <a:pPr algn="l" rtl="0"/>
            <a:r>
              <a:rPr lang="es-US" b="0" i="0" u="none" baseline="0" dirty="0">
                <a:solidFill>
                  <a:srgbClr val="004EA8"/>
                </a:solidFill>
                <a:latin typeface="Arial" charset="0"/>
                <a:ea typeface="Arial" charset="0"/>
                <a:cs typeface="Arial" charset="0"/>
                <a:sym typeface="Arial" charset="0"/>
              </a:rPr>
              <a:t>¿Por qué unirse a su plan?</a:t>
            </a:r>
          </a:p>
        </p:txBody>
      </p:sp>
      <p:pic>
        <p:nvPicPr>
          <p:cNvPr id="32" name="Picture 31">
            <a:extLst>
              <a:ext uri="{FF2B5EF4-FFF2-40B4-BE49-F238E27FC236}">
                <a16:creationId xmlns:a16="http://schemas.microsoft.com/office/drawing/2014/main" id="{9D10D510-6BC0-EB4B-AEE3-9C8034CB6C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3800" y="2386263"/>
            <a:ext cx="1498600" cy="609600"/>
          </a:xfrm>
          <a:prstGeom prst="rect">
            <a:avLst/>
          </a:prstGeom>
        </p:spPr>
      </p:pic>
      <p:pic>
        <p:nvPicPr>
          <p:cNvPr id="33" name="Picture 32">
            <a:extLst>
              <a:ext uri="{FF2B5EF4-FFF2-40B4-BE49-F238E27FC236}">
                <a16:creationId xmlns:a16="http://schemas.microsoft.com/office/drawing/2014/main" id="{428904DA-DF23-6D48-9009-F20235759E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79275" y="2374387"/>
            <a:ext cx="1498600" cy="609600"/>
          </a:xfrm>
          <a:prstGeom prst="rect">
            <a:avLst/>
          </a:prstGeom>
        </p:spPr>
      </p:pic>
      <p:pic>
        <p:nvPicPr>
          <p:cNvPr id="34" name="Picture 33">
            <a:extLst>
              <a:ext uri="{FF2B5EF4-FFF2-40B4-BE49-F238E27FC236}">
                <a16:creationId xmlns:a16="http://schemas.microsoft.com/office/drawing/2014/main" id="{17E5834F-93D6-8843-A325-E5F1F8DAE4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14600" y="5029200"/>
            <a:ext cx="1498600" cy="609600"/>
          </a:xfrm>
          <a:prstGeom prst="rect">
            <a:avLst/>
          </a:prstGeom>
        </p:spPr>
      </p:pic>
      <p:pic>
        <p:nvPicPr>
          <p:cNvPr id="7" name="Picture 6">
            <a:extLst>
              <a:ext uri="{FF2B5EF4-FFF2-40B4-BE49-F238E27FC236}">
                <a16:creationId xmlns:a16="http://schemas.microsoft.com/office/drawing/2014/main" id="{1768DD06-0BAE-A84A-899C-9207A9347B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3057" y="2386263"/>
            <a:ext cx="1498600" cy="609600"/>
          </a:xfrm>
          <a:prstGeom prst="rect">
            <a:avLst/>
          </a:prstGeom>
        </p:spPr>
      </p:pic>
      <p:sp>
        <p:nvSpPr>
          <p:cNvPr id="12" name="TextBox 11"/>
          <p:cNvSpPr txBox="1"/>
          <p:nvPr/>
        </p:nvSpPr>
        <p:spPr>
          <a:xfrm>
            <a:off x="1699870" y="3077077"/>
            <a:ext cx="1415772" cy="646331"/>
          </a:xfrm>
          <a:prstGeom prst="rect">
            <a:avLst/>
          </a:prstGeom>
          <a:noFill/>
        </p:spPr>
        <p:txBody>
          <a:bodyPr wrap="none" rtlCol="0">
            <a:spAutoFit/>
          </a:bodyPr>
          <a:lstStyle/>
          <a:p>
            <a:pPr algn="ctr" rtl="0"/>
            <a:r>
              <a:rPr lang="es-US" b="1" i="0" u="none" baseline="0">
                <a:solidFill>
                  <a:srgbClr val="004EA6"/>
                </a:solidFill>
                <a:latin typeface="Arial" charset="0"/>
                <a:ea typeface="Arial" charset="0"/>
                <a:cs typeface="Arial" charset="0"/>
                <a:sym typeface="Arial" charset="0"/>
              </a:rPr>
              <a:t>Ahorro</a:t>
            </a:r>
            <a:br>
              <a:rPr lang="es-US" b="1">
                <a:solidFill>
                  <a:srgbClr val="004EA6"/>
                </a:solidFill>
                <a:latin typeface="Arial" charset="0"/>
                <a:ea typeface="Arial" charset="0"/>
                <a:cs typeface="Arial" charset="0"/>
              </a:rPr>
            </a:br>
            <a:r>
              <a:rPr lang="es-US" b="1" i="0" u="none" baseline="0">
                <a:solidFill>
                  <a:srgbClr val="004EA6"/>
                </a:solidFill>
                <a:latin typeface="Arial" charset="0"/>
                <a:ea typeface="Arial" charset="0"/>
                <a:cs typeface="Arial" charset="0"/>
                <a:sym typeface="Arial" charset="0"/>
              </a:rPr>
              <a:t>automático</a:t>
            </a:r>
          </a:p>
        </p:txBody>
      </p:sp>
      <p:sp>
        <p:nvSpPr>
          <p:cNvPr id="13" name="TextBox 12"/>
          <p:cNvSpPr txBox="1"/>
          <p:nvPr/>
        </p:nvSpPr>
        <p:spPr>
          <a:xfrm>
            <a:off x="3906687" y="3077077"/>
            <a:ext cx="1120884" cy="646331"/>
          </a:xfrm>
          <a:prstGeom prst="rect">
            <a:avLst/>
          </a:prstGeom>
          <a:noFill/>
        </p:spPr>
        <p:txBody>
          <a:bodyPr wrap="none" rtlCol="0">
            <a:spAutoFit/>
          </a:bodyPr>
          <a:lstStyle/>
          <a:p>
            <a:pPr algn="ctr" rtl="0"/>
            <a:r>
              <a:rPr lang="es-US" b="1" i="0" u="none" baseline="0">
                <a:solidFill>
                  <a:srgbClr val="004EA6"/>
                </a:solidFill>
                <a:latin typeface="Arial" charset="0"/>
                <a:ea typeface="Arial" charset="0"/>
                <a:cs typeface="Arial" charset="0"/>
                <a:sym typeface="Arial" charset="0"/>
              </a:rPr>
              <a:t>Ventajas</a:t>
            </a:r>
            <a:br>
              <a:rPr lang="es-US" b="1">
                <a:solidFill>
                  <a:srgbClr val="004EA6"/>
                </a:solidFill>
                <a:latin typeface="Arial" charset="0"/>
                <a:ea typeface="Arial" charset="0"/>
                <a:cs typeface="Arial" charset="0"/>
              </a:rPr>
            </a:br>
            <a:r>
              <a:rPr lang="es-US" b="1" i="0" u="none" baseline="0">
                <a:solidFill>
                  <a:srgbClr val="004EA6"/>
                </a:solidFill>
                <a:latin typeface="Arial" charset="0"/>
                <a:ea typeface="Arial" charset="0"/>
                <a:cs typeface="Arial" charset="0"/>
                <a:sym typeface="Arial" charset="0"/>
              </a:rPr>
              <a:t>fiscales</a:t>
            </a:r>
          </a:p>
        </p:txBody>
      </p:sp>
      <p:sp>
        <p:nvSpPr>
          <p:cNvPr id="15" name="TextBox 14"/>
          <p:cNvSpPr txBox="1"/>
          <p:nvPr/>
        </p:nvSpPr>
        <p:spPr>
          <a:xfrm>
            <a:off x="5826619" y="3077077"/>
            <a:ext cx="1569660" cy="646331"/>
          </a:xfrm>
          <a:prstGeom prst="rect">
            <a:avLst/>
          </a:prstGeom>
          <a:noFill/>
        </p:spPr>
        <p:txBody>
          <a:bodyPr wrap="none" rtlCol="0">
            <a:spAutoFit/>
          </a:bodyPr>
          <a:lstStyle/>
          <a:p>
            <a:pPr algn="ctr" rtl="0"/>
            <a:r>
              <a:rPr lang="es-US" b="1" i="0" u="none" baseline="0">
                <a:solidFill>
                  <a:srgbClr val="004EA6"/>
                </a:solidFill>
                <a:latin typeface="Arial" charset="0"/>
                <a:ea typeface="Arial" charset="0"/>
                <a:cs typeface="Arial" charset="0"/>
                <a:sym typeface="Arial" charset="0"/>
              </a:rPr>
              <a:t>Opciones de</a:t>
            </a:r>
            <a:br>
              <a:rPr lang="es-US" b="1">
                <a:solidFill>
                  <a:srgbClr val="004EA6"/>
                </a:solidFill>
                <a:latin typeface="Arial" charset="0"/>
                <a:ea typeface="Arial" charset="0"/>
                <a:cs typeface="Arial" charset="0"/>
              </a:rPr>
            </a:br>
            <a:r>
              <a:rPr lang="es-US" b="1" i="0" u="none" baseline="0">
                <a:solidFill>
                  <a:srgbClr val="004EA6"/>
                </a:solidFill>
                <a:latin typeface="Arial" charset="0"/>
                <a:ea typeface="Arial" charset="0"/>
                <a:cs typeface="Arial" charset="0"/>
                <a:sym typeface="Arial" charset="0"/>
              </a:rPr>
              <a:t>inversión</a:t>
            </a:r>
          </a:p>
        </p:txBody>
      </p:sp>
      <p:sp>
        <p:nvSpPr>
          <p:cNvPr id="17" name="TextBox 16"/>
          <p:cNvSpPr txBox="1"/>
          <p:nvPr/>
        </p:nvSpPr>
        <p:spPr>
          <a:xfrm>
            <a:off x="2376059" y="5700521"/>
            <a:ext cx="1749197" cy="369332"/>
          </a:xfrm>
          <a:prstGeom prst="rect">
            <a:avLst/>
          </a:prstGeom>
          <a:noFill/>
        </p:spPr>
        <p:txBody>
          <a:bodyPr wrap="none" rtlCol="0">
            <a:spAutoFit/>
          </a:bodyPr>
          <a:lstStyle/>
          <a:p>
            <a:pPr algn="ctr" rtl="0"/>
            <a:r>
              <a:rPr lang="es-US" b="1" i="0" u="none" baseline="0">
                <a:solidFill>
                  <a:srgbClr val="004EA6"/>
                </a:solidFill>
                <a:latin typeface="Arial" charset="0"/>
                <a:ea typeface="Arial" charset="0"/>
                <a:cs typeface="Arial" charset="0"/>
                <a:sym typeface="Arial" charset="0"/>
              </a:rPr>
              <a:t>Capitalización</a:t>
            </a:r>
          </a:p>
        </p:txBody>
      </p:sp>
      <p:sp>
        <p:nvSpPr>
          <p:cNvPr id="18" name="TextBox 17"/>
          <p:cNvSpPr txBox="1"/>
          <p:nvPr/>
        </p:nvSpPr>
        <p:spPr>
          <a:xfrm>
            <a:off x="4438708" y="5623247"/>
            <a:ext cx="3183766" cy="646331"/>
          </a:xfrm>
          <a:prstGeom prst="rect">
            <a:avLst/>
          </a:prstGeom>
          <a:noFill/>
        </p:spPr>
        <p:txBody>
          <a:bodyPr wrap="square" rtlCol="0">
            <a:spAutoFit/>
          </a:bodyPr>
          <a:lstStyle/>
          <a:p>
            <a:pPr algn="ctr" rtl="0"/>
            <a:r>
              <a:rPr lang="es-US" b="1" i="0" u="none" baseline="0" dirty="0">
                <a:solidFill>
                  <a:srgbClr val="004EA6"/>
                </a:solidFill>
                <a:latin typeface="Arial" charset="0"/>
                <a:ea typeface="Arial" charset="0"/>
                <a:cs typeface="Arial" charset="0"/>
                <a:sym typeface="Arial" charset="0"/>
              </a:rPr>
              <a:t>Aportaciones</a:t>
            </a:r>
            <a:br>
              <a:rPr lang="es-US" b="1" dirty="0">
                <a:solidFill>
                  <a:srgbClr val="004EA6"/>
                </a:solidFill>
                <a:latin typeface="Arial" charset="0"/>
                <a:ea typeface="Arial" charset="0"/>
                <a:cs typeface="Arial" charset="0"/>
              </a:rPr>
            </a:br>
            <a:r>
              <a:rPr lang="es-US" b="1" i="0" u="none" baseline="0" dirty="0">
                <a:solidFill>
                  <a:srgbClr val="004EA6"/>
                </a:solidFill>
                <a:latin typeface="Arial" charset="0"/>
                <a:ea typeface="Arial" charset="0"/>
                <a:cs typeface="Arial" charset="0"/>
                <a:sym typeface="Arial" charset="0"/>
              </a:rPr>
              <a:t>paralelas del empleador</a:t>
            </a:r>
          </a:p>
        </p:txBody>
      </p:sp>
      <p:sp>
        <p:nvSpPr>
          <p:cNvPr id="19" name="Subtitle 2">
            <a:extLst>
              <a:ext uri="{FF2B5EF4-FFF2-40B4-BE49-F238E27FC236}">
                <a16:creationId xmlns:a16="http://schemas.microsoft.com/office/drawing/2014/main" id="{8C486A01-B490-2C4C-9B87-51B17922077C}"/>
              </a:ext>
            </a:extLst>
          </p:cNvPr>
          <p:cNvSpPr txBox="1">
            <a:spLocks/>
          </p:cNvSpPr>
          <p:nvPr/>
        </p:nvSpPr>
        <p:spPr>
          <a:xfrm>
            <a:off x="451022" y="6367152"/>
            <a:ext cx="303276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es-US" sz="1350" b="0" i="0" u="none" baseline="0">
                <a:solidFill>
                  <a:srgbClr val="004EA8"/>
                </a:solidFill>
                <a:latin typeface="Arial" charset="0"/>
                <a:ea typeface="Arial" charset="0"/>
                <a:cs typeface="Arial" charset="0"/>
                <a:sym typeface="Arial" charset="0"/>
              </a:rPr>
              <a:t>Con el </a:t>
            </a:r>
            <a:r>
              <a:rPr lang="es-US" sz="1350" b="1" i="0" u="none" baseline="0">
                <a:solidFill>
                  <a:srgbClr val="004EA8"/>
                </a:solidFill>
                <a:latin typeface="Arial" charset="0"/>
                <a:ea typeface="Arial" charset="0"/>
                <a:cs typeface="Arial" charset="0"/>
                <a:sym typeface="Arial" charset="0"/>
              </a:rPr>
              <a:t>pensamiento</a:t>
            </a:r>
            <a:r>
              <a:rPr lang="es-US" sz="1350" b="0" i="0" u="none" baseline="0">
                <a:solidFill>
                  <a:srgbClr val="004EA8"/>
                </a:solidFill>
                <a:latin typeface="Arial" charset="0"/>
                <a:ea typeface="Arial" charset="0"/>
                <a:cs typeface="Arial" charset="0"/>
                <a:sym typeface="Arial" charset="0"/>
              </a:rPr>
              <a:t> de </a:t>
            </a:r>
            <a:r>
              <a:rPr lang="es-US" sz="1350" b="1" i="0" u="none" baseline="0">
                <a:solidFill>
                  <a:srgbClr val="004EA8"/>
                </a:solidFill>
                <a:latin typeface="Arial" charset="0"/>
                <a:ea typeface="Arial" charset="0"/>
                <a:cs typeface="Arial" charset="0"/>
                <a:sym typeface="Arial" charset="0"/>
              </a:rPr>
              <a:t>jubilarse</a:t>
            </a:r>
          </a:p>
        </p:txBody>
      </p:sp>
      <p:sp>
        <p:nvSpPr>
          <p:cNvPr id="8" name="Rectangle 7">
            <a:extLst>
              <a:ext uri="{FF2B5EF4-FFF2-40B4-BE49-F238E27FC236}">
                <a16:creationId xmlns:a16="http://schemas.microsoft.com/office/drawing/2014/main" id="{69772969-6932-2C41-ABBD-60EBE2E2C70C}"/>
              </a:ext>
              <a:ext uri="{C183D7F6-B498-43B3-948B-1728B52AA6E4}">
                <adec:decorative xmlns:adec="http://schemas.microsoft.com/office/drawing/2017/decorative" val="1"/>
              </a:ext>
            </a:extLst>
          </p:cNvPr>
          <p:cNvSpPr/>
          <p:nvPr/>
        </p:nvSpPr>
        <p:spPr>
          <a:xfrm>
            <a:off x="2039112" y="2304288"/>
            <a:ext cx="777240" cy="41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pic>
        <p:nvPicPr>
          <p:cNvPr id="20" name="Picture 19">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8951" t="36814" r="73599" b="32159"/>
          <a:stretch/>
        </p:blipFill>
        <p:spPr>
          <a:xfrm>
            <a:off x="1832330" y="1691024"/>
            <a:ext cx="1356258" cy="1257032"/>
          </a:xfrm>
          <a:prstGeom prst="rect">
            <a:avLst/>
          </a:prstGeom>
        </p:spPr>
      </p:pic>
      <p:sp>
        <p:nvSpPr>
          <p:cNvPr id="35" name="Rectangle 34">
            <a:extLst>
              <a:ext uri="{FF2B5EF4-FFF2-40B4-BE49-F238E27FC236}">
                <a16:creationId xmlns:a16="http://schemas.microsoft.com/office/drawing/2014/main" id="{E5878036-E915-2F46-A52C-987692445B48}"/>
              </a:ext>
              <a:ext uri="{C183D7F6-B498-43B3-948B-1728B52AA6E4}">
                <adec:decorative xmlns:adec="http://schemas.microsoft.com/office/drawing/2017/decorative" val="1"/>
              </a:ext>
            </a:extLst>
          </p:cNvPr>
          <p:cNvSpPr/>
          <p:nvPr/>
        </p:nvSpPr>
        <p:spPr>
          <a:xfrm>
            <a:off x="4233672" y="2505456"/>
            <a:ext cx="466344" cy="82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pic>
        <p:nvPicPr>
          <p:cNvPr id="21" name="Picture 20">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32074" t="36814" r="50476" b="32159"/>
          <a:stretch/>
        </p:blipFill>
        <p:spPr>
          <a:xfrm>
            <a:off x="3794766" y="1579414"/>
            <a:ext cx="1356258" cy="1257032"/>
          </a:xfrm>
          <a:prstGeom prst="rect">
            <a:avLst/>
          </a:prstGeom>
        </p:spPr>
      </p:pic>
      <p:sp>
        <p:nvSpPr>
          <p:cNvPr id="36" name="Rectangle 35">
            <a:extLst>
              <a:ext uri="{FF2B5EF4-FFF2-40B4-BE49-F238E27FC236}">
                <a16:creationId xmlns:a16="http://schemas.microsoft.com/office/drawing/2014/main" id="{35C10E41-364A-714F-8223-8A33D10C5346}"/>
              </a:ext>
              <a:ext uri="{C183D7F6-B498-43B3-948B-1728B52AA6E4}">
                <adec:decorative xmlns:adec="http://schemas.microsoft.com/office/drawing/2017/decorative" val="1"/>
              </a:ext>
            </a:extLst>
          </p:cNvPr>
          <p:cNvSpPr/>
          <p:nvPr/>
        </p:nvSpPr>
        <p:spPr>
          <a:xfrm>
            <a:off x="6248400" y="2362200"/>
            <a:ext cx="719328" cy="216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pic>
        <p:nvPicPr>
          <p:cNvPr id="22" name="Picture 21">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53968" t="36814" r="28582" b="32159"/>
          <a:stretch/>
        </p:blipFill>
        <p:spPr>
          <a:xfrm>
            <a:off x="6005528" y="1668116"/>
            <a:ext cx="1181523" cy="1095081"/>
          </a:xfrm>
          <a:prstGeom prst="rect">
            <a:avLst/>
          </a:prstGeom>
        </p:spPr>
      </p:pic>
      <p:sp>
        <p:nvSpPr>
          <p:cNvPr id="37" name="Rectangle 36">
            <a:extLst>
              <a:ext uri="{FF2B5EF4-FFF2-40B4-BE49-F238E27FC236}">
                <a16:creationId xmlns:a16="http://schemas.microsoft.com/office/drawing/2014/main" id="{CC83C3B7-A756-BA49-9132-7E166BF53B6C}"/>
              </a:ext>
              <a:ext uri="{C183D7F6-B498-43B3-948B-1728B52AA6E4}">
                <adec:decorative xmlns:adec="http://schemas.microsoft.com/office/drawing/2017/decorative" val="1"/>
              </a:ext>
            </a:extLst>
          </p:cNvPr>
          <p:cNvSpPr/>
          <p:nvPr/>
        </p:nvSpPr>
        <p:spPr>
          <a:xfrm>
            <a:off x="2895600" y="5157216"/>
            <a:ext cx="697992" cy="164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38" name="Rectangle 37">
            <a:extLst>
              <a:ext uri="{FF2B5EF4-FFF2-40B4-BE49-F238E27FC236}">
                <a16:creationId xmlns:a16="http://schemas.microsoft.com/office/drawing/2014/main" id="{4EEC8020-FE8C-1843-A1E1-7EB2C87E4392}"/>
              </a:ext>
              <a:ext uri="{C183D7F6-B498-43B3-948B-1728B52AA6E4}">
                <adec:decorative xmlns:adec="http://schemas.microsoft.com/office/drawing/2017/decorative" val="1"/>
              </a:ext>
            </a:extLst>
          </p:cNvPr>
          <p:cNvSpPr/>
          <p:nvPr/>
        </p:nvSpPr>
        <p:spPr>
          <a:xfrm>
            <a:off x="3142488" y="5001768"/>
            <a:ext cx="131064"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39" name="Rectangle 38">
            <a:extLst>
              <a:ext uri="{FF2B5EF4-FFF2-40B4-BE49-F238E27FC236}">
                <a16:creationId xmlns:a16="http://schemas.microsoft.com/office/drawing/2014/main" id="{C44953CC-352A-D849-8A56-FF068E7DC423}"/>
              </a:ext>
              <a:ext uri="{C183D7F6-B498-43B3-948B-1728B52AA6E4}">
                <adec:decorative xmlns:adec="http://schemas.microsoft.com/office/drawing/2017/decorative" val="1"/>
              </a:ext>
            </a:extLst>
          </p:cNvPr>
          <p:cNvSpPr/>
          <p:nvPr/>
        </p:nvSpPr>
        <p:spPr>
          <a:xfrm>
            <a:off x="3419856" y="4953000"/>
            <a:ext cx="131064"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pic>
        <p:nvPicPr>
          <p:cNvPr id="23" name="Picture 22">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73238" t="36814" r="9312" b="32159"/>
          <a:stretch/>
        </p:blipFill>
        <p:spPr>
          <a:xfrm>
            <a:off x="2598286" y="4309764"/>
            <a:ext cx="1356258" cy="1257032"/>
          </a:xfrm>
          <a:prstGeom prst="rect">
            <a:avLst/>
          </a:prstGeom>
        </p:spPr>
      </p:pic>
      <p:pic>
        <p:nvPicPr>
          <p:cNvPr id="41" name="Picture 40">
            <a:extLst>
              <a:ext uri="{FF2B5EF4-FFF2-40B4-BE49-F238E27FC236}">
                <a16:creationId xmlns:a16="http://schemas.microsoft.com/office/drawing/2014/main" id="{6EBD03EA-7961-0646-910D-A7CB12729674}"/>
              </a:ext>
              <a:ext uri="{C183D7F6-B498-43B3-948B-1728B52AA6E4}">
                <adec:decorative xmlns:adec="http://schemas.microsoft.com/office/drawing/2017/decorative" val="1"/>
              </a:ext>
            </a:extLst>
          </p:cNvPr>
          <p:cNvPicPr>
            <a:picLocks noChangeAspect="1"/>
          </p:cNvPicPr>
          <p:nvPr/>
        </p:nvPicPr>
        <p:blipFill rotWithShape="1">
          <a:blip r:embed="rId5"/>
          <a:srcRect t="-4319"/>
          <a:stretch/>
        </p:blipFill>
        <p:spPr>
          <a:xfrm>
            <a:off x="5437633" y="4125114"/>
            <a:ext cx="1731264" cy="963218"/>
          </a:xfrm>
          <a:prstGeom prst="rect">
            <a:avLst/>
          </a:prstGeom>
        </p:spPr>
      </p:pic>
      <p:pic>
        <p:nvPicPr>
          <p:cNvPr id="40" name="Picture 39">
            <a:extLst>
              <a:ext uri="{FF2B5EF4-FFF2-40B4-BE49-F238E27FC236}">
                <a16:creationId xmlns:a16="http://schemas.microsoft.com/office/drawing/2014/main" id="{FC88DD42-FB1E-A943-9C15-D6E6FD23E001}"/>
              </a:ext>
              <a:ext uri="{C183D7F6-B498-43B3-948B-1728B52AA6E4}">
                <adec:decorative xmlns:adec="http://schemas.microsoft.com/office/drawing/2017/decorative" val="1"/>
              </a:ext>
            </a:extLst>
          </p:cNvPr>
          <p:cNvPicPr>
            <a:picLocks noChangeAspect="1"/>
          </p:cNvPicPr>
          <p:nvPr/>
        </p:nvPicPr>
        <p:blipFill rotWithShape="1">
          <a:blip r:embed="rId5"/>
          <a:srcRect t="-5219"/>
          <a:stretch/>
        </p:blipFill>
        <p:spPr>
          <a:xfrm>
            <a:off x="4487418" y="4578876"/>
            <a:ext cx="1731264" cy="971532"/>
          </a:xfrm>
          <a:prstGeom prst="rect">
            <a:avLst/>
          </a:prstGeom>
        </p:spPr>
      </p:pic>
      <p:pic>
        <p:nvPicPr>
          <p:cNvPr id="42" name="Picture 41">
            <a:extLst>
              <a:ext uri="{FF2B5EF4-FFF2-40B4-BE49-F238E27FC236}">
                <a16:creationId xmlns:a16="http://schemas.microsoft.com/office/drawing/2014/main" id="{720241BC-EBCB-4941-A224-B7EA6F3D004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610599" y="5762730"/>
            <a:ext cx="1397748" cy="1026318"/>
          </a:xfrm>
          <a:prstGeom prst="rect">
            <a:avLst/>
          </a:prstGeom>
        </p:spPr>
      </p:pic>
    </p:spTree>
    <p:extLst>
      <p:ext uri="{BB962C8B-B14F-4D97-AF65-F5344CB8AC3E}">
        <p14:creationId xmlns:p14="http://schemas.microsoft.com/office/powerpoint/2010/main" val="3427917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44FE7-AB43-DC4F-B204-53EF67CBC83A}"/>
              </a:ext>
            </a:extLst>
          </p:cNvPr>
          <p:cNvSpPr>
            <a:spLocks noGrp="1"/>
          </p:cNvSpPr>
          <p:nvPr>
            <p:ph type="ctrTitle"/>
          </p:nvPr>
        </p:nvSpPr>
        <p:spPr/>
        <p:txBody>
          <a:bodyPr/>
          <a:lstStyle/>
          <a:p>
            <a:pPr algn="l" rtl="0"/>
            <a:r>
              <a:rPr lang="es-US" b="0" i="0" u="none" baseline="0" dirty="0">
                <a:solidFill>
                  <a:srgbClr val="004EA6"/>
                </a:solidFill>
              </a:rPr>
              <a:t>¿Qué tipo de inversor es usted?</a:t>
            </a:r>
          </a:p>
        </p:txBody>
      </p:sp>
      <p:sp>
        <p:nvSpPr>
          <p:cNvPr id="2" name="TextBox 1">
            <a:extLst>
              <a:ext uri="{FF2B5EF4-FFF2-40B4-BE49-F238E27FC236}">
                <a16:creationId xmlns:a16="http://schemas.microsoft.com/office/drawing/2014/main" id="{EA065766-A949-4C74-ACFB-0ECC3428E9C2}"/>
              </a:ext>
            </a:extLst>
          </p:cNvPr>
          <p:cNvSpPr txBox="1"/>
          <p:nvPr/>
        </p:nvSpPr>
        <p:spPr>
          <a:xfrm>
            <a:off x="451022" y="1265276"/>
            <a:ext cx="2906268" cy="2031325"/>
          </a:xfrm>
          <a:prstGeom prst="rect">
            <a:avLst/>
          </a:prstGeom>
          <a:noFill/>
        </p:spPr>
        <p:txBody>
          <a:bodyPr wrap="square" rtlCol="0">
            <a:spAutoFit/>
          </a:bodyPr>
          <a:lstStyle/>
          <a:p>
            <a:pPr algn="l" rtl="0"/>
            <a:r>
              <a:rPr lang="es-US" b="1" i="0" u="none" baseline="0">
                <a:solidFill>
                  <a:srgbClr val="004EA6"/>
                </a:solidFill>
              </a:rPr>
              <a:t>Conteste nuestro cuestionario y descúbralo. </a:t>
            </a:r>
          </a:p>
          <a:p>
            <a:endParaRPr lang="es-US"/>
          </a:p>
          <a:p>
            <a:pPr algn="l" rtl="0"/>
            <a:r>
              <a:rPr lang="es-US" b="1" i="0" u="none" baseline="0">
                <a:solidFill>
                  <a:srgbClr val="F89828"/>
                </a:solidFill>
              </a:rPr>
              <a:t>Ingrese a </a:t>
            </a:r>
            <a:r>
              <a:rPr lang="es-US" i="0" baseline="0"/>
              <a:t>standard.com/investorquiz</a:t>
            </a:r>
            <a:endParaRPr lang="es-US"/>
          </a:p>
          <a:p>
            <a:pPr algn="l" rtl="0"/>
            <a:r>
              <a:rPr lang="es-US" b="0" i="0" baseline="0">
                <a:solidFill>
                  <a:srgbClr val="FF0000"/>
                </a:solidFill>
              </a:rPr>
              <a:t> </a:t>
            </a:r>
          </a:p>
        </p:txBody>
      </p:sp>
      <p:pic>
        <p:nvPicPr>
          <p:cNvPr id="4" name="Picture 3" descr="Captura de pantalla de la página del cuestionario para inversores">
            <a:extLs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9543" r="8488" b="38778"/>
          <a:stretch/>
        </p:blipFill>
        <p:spPr>
          <a:xfrm>
            <a:off x="3643802" y="1376172"/>
            <a:ext cx="3665220" cy="4198620"/>
          </a:xfrm>
          <a:prstGeom prst="rect">
            <a:avLst/>
          </a:prstGeom>
          <a:ln>
            <a:solidFill>
              <a:schemeClr val="tx1"/>
            </a:solidFill>
          </a:ln>
        </p:spPr>
      </p:pic>
      <p:pic>
        <p:nvPicPr>
          <p:cNvPr id="5" name="Picture 4">
            <a:extLst>
              <a:ext uri="{FF2B5EF4-FFF2-40B4-BE49-F238E27FC236}">
                <a16:creationId xmlns:a16="http://schemas.microsoft.com/office/drawing/2014/main" id="{9C4D201D-ACE1-0844-AD9E-2BAF4A0FBB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10599" y="5762730"/>
            <a:ext cx="1397748" cy="1026318"/>
          </a:xfrm>
          <a:prstGeom prst="rect">
            <a:avLst/>
          </a:prstGeom>
        </p:spPr>
      </p:pic>
      <p:sp>
        <p:nvSpPr>
          <p:cNvPr id="6" name="Subtitle 2">
            <a:extLst>
              <a:ext uri="{FF2B5EF4-FFF2-40B4-BE49-F238E27FC236}">
                <a16:creationId xmlns:a16="http://schemas.microsoft.com/office/drawing/2014/main" id="{0B5325C7-72DF-244D-B06E-5FC32FA8EBFD}"/>
              </a:ext>
            </a:extLst>
          </p:cNvPr>
          <p:cNvSpPr txBox="1">
            <a:spLocks/>
          </p:cNvSpPr>
          <p:nvPr/>
        </p:nvSpPr>
        <p:spPr>
          <a:xfrm>
            <a:off x="451022" y="6367152"/>
            <a:ext cx="685800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es-US" sz="1350" b="0" i="0" u="none" baseline="0">
                <a:solidFill>
                  <a:srgbClr val="004EA8"/>
                </a:solidFill>
                <a:latin typeface="Arial" charset="0"/>
                <a:ea typeface="Arial" charset="0"/>
                <a:cs typeface="Arial" charset="0"/>
                <a:sym typeface="Arial" charset="0"/>
              </a:rPr>
              <a:t>Con el </a:t>
            </a:r>
            <a:r>
              <a:rPr lang="es-US" sz="1350" b="1" i="0" u="none" baseline="0">
                <a:solidFill>
                  <a:srgbClr val="004EA8"/>
                </a:solidFill>
                <a:latin typeface="Arial" charset="0"/>
                <a:ea typeface="Arial" charset="0"/>
                <a:cs typeface="Arial" charset="0"/>
                <a:sym typeface="Arial" charset="0"/>
              </a:rPr>
              <a:t>pensamiento</a:t>
            </a:r>
            <a:r>
              <a:rPr lang="es-US" sz="1350" b="0" i="0" u="none" baseline="0">
                <a:solidFill>
                  <a:srgbClr val="004EA8"/>
                </a:solidFill>
                <a:latin typeface="Arial" charset="0"/>
                <a:ea typeface="Arial" charset="0"/>
                <a:cs typeface="Arial" charset="0"/>
                <a:sym typeface="Arial" charset="0"/>
              </a:rPr>
              <a:t> de </a:t>
            </a:r>
            <a:r>
              <a:rPr lang="es-US" sz="1350" b="1" i="0" u="none" baseline="0">
                <a:solidFill>
                  <a:srgbClr val="004EA8"/>
                </a:solidFill>
                <a:latin typeface="Arial" charset="0"/>
                <a:ea typeface="Arial" charset="0"/>
                <a:cs typeface="Arial" charset="0"/>
                <a:sym typeface="Arial" charset="0"/>
              </a:rPr>
              <a:t>jubilarse</a:t>
            </a:r>
          </a:p>
        </p:txBody>
      </p:sp>
    </p:spTree>
    <p:extLst>
      <p:ext uri="{BB962C8B-B14F-4D97-AF65-F5344CB8AC3E}">
        <p14:creationId xmlns:p14="http://schemas.microsoft.com/office/powerpoint/2010/main" val="65779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l" rtl="0"/>
            <a:r>
              <a:rPr lang="x-es-XL" b="0" i="0" u="none" baseline="0" dirty="0">
                <a:solidFill>
                  <a:srgbClr val="004EA6"/>
                </a:solidFill>
              </a:rPr>
              <a:t>¿Tiene alguna pregunta?</a:t>
            </a:r>
          </a:p>
        </p:txBody>
      </p:sp>
      <p:sp>
        <p:nvSpPr>
          <p:cNvPr id="2" name="Content Placeholder 1"/>
          <p:cNvSpPr>
            <a:spLocks noGrp="1"/>
          </p:cNvSpPr>
          <p:nvPr>
            <p:ph idx="1"/>
          </p:nvPr>
        </p:nvSpPr>
        <p:spPr>
          <a:xfrm>
            <a:off x="1524000" y="1651402"/>
            <a:ext cx="6858000" cy="748898"/>
          </a:xfrm>
        </p:spPr>
        <p:txBody>
          <a:bodyPr/>
          <a:lstStyle/>
          <a:p>
            <a:pPr marL="0" indent="0" algn="l" rtl="0">
              <a:buNone/>
            </a:pPr>
            <a:r>
              <a:rPr lang="x-es-XL" b="0" i="0" u="none" baseline="0" dirty="0"/>
              <a:t>¡Pídalo ya! Inscríbase en su plan de jubilación o aumente su aportación. </a:t>
            </a:r>
            <a:r>
              <a:rPr lang="x-es-XL" b="1" i="0" u="none" baseline="0" dirty="0">
                <a:solidFill>
                  <a:srgbClr val="004EA6"/>
                </a:solidFill>
              </a:rPr>
              <a:t>Ingrese a standard.com/retirement</a:t>
            </a:r>
          </a:p>
          <a:p>
            <a:pPr marL="0" indent="0" algn="l" rtl="0">
              <a:buNone/>
            </a:pPr>
            <a:endParaRPr lang="x-es-XL" dirty="0"/>
          </a:p>
        </p:txBody>
      </p:sp>
      <p:pic>
        <p:nvPicPr>
          <p:cNvPr id="11" name="Picture 10">
            <a:extLst>
              <a:ext uri="{FF2B5EF4-FFF2-40B4-BE49-F238E27FC236}">
                <a16:creationId xmlns:a16="http://schemas.microsoft.com/office/drawing/2014/main" id="{14328C2D-DC59-3147-9455-0782B6027357}"/>
              </a:ext>
              <a:ext uri="{C183D7F6-B498-43B3-948B-1728B52AA6E4}">
                <adec:decorative xmlns:adec="http://schemas.microsoft.com/office/drawing/2017/decorative" val="1"/>
              </a:ext>
            </a:extLst>
          </p:cNvPr>
          <p:cNvPicPr>
            <a:picLocks noChangeAspect="1"/>
          </p:cNvPicPr>
          <p:nvPr/>
        </p:nvPicPr>
        <p:blipFill rotWithShape="1">
          <a:blip r:embed="rId3">
            <a:alphaModFix amt="20000"/>
          </a:blip>
          <a:srcRect l="19428" t="-1971" r="6474" b="-14818"/>
          <a:stretch/>
        </p:blipFill>
        <p:spPr>
          <a:xfrm>
            <a:off x="0" y="1447800"/>
            <a:ext cx="9144000" cy="5410200"/>
          </a:xfrm>
          <a:prstGeom prst="rect">
            <a:avLst/>
          </a:prstGeom>
        </p:spPr>
      </p:pic>
      <p:sp>
        <p:nvSpPr>
          <p:cNvPr id="13" name="Rectangle 12">
            <a:extLst>
              <a:ext uri="{FF2B5EF4-FFF2-40B4-BE49-F238E27FC236}">
                <a16:creationId xmlns:a16="http://schemas.microsoft.com/office/drawing/2014/main" id="{CABED47F-EB78-604C-97B6-768541150CD9}"/>
              </a:ext>
              <a:ext uri="{C183D7F6-B498-43B3-948B-1728B52AA6E4}">
                <adec:decorative xmlns:adec="http://schemas.microsoft.com/office/drawing/2017/decorative" val="1"/>
              </a:ext>
            </a:extLst>
          </p:cNvPr>
          <p:cNvSpPr/>
          <p:nvPr/>
        </p:nvSpPr>
        <p:spPr>
          <a:xfrm>
            <a:off x="2577204" y="3016211"/>
            <a:ext cx="996452" cy="839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pic>
        <p:nvPicPr>
          <p:cNvPr id="10" name="Picture 9" descr="Instantánea de la página de inicio de standard.com/retirement">
            <a:extLs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2133600"/>
            <a:ext cx="6186409" cy="5092156"/>
          </a:xfrm>
          <a:prstGeom prst="rect">
            <a:avLst/>
          </a:prstGeom>
        </p:spPr>
      </p:pic>
      <p:sp>
        <p:nvSpPr>
          <p:cNvPr id="12" name="Subtitle 2"/>
          <p:cNvSpPr txBox="1">
            <a:spLocks/>
          </p:cNvSpPr>
          <p:nvPr/>
        </p:nvSpPr>
        <p:spPr>
          <a:xfrm>
            <a:off x="451022" y="6367152"/>
            <a:ext cx="685800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1350" b="0" i="0" u="none" baseline="0" dirty="0">
                <a:solidFill>
                  <a:srgbClr val="004EA8"/>
                </a:solidFill>
                <a:latin typeface="Arial" charset="0"/>
                <a:ea typeface="Arial" charset="0"/>
                <a:cs typeface="Arial" charset="0"/>
                <a:sym typeface="Arial" charset="0"/>
              </a:rPr>
              <a:t>Con el </a:t>
            </a:r>
            <a:r>
              <a:rPr lang="x-es-XL" sz="1350" b="1" i="0" u="none" baseline="0" dirty="0">
                <a:solidFill>
                  <a:srgbClr val="004EA8"/>
                </a:solidFill>
                <a:latin typeface="Arial" charset="0"/>
                <a:ea typeface="Arial" charset="0"/>
                <a:cs typeface="Arial" charset="0"/>
                <a:sym typeface="Arial" charset="0"/>
              </a:rPr>
              <a:t>pensamiento</a:t>
            </a:r>
            <a:r>
              <a:rPr lang="x-es-XL" sz="1350" b="0" i="0" u="none" baseline="0" dirty="0">
                <a:solidFill>
                  <a:srgbClr val="004EA8"/>
                </a:solidFill>
                <a:latin typeface="Arial" charset="0"/>
                <a:ea typeface="Arial" charset="0"/>
                <a:cs typeface="Arial" charset="0"/>
                <a:sym typeface="Arial" charset="0"/>
              </a:rPr>
              <a:t> de </a:t>
            </a:r>
            <a:r>
              <a:rPr lang="x-es-XL" sz="1350" b="1" i="0" u="none" baseline="0" dirty="0">
                <a:solidFill>
                  <a:srgbClr val="004EA8"/>
                </a:solidFill>
                <a:latin typeface="Arial" charset="0"/>
                <a:ea typeface="Arial" charset="0"/>
                <a:cs typeface="Arial" charset="0"/>
                <a:sym typeface="Arial" charset="0"/>
              </a:rPr>
              <a:t>jubilarse</a:t>
            </a:r>
          </a:p>
        </p:txBody>
      </p:sp>
      <p:pic>
        <p:nvPicPr>
          <p:cNvPr id="7" name="Picture 6">
            <a:extLst>
              <a:ext uri="{FF2B5EF4-FFF2-40B4-BE49-F238E27FC236}">
                <a16:creationId xmlns:a16="http://schemas.microsoft.com/office/drawing/2014/main" id="{FD63D422-0620-FB42-8D7F-BFC5908389B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610599" y="5762730"/>
            <a:ext cx="1397748" cy="1026318"/>
          </a:xfrm>
          <a:prstGeom prst="rect">
            <a:avLst/>
          </a:prstGeom>
        </p:spPr>
      </p:pic>
    </p:spTree>
    <p:extLst>
      <p:ext uri="{BB962C8B-B14F-4D97-AF65-F5344CB8AC3E}">
        <p14:creationId xmlns:p14="http://schemas.microsoft.com/office/powerpoint/2010/main" val="3166544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055000-A9D5-8546-8063-F09185D26D9E}"/>
              </a:ext>
              <a:ext uri="{C183D7F6-B498-43B3-948B-1728B52AA6E4}">
                <adec:decorative xmlns:adec="http://schemas.microsoft.com/office/drawing/2017/decorative" val="1"/>
              </a:ext>
            </a:extLst>
          </p:cNvPr>
          <p:cNvSpPr>
            <a:spLocks noGrp="1"/>
          </p:cNvSpPr>
          <p:nvPr>
            <p:ph type="title" idx="4294967295"/>
          </p:nvPr>
        </p:nvSpPr>
        <p:spPr>
          <a:xfrm>
            <a:off x="628650" y="-1325563"/>
            <a:ext cx="7886700" cy="1325563"/>
          </a:xfrm>
          <a:prstGeom prst="rect">
            <a:avLst/>
          </a:prstGeom>
        </p:spPr>
        <p:txBody>
          <a:bodyPr anchor="b"/>
          <a:lstStyle/>
          <a:p>
            <a:r>
              <a:rPr lang="en-US" dirty="0"/>
              <a:t>conclusion</a:t>
            </a:r>
          </a:p>
        </p:txBody>
      </p:sp>
      <p:pic>
        <p:nvPicPr>
          <p:cNvPr id="4" name="Picture 3" descr="El logotipo estándar">
            <a:extLs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2961640" y="1447800"/>
            <a:ext cx="3276600" cy="2118149"/>
          </a:xfrm>
          <a:prstGeom prst="rect">
            <a:avLst/>
          </a:prstGeom>
        </p:spPr>
      </p:pic>
      <p:sp>
        <p:nvSpPr>
          <p:cNvPr id="6" name="Title 2">
            <a:extLst>
              <a:ext uri="{FF2B5EF4-FFF2-40B4-BE49-F238E27FC236}">
                <a16:creationId xmlns:a16="http://schemas.microsoft.com/office/drawing/2014/main" id="{65B0387A-8091-743D-59B8-887C1E2148C6}"/>
              </a:ext>
              <a:ext uri="{C183D7F6-B498-43B3-948B-1728B52AA6E4}">
                <adec:decorative xmlns:adec="http://schemas.microsoft.com/office/drawing/2017/decorative" val="0"/>
              </a:ext>
            </a:extLst>
          </p:cNvPr>
          <p:cNvSpPr txBox="1">
            <a:spLocks/>
          </p:cNvSpPr>
          <p:nvPr/>
        </p:nvSpPr>
        <p:spPr>
          <a:xfrm>
            <a:off x="457200" y="4724400"/>
            <a:ext cx="8285480" cy="17851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9pPr>
          </a:lstStyle>
          <a:p>
            <a:pPr algn="l">
              <a:defRPr/>
            </a:pPr>
            <a:r>
              <a:rPr lang="es-US" sz="1000">
                <a:latin typeface="Arial" charset="0"/>
              </a:rPr>
              <a:t>Antes de invertir, los empleadores y los participantes del plan deben revisar con atención los objetivos de inversión, los riesgos, los cargos y los gastos de las opciones de inversión que se ofrecen dentro del plan de jubilación. Los folletos de los fondos mutuos individuales en la anualidad colectiva contienen esta información, además de otros datos importantes. Puede llamar al 877.805.1127 para obtener una copia de estos folletos. Por favor, lea detenidamente los folletos antes de invertir. Las inversiones están sujetas al mercado bursátil y su valor es fluctuante.</a:t>
            </a:r>
          </a:p>
          <a:p>
            <a:pPr algn="l">
              <a:defRPr/>
            </a:pPr>
            <a:endParaRPr lang="es-US" sz="1000">
              <a:latin typeface="Arial" charset="0"/>
            </a:endParaRPr>
          </a:p>
          <a:p>
            <a:pPr algn="l">
              <a:defRPr/>
            </a:pPr>
            <a:r>
              <a:rPr lang="en-US" sz="1000">
                <a:latin typeface="Arial" charset="0"/>
              </a:rPr>
              <a:t>The</a:t>
            </a:r>
            <a:r>
              <a:rPr lang="es-US" sz="1000">
                <a:latin typeface="Arial" charset="0"/>
              </a:rPr>
              <a:t> Standard es el nombre comercial de </a:t>
            </a:r>
            <a:r>
              <a:rPr lang="en-US" sz="1000">
                <a:latin typeface="Arial" charset="0"/>
              </a:rPr>
              <a:t>StanCorp Financial Group, </a:t>
            </a:r>
            <a:r>
              <a:rPr lang="es-US" sz="1000">
                <a:latin typeface="Arial" charset="0"/>
              </a:rPr>
              <a:t>Inc. y sus subsidiarias. </a:t>
            </a:r>
            <a:r>
              <a:rPr lang="en-US" sz="1000">
                <a:latin typeface="Arial" charset="0"/>
              </a:rPr>
              <a:t>StanCorp Equities</a:t>
            </a:r>
            <a:r>
              <a:rPr lang="es-US" sz="1000">
                <a:latin typeface="Arial" charset="0"/>
              </a:rPr>
              <a:t>, Inc., miembro de FINRA, vende al por mayor un contrato de anualidades colectivo emitido por Standard </a:t>
            </a:r>
            <a:r>
              <a:rPr lang="en-US" sz="1000">
                <a:latin typeface="Arial" charset="0"/>
              </a:rPr>
              <a:t>Insurance</a:t>
            </a:r>
            <a:r>
              <a:rPr lang="es-US" sz="1000">
                <a:latin typeface="Arial" charset="0"/>
              </a:rPr>
              <a:t> Company y una plataforma de fideicomiso de fondos mutuos para planes de jubilación. Standard </a:t>
            </a:r>
            <a:r>
              <a:rPr lang="en-US" sz="1000">
                <a:latin typeface="Arial" charset="0"/>
              </a:rPr>
              <a:t>Retirement Services</a:t>
            </a:r>
            <a:r>
              <a:rPr lang="es-US" sz="1000">
                <a:latin typeface="Arial" charset="0"/>
              </a:rPr>
              <a:t>, Inc. proporciona servicios de documentación financiera y servicios administrativos del plan. Los servicios de asesoría de inversiones son proporcionados por </a:t>
            </a:r>
            <a:r>
              <a:rPr lang="en-US" sz="1000">
                <a:latin typeface="Arial" charset="0"/>
              </a:rPr>
              <a:t>StanCorp Investment Advisers</a:t>
            </a:r>
            <a:r>
              <a:rPr lang="es-US" sz="1000">
                <a:latin typeface="Arial" charset="0"/>
              </a:rPr>
              <a:t>, Inc., que es un asesor de inversiones registrado. </a:t>
            </a:r>
            <a:r>
              <a:rPr lang="en-US" sz="1000">
                <a:latin typeface="Arial" charset="0"/>
              </a:rPr>
              <a:t>StanCorp Equities, Inc., Standard Insurance </a:t>
            </a:r>
            <a:r>
              <a:rPr lang="es-US" sz="1000">
                <a:latin typeface="Arial" charset="0"/>
              </a:rPr>
              <a:t>Company, Standard </a:t>
            </a:r>
            <a:r>
              <a:rPr lang="en-US" sz="1000">
                <a:latin typeface="Arial" charset="0"/>
              </a:rPr>
              <a:t>Retirement Services</a:t>
            </a:r>
            <a:r>
              <a:rPr lang="es-US" sz="1000">
                <a:latin typeface="Arial" charset="0"/>
              </a:rPr>
              <a:t>, Inc., </a:t>
            </a:r>
            <a:r>
              <a:rPr lang="en-US" sz="1000">
                <a:latin typeface="Arial" charset="0"/>
              </a:rPr>
              <a:t>y StanCorp Investment Advisers</a:t>
            </a:r>
            <a:r>
              <a:rPr lang="es-US" sz="1000">
                <a:latin typeface="Arial" charset="0"/>
              </a:rPr>
              <a:t>, Inc., son subsidiarias de </a:t>
            </a:r>
            <a:r>
              <a:rPr lang="en-US" sz="1000">
                <a:latin typeface="Arial" charset="0"/>
              </a:rPr>
              <a:t>StanCorp Financial Group</a:t>
            </a:r>
            <a:r>
              <a:rPr lang="es-US" sz="1000">
                <a:latin typeface="Arial" charset="0"/>
              </a:rPr>
              <a:t>, Inc., y todas son corporaciones de </a:t>
            </a:r>
            <a:r>
              <a:rPr lang="en-US" sz="1000">
                <a:latin typeface="Arial" charset="0"/>
              </a:rPr>
              <a:t>Oregon.</a:t>
            </a:r>
            <a:endParaRPr lang="en-US" sz="1000" dirty="0">
              <a:latin typeface="Arial" charset="0"/>
            </a:endParaRPr>
          </a:p>
        </p:txBody>
      </p:sp>
      <p:sp>
        <p:nvSpPr>
          <p:cNvPr id="2" name="TextBox 1"/>
          <p:cNvSpPr txBox="1"/>
          <p:nvPr/>
        </p:nvSpPr>
        <p:spPr>
          <a:xfrm>
            <a:off x="6677660" y="6324600"/>
            <a:ext cx="2133600" cy="261610"/>
          </a:xfrm>
          <a:prstGeom prst="rect">
            <a:avLst/>
          </a:prstGeom>
          <a:noFill/>
        </p:spPr>
        <p:txBody>
          <a:bodyPr wrap="square" rtlCol="0">
            <a:spAutoFit/>
          </a:bodyPr>
          <a:lstStyle/>
          <a:p>
            <a:pPr algn="r" rtl="0"/>
            <a:r>
              <a:rPr lang="es-US" sz="1100" b="0" i="0" u="none" baseline="0" dirty="0"/>
              <a:t>RP </a:t>
            </a:r>
            <a:r>
              <a:rPr lang="es-US" sz="1100" b="1" i="0" u="none" baseline="0" dirty="0"/>
              <a:t>20137-SPU </a:t>
            </a:r>
            <a:r>
              <a:rPr lang="es-US" sz="1100" b="0" i="0" u="none" baseline="0" dirty="0"/>
              <a:t>(10/18)</a:t>
            </a:r>
          </a:p>
        </p:txBody>
      </p:sp>
    </p:spTree>
    <p:extLst>
      <p:ext uri="{BB962C8B-B14F-4D97-AF65-F5344CB8AC3E}">
        <p14:creationId xmlns:p14="http://schemas.microsoft.com/office/powerpoint/2010/main" val="183592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76CF44-C8D3-A149-BA7F-507ADB784FD9}"/>
              </a:ext>
            </a:extLst>
          </p:cNvPr>
          <p:cNvSpPr>
            <a:spLocks noGrp="1"/>
          </p:cNvSpPr>
          <p:nvPr>
            <p:ph type="ctrTitle"/>
          </p:nvPr>
        </p:nvSpPr>
        <p:spPr/>
        <p:txBody>
          <a:bodyPr/>
          <a:lstStyle/>
          <a:p>
            <a:pPr algn="l" rtl="0"/>
            <a:r>
              <a:rPr lang="es-US" b="0" i="0" u="none" baseline="0" dirty="0">
                <a:solidFill>
                  <a:srgbClr val="004EA8"/>
                </a:solidFill>
                <a:latin typeface="Arial" charset="0"/>
                <a:ea typeface="Arial" charset="0"/>
                <a:cs typeface="Arial" charset="0"/>
                <a:sym typeface="Arial" charset="0"/>
              </a:rPr>
              <a:t>Conferencistas</a:t>
            </a:r>
            <a:endParaRPr lang="es-US" dirty="0"/>
          </a:p>
        </p:txBody>
      </p:sp>
      <p:sp>
        <p:nvSpPr>
          <p:cNvPr id="14" name="Content Placeholder 13"/>
          <p:cNvSpPr txBox="1">
            <a:spLocks/>
          </p:cNvSpPr>
          <p:nvPr/>
        </p:nvSpPr>
        <p:spPr>
          <a:xfrm>
            <a:off x="1274669" y="3741511"/>
            <a:ext cx="3086100" cy="13483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x-es-XL" sz="2100" b="1" i="0" u="none" baseline="0" dirty="0"/>
              <a:t>Nombre y apellido</a:t>
            </a:r>
          </a:p>
          <a:p>
            <a:pPr marL="0" indent="0" algn="ctr" rtl="0">
              <a:buNone/>
            </a:pPr>
            <a:r>
              <a:rPr lang="x-es-XL" sz="2100" b="0" i="0" u="none" baseline="0" dirty="0"/>
              <a:t>Puesto, </a:t>
            </a:r>
            <a:r>
              <a:rPr lang="en-US" sz="2100" b="0" i="0" u="none" baseline="0" dirty="0"/>
              <a:t>The Standard</a:t>
            </a:r>
          </a:p>
        </p:txBody>
      </p:sp>
      <p:sp>
        <p:nvSpPr>
          <p:cNvPr id="15" name="Content Placeholder 13"/>
          <p:cNvSpPr txBox="1">
            <a:spLocks/>
          </p:cNvSpPr>
          <p:nvPr/>
        </p:nvSpPr>
        <p:spPr>
          <a:xfrm>
            <a:off x="4604497" y="3741511"/>
            <a:ext cx="3086100" cy="13483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x-es-XL" sz="2100" b="1" i="0" u="none" baseline="0" dirty="0"/>
              <a:t>Nombre y apellido</a:t>
            </a:r>
          </a:p>
          <a:p>
            <a:pPr marL="0" indent="0" algn="ctr" rtl="0">
              <a:buNone/>
            </a:pPr>
            <a:r>
              <a:rPr lang="x-es-XL" sz="2100" b="0" i="0" u="none" baseline="0" dirty="0"/>
              <a:t>Puesto, The Standard</a:t>
            </a:r>
          </a:p>
        </p:txBody>
      </p:sp>
      <p:sp>
        <p:nvSpPr>
          <p:cNvPr id="10" name="Subtitle 2"/>
          <p:cNvSpPr txBox="1">
            <a:spLocks/>
          </p:cNvSpPr>
          <p:nvPr/>
        </p:nvSpPr>
        <p:spPr>
          <a:xfrm>
            <a:off x="451022" y="6367152"/>
            <a:ext cx="685800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x-es-XL" sz="1350" b="0" i="0" u="none" baseline="0" dirty="0">
                <a:solidFill>
                  <a:srgbClr val="004EA8"/>
                </a:solidFill>
                <a:latin typeface="Arial" charset="0"/>
                <a:ea typeface="Arial" charset="0"/>
                <a:cs typeface="Arial" charset="0"/>
                <a:sym typeface="Arial" charset="0"/>
              </a:rPr>
              <a:t>Con el </a:t>
            </a:r>
            <a:r>
              <a:rPr lang="x-es-XL" sz="1350" b="1" i="0" u="none" baseline="0" dirty="0">
                <a:solidFill>
                  <a:srgbClr val="004EA8"/>
                </a:solidFill>
                <a:latin typeface="Arial" charset="0"/>
                <a:ea typeface="Arial" charset="0"/>
                <a:cs typeface="Arial" charset="0"/>
                <a:sym typeface="Arial" charset="0"/>
              </a:rPr>
              <a:t>pensamiento</a:t>
            </a:r>
            <a:r>
              <a:rPr lang="x-es-XL" sz="1350" b="0" i="0" u="none" baseline="0" dirty="0">
                <a:solidFill>
                  <a:srgbClr val="004EA8"/>
                </a:solidFill>
                <a:latin typeface="Arial" charset="0"/>
                <a:ea typeface="Arial" charset="0"/>
                <a:cs typeface="Arial" charset="0"/>
                <a:sym typeface="Arial" charset="0"/>
              </a:rPr>
              <a:t> </a:t>
            </a:r>
            <a:r>
              <a:rPr lang="es-US" sz="1350" b="0" i="0" u="none" baseline="0" dirty="0">
                <a:solidFill>
                  <a:srgbClr val="004EA8"/>
                </a:solidFill>
                <a:latin typeface="Arial" charset="0"/>
                <a:ea typeface="Arial" charset="0"/>
                <a:cs typeface="Arial" charset="0"/>
                <a:sym typeface="Arial" charset="0"/>
              </a:rPr>
              <a:t>de</a:t>
            </a:r>
            <a:r>
              <a:rPr lang="x-es-XL" sz="1350" b="0" i="0" u="none" baseline="0" dirty="0">
                <a:solidFill>
                  <a:srgbClr val="004EA8"/>
                </a:solidFill>
                <a:latin typeface="Arial" charset="0"/>
                <a:ea typeface="Arial" charset="0"/>
                <a:cs typeface="Arial" charset="0"/>
                <a:sym typeface="Arial" charset="0"/>
              </a:rPr>
              <a:t> </a:t>
            </a:r>
            <a:r>
              <a:rPr lang="x-es-XL" sz="1350" b="1" i="0" u="none" baseline="0" dirty="0">
                <a:solidFill>
                  <a:srgbClr val="004EA8"/>
                </a:solidFill>
                <a:latin typeface="Arial" charset="0"/>
                <a:ea typeface="Arial" charset="0"/>
                <a:cs typeface="Arial" charset="0"/>
                <a:sym typeface="Arial" charset="0"/>
              </a:rPr>
              <a:t>jubilarse</a:t>
            </a:r>
          </a:p>
        </p:txBody>
      </p:sp>
      <p:pic>
        <p:nvPicPr>
          <p:cNvPr id="5" name="Picture 4">
            <a:extLst>
              <a:ext uri="{FF2B5EF4-FFF2-40B4-BE49-F238E27FC236}">
                <a16:creationId xmlns:a16="http://schemas.microsoft.com/office/drawing/2014/main" id="{B7EBEC9C-EF8D-DD4B-BC8C-08C845F2D4E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39869" y="2330348"/>
            <a:ext cx="1155700" cy="1228988"/>
          </a:xfrm>
          <a:prstGeom prst="rect">
            <a:avLst/>
          </a:prstGeom>
        </p:spPr>
      </p:pic>
      <p:pic>
        <p:nvPicPr>
          <p:cNvPr id="11" name="Picture 10">
            <a:extLst>
              <a:ext uri="{FF2B5EF4-FFF2-40B4-BE49-F238E27FC236}">
                <a16:creationId xmlns:a16="http://schemas.microsoft.com/office/drawing/2014/main" id="{E941B27D-E0F5-E848-B460-083C70CA8A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17551" y="2330348"/>
            <a:ext cx="1155700" cy="1228988"/>
          </a:xfrm>
          <a:prstGeom prst="rect">
            <a:avLst/>
          </a:prstGeom>
        </p:spPr>
      </p:pic>
      <p:pic>
        <p:nvPicPr>
          <p:cNvPr id="8" name="Picture 7">
            <a:extLst>
              <a:ext uri="{FF2B5EF4-FFF2-40B4-BE49-F238E27FC236}">
                <a16:creationId xmlns:a16="http://schemas.microsoft.com/office/drawing/2014/main" id="{0BFB7E4F-3116-354A-9419-E7C05DE581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10599" y="5762730"/>
            <a:ext cx="1397748" cy="1026318"/>
          </a:xfrm>
          <a:prstGeom prst="rect">
            <a:avLst/>
          </a:prstGeom>
        </p:spPr>
      </p:pic>
    </p:spTree>
    <p:extLst>
      <p:ext uri="{BB962C8B-B14F-4D97-AF65-F5344CB8AC3E}">
        <p14:creationId xmlns:p14="http://schemas.microsoft.com/office/powerpoint/2010/main" val="1388276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10D3EF27-98E8-FF49-A130-FE08367C7E46}"/>
              </a:ext>
            </a:extLst>
          </p:cNvPr>
          <p:cNvSpPr>
            <a:spLocks noGrp="1"/>
          </p:cNvSpPr>
          <p:nvPr>
            <p:ph type="ctrTitle"/>
          </p:nvPr>
        </p:nvSpPr>
        <p:spPr/>
        <p:txBody>
          <a:bodyPr/>
          <a:lstStyle/>
          <a:p>
            <a:pPr algn="l" rtl="0"/>
            <a:r>
              <a:rPr lang="es-US" b="0" i="0" u="none" baseline="0" dirty="0">
                <a:solidFill>
                  <a:srgbClr val="004EA8"/>
                </a:solidFill>
                <a:latin typeface="Arial" charset="0"/>
                <a:ea typeface="Arial" charset="0"/>
                <a:cs typeface="Arial" charset="0"/>
                <a:sym typeface="Arial" charset="0"/>
              </a:rPr>
              <a:t>Motivos</a:t>
            </a:r>
            <a:r>
              <a:rPr lang="x-es-XL" b="0" i="0" u="none" baseline="0" dirty="0">
                <a:solidFill>
                  <a:srgbClr val="004EA8"/>
                </a:solidFill>
                <a:latin typeface="Arial" charset="0"/>
                <a:ea typeface="Arial" charset="0"/>
                <a:cs typeface="Arial" charset="0"/>
                <a:sym typeface="Arial" charset="0"/>
              </a:rPr>
              <a:t> de ahorro para la jubilación</a:t>
            </a:r>
            <a:endParaRPr lang="x-es-XL" dirty="0"/>
          </a:p>
        </p:txBody>
      </p:sp>
      <p:sp>
        <p:nvSpPr>
          <p:cNvPr id="15" name="TextBox 14"/>
          <p:cNvSpPr txBox="1"/>
          <p:nvPr/>
        </p:nvSpPr>
        <p:spPr>
          <a:xfrm>
            <a:off x="1047110" y="1644471"/>
            <a:ext cx="1350363" cy="830997"/>
          </a:xfrm>
          <a:prstGeom prst="rect">
            <a:avLst/>
          </a:prstGeom>
          <a:noFill/>
        </p:spPr>
        <p:txBody>
          <a:bodyPr wrap="square" rtlCol="0">
            <a:spAutoFit/>
          </a:bodyPr>
          <a:lstStyle/>
          <a:p>
            <a:pPr algn="ctr" rtl="0"/>
            <a:r>
              <a:rPr lang="es-US" sz="1600" b="1" i="0" u="none" baseline="0">
                <a:solidFill>
                  <a:srgbClr val="004EA8"/>
                </a:solidFill>
                <a:latin typeface="Arial" charset="0"/>
                <a:ea typeface="Arial" charset="0"/>
                <a:cs typeface="Arial" charset="0"/>
                <a:sym typeface="Arial" charset="0"/>
              </a:rPr>
              <a:t>Dinero para compras esenciales</a:t>
            </a:r>
          </a:p>
        </p:txBody>
      </p:sp>
      <p:sp>
        <p:nvSpPr>
          <p:cNvPr id="16" name="TextBox 15"/>
          <p:cNvSpPr txBox="1"/>
          <p:nvPr/>
        </p:nvSpPr>
        <p:spPr>
          <a:xfrm>
            <a:off x="4042055" y="1802334"/>
            <a:ext cx="1564277" cy="584775"/>
          </a:xfrm>
          <a:prstGeom prst="rect">
            <a:avLst/>
          </a:prstGeom>
          <a:noFill/>
        </p:spPr>
        <p:txBody>
          <a:bodyPr wrap="square" rtlCol="0">
            <a:spAutoFit/>
          </a:bodyPr>
          <a:lstStyle/>
          <a:p>
            <a:pPr algn="l" rtl="0"/>
            <a:r>
              <a:rPr lang="es-US" sz="1600" b="1" i="0" u="none" baseline="0" dirty="0">
                <a:solidFill>
                  <a:srgbClr val="004EA8"/>
                </a:solidFill>
                <a:latin typeface="Arial" charset="0"/>
                <a:ea typeface="Arial" charset="0"/>
                <a:cs typeface="Arial" charset="0"/>
                <a:sym typeface="Arial" charset="0"/>
              </a:rPr>
              <a:t>Dinero para la recreación</a:t>
            </a:r>
          </a:p>
        </p:txBody>
      </p:sp>
      <p:sp>
        <p:nvSpPr>
          <p:cNvPr id="17" name="TextBox 16"/>
          <p:cNvSpPr txBox="1"/>
          <p:nvPr/>
        </p:nvSpPr>
        <p:spPr>
          <a:xfrm>
            <a:off x="6423376" y="1795316"/>
            <a:ext cx="2454710" cy="584775"/>
          </a:xfrm>
          <a:prstGeom prst="rect">
            <a:avLst/>
          </a:prstGeom>
          <a:noFill/>
        </p:spPr>
        <p:txBody>
          <a:bodyPr wrap="square" rtlCol="0">
            <a:spAutoFit/>
          </a:bodyPr>
          <a:lstStyle/>
          <a:p>
            <a:pPr algn="ctr" rtl="0"/>
            <a:r>
              <a:rPr lang="es-US" sz="1600" b="1" i="0" u="none" baseline="0" dirty="0">
                <a:solidFill>
                  <a:srgbClr val="004EA8"/>
                </a:solidFill>
                <a:latin typeface="Arial" charset="0"/>
                <a:ea typeface="Arial" charset="0"/>
                <a:cs typeface="Arial" charset="0"/>
                <a:sym typeface="Arial" charset="0"/>
              </a:rPr>
              <a:t>Dinero para </a:t>
            </a:r>
            <a:br>
              <a:rPr lang="es-US" sz="1600" b="1" dirty="0">
                <a:solidFill>
                  <a:srgbClr val="004EA8"/>
                </a:solidFill>
                <a:latin typeface="Arial" charset="0"/>
                <a:ea typeface="Arial" charset="0"/>
                <a:cs typeface="Arial" charset="0"/>
              </a:rPr>
            </a:br>
            <a:r>
              <a:rPr lang="es-US" sz="1600" b="1" i="0" u="none" baseline="0" dirty="0">
                <a:solidFill>
                  <a:srgbClr val="004EA8"/>
                </a:solidFill>
                <a:latin typeface="Arial" charset="0"/>
                <a:ea typeface="Arial" charset="0"/>
                <a:cs typeface="Arial" charset="0"/>
                <a:sym typeface="Arial" charset="0"/>
              </a:rPr>
              <a:t>adquisiciones mayores  </a:t>
            </a:r>
          </a:p>
        </p:txBody>
      </p:sp>
      <p:sp>
        <p:nvSpPr>
          <p:cNvPr id="26" name="Subtitle 2">
            <a:extLst>
              <a:ext uri="{FF2B5EF4-FFF2-40B4-BE49-F238E27FC236}">
                <a16:creationId xmlns:a16="http://schemas.microsoft.com/office/drawing/2014/main" id="{B116A414-D2A1-2342-9563-A5A54E5C648F}"/>
              </a:ext>
            </a:extLst>
          </p:cNvPr>
          <p:cNvSpPr txBox="1">
            <a:spLocks/>
          </p:cNvSpPr>
          <p:nvPr/>
        </p:nvSpPr>
        <p:spPr>
          <a:xfrm>
            <a:off x="451022" y="6367152"/>
            <a:ext cx="685800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es-US" sz="1350" b="0" i="0" u="none" baseline="0">
                <a:solidFill>
                  <a:srgbClr val="004EA8"/>
                </a:solidFill>
                <a:latin typeface="Arial" charset="0"/>
                <a:ea typeface="Arial" charset="0"/>
                <a:cs typeface="Arial" charset="0"/>
                <a:sym typeface="Arial" charset="0"/>
              </a:rPr>
              <a:t>Con el </a:t>
            </a:r>
            <a:r>
              <a:rPr lang="es-US" sz="1350" b="1" i="0" u="none" baseline="0">
                <a:solidFill>
                  <a:srgbClr val="004EA8"/>
                </a:solidFill>
                <a:latin typeface="Arial" charset="0"/>
                <a:ea typeface="Arial" charset="0"/>
                <a:cs typeface="Arial" charset="0"/>
                <a:sym typeface="Arial" charset="0"/>
              </a:rPr>
              <a:t>pensamiento</a:t>
            </a:r>
            <a:r>
              <a:rPr lang="es-US" sz="1350" b="0" i="0" u="none" baseline="0">
                <a:solidFill>
                  <a:srgbClr val="004EA8"/>
                </a:solidFill>
                <a:latin typeface="Arial" charset="0"/>
                <a:ea typeface="Arial" charset="0"/>
                <a:cs typeface="Arial" charset="0"/>
                <a:sym typeface="Arial" charset="0"/>
              </a:rPr>
              <a:t> de </a:t>
            </a:r>
            <a:r>
              <a:rPr lang="es-US" sz="1350" b="1" i="0" u="none" baseline="0">
                <a:solidFill>
                  <a:srgbClr val="004EA8"/>
                </a:solidFill>
                <a:latin typeface="Arial" charset="0"/>
                <a:ea typeface="Arial" charset="0"/>
                <a:cs typeface="Arial" charset="0"/>
                <a:sym typeface="Arial" charset="0"/>
              </a:rPr>
              <a:t>jubilarse</a:t>
            </a:r>
          </a:p>
        </p:txBody>
      </p:sp>
      <p:pic>
        <p:nvPicPr>
          <p:cNvPr id="11" name="Picture 10">
            <a:extLst>
              <a:ext uri="{FF2B5EF4-FFF2-40B4-BE49-F238E27FC236}">
                <a16:creationId xmlns:a16="http://schemas.microsoft.com/office/drawing/2014/main" id="{762B65E6-24D0-0945-AF71-A7B82AE6DDA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27730" y="2878303"/>
            <a:ext cx="297134" cy="938319"/>
          </a:xfrm>
          <a:prstGeom prst="rect">
            <a:avLst/>
          </a:prstGeom>
        </p:spPr>
      </p:pic>
      <p:pic>
        <p:nvPicPr>
          <p:cNvPr id="12" name="Picture 11">
            <a:extLst>
              <a:ext uri="{FF2B5EF4-FFF2-40B4-BE49-F238E27FC236}">
                <a16:creationId xmlns:a16="http://schemas.microsoft.com/office/drawing/2014/main" id="{C6D99609-B2A6-9E45-A1BA-F9908E92A7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81375" y="3014238"/>
            <a:ext cx="695051" cy="725457"/>
          </a:xfrm>
          <a:prstGeom prst="rect">
            <a:avLst/>
          </a:prstGeom>
        </p:spPr>
      </p:pic>
      <p:pic>
        <p:nvPicPr>
          <p:cNvPr id="13" name="Picture 12">
            <a:extLst>
              <a:ext uri="{FF2B5EF4-FFF2-40B4-BE49-F238E27FC236}">
                <a16:creationId xmlns:a16="http://schemas.microsoft.com/office/drawing/2014/main" id="{2E3ADDDA-4E82-B645-B4E3-8ED76A98EFB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97349" y="2807853"/>
            <a:ext cx="768051" cy="799470"/>
          </a:xfrm>
          <a:prstGeom prst="rect">
            <a:avLst/>
          </a:prstGeom>
        </p:spPr>
      </p:pic>
      <p:pic>
        <p:nvPicPr>
          <p:cNvPr id="18" name="Picture 17">
            <a:extLst>
              <a:ext uri="{FF2B5EF4-FFF2-40B4-BE49-F238E27FC236}">
                <a16:creationId xmlns:a16="http://schemas.microsoft.com/office/drawing/2014/main" id="{EE9E6E29-349A-674F-BE38-C763377699F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45211" y="2916029"/>
            <a:ext cx="1257684" cy="555067"/>
          </a:xfrm>
          <a:prstGeom prst="rect">
            <a:avLst/>
          </a:prstGeom>
        </p:spPr>
      </p:pic>
      <p:pic>
        <p:nvPicPr>
          <p:cNvPr id="14" name="Picture 13">
            <a:extLst>
              <a:ext uri="{FF2B5EF4-FFF2-40B4-BE49-F238E27FC236}">
                <a16:creationId xmlns:a16="http://schemas.microsoft.com/office/drawing/2014/main" id="{B8934270-D15A-2D4B-882F-6D172E64A76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45211" y="3129340"/>
            <a:ext cx="1257684" cy="1454417"/>
          </a:xfrm>
          <a:prstGeom prst="rect">
            <a:avLst/>
          </a:prstGeom>
        </p:spPr>
      </p:pic>
      <p:pic>
        <p:nvPicPr>
          <p:cNvPr id="20" name="Picture 19">
            <a:extLst>
              <a:ext uri="{FF2B5EF4-FFF2-40B4-BE49-F238E27FC236}">
                <a16:creationId xmlns:a16="http://schemas.microsoft.com/office/drawing/2014/main" id="{D133BCC6-5571-8242-A81D-367CAF042DF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824194" y="2878974"/>
            <a:ext cx="1043206" cy="1077900"/>
          </a:xfrm>
          <a:prstGeom prst="rect">
            <a:avLst/>
          </a:prstGeom>
        </p:spPr>
      </p:pic>
      <p:pic>
        <p:nvPicPr>
          <p:cNvPr id="21" name="Picture 20">
            <a:extLst>
              <a:ext uri="{FF2B5EF4-FFF2-40B4-BE49-F238E27FC236}">
                <a16:creationId xmlns:a16="http://schemas.microsoft.com/office/drawing/2014/main" id="{0D6FE24E-5103-7942-A8BC-F319B903265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650176" y="2902861"/>
            <a:ext cx="936780" cy="1109668"/>
          </a:xfrm>
          <a:prstGeom prst="rect">
            <a:avLst/>
          </a:prstGeom>
        </p:spPr>
      </p:pic>
      <p:pic>
        <p:nvPicPr>
          <p:cNvPr id="22" name="Picture 21">
            <a:extLst>
              <a:ext uri="{FF2B5EF4-FFF2-40B4-BE49-F238E27FC236}">
                <a16:creationId xmlns:a16="http://schemas.microsoft.com/office/drawing/2014/main" id="{B56C00E5-2986-9646-BAB8-7BD29E348ABF}"/>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296237" y="3665298"/>
            <a:ext cx="581437" cy="838200"/>
          </a:xfrm>
          <a:prstGeom prst="rect">
            <a:avLst/>
          </a:prstGeom>
        </p:spPr>
      </p:pic>
      <p:pic>
        <p:nvPicPr>
          <p:cNvPr id="23" name="Picture 22">
            <a:extLst>
              <a:ext uri="{FF2B5EF4-FFF2-40B4-BE49-F238E27FC236}">
                <a16:creationId xmlns:a16="http://schemas.microsoft.com/office/drawing/2014/main" id="{50172B1B-E7A3-0144-9643-BB4875D0B26E}"/>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789564" y="2935048"/>
            <a:ext cx="1549400" cy="1460500"/>
          </a:xfrm>
          <a:prstGeom prst="rect">
            <a:avLst/>
          </a:prstGeom>
        </p:spPr>
      </p:pic>
      <p:pic>
        <p:nvPicPr>
          <p:cNvPr id="19" name="Picture 18">
            <a:extLst>
              <a:ext uri="{FF2B5EF4-FFF2-40B4-BE49-F238E27FC236}">
                <a16:creationId xmlns:a16="http://schemas.microsoft.com/office/drawing/2014/main" id="{6F420218-0892-D644-8143-7EBBD9CAC2EA}"/>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7610599" y="5762730"/>
            <a:ext cx="1397748" cy="1026318"/>
          </a:xfrm>
          <a:prstGeom prst="rect">
            <a:avLst/>
          </a:prstGeom>
        </p:spPr>
      </p:pic>
    </p:spTree>
    <p:extLst>
      <p:ext uri="{BB962C8B-B14F-4D97-AF65-F5344CB8AC3E}">
        <p14:creationId xmlns:p14="http://schemas.microsoft.com/office/powerpoint/2010/main" val="3689116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8FD7BB5-CB4C-5644-AD3A-849EABEDAF83}"/>
              </a:ext>
            </a:extLst>
          </p:cNvPr>
          <p:cNvSpPr txBox="1">
            <a:spLocks noGrp="1"/>
          </p:cNvSpPr>
          <p:nvPr>
            <p:ph type="title" idx="4294967295"/>
          </p:nvPr>
        </p:nvSpPr>
        <p:spPr>
          <a:xfrm>
            <a:off x="1411941" y="735818"/>
            <a:ext cx="646683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US" sz="2800" b="0" i="0" u="none" strike="noStrike" kern="1200" cap="none" spc="0" normalizeH="0" baseline="0" dirty="0">
                <a:ln>
                  <a:noFill/>
                </a:ln>
                <a:solidFill>
                  <a:srgbClr val="004EA6"/>
                </a:solidFill>
                <a:effectLst/>
                <a:uLnTx/>
                <a:uFillTx/>
                <a:latin typeface="+mn-lt"/>
                <a:ea typeface="+mn-lt"/>
                <a:cs typeface="+mn-lt"/>
                <a:sym typeface="+mn-lt"/>
              </a:rPr>
              <a:t>Su plan de jubilación le da la </a:t>
            </a:r>
            <a:br>
              <a:rPr kumimoji="0" lang="es-US" sz="2800" b="1" i="0" u="none" strike="noStrike" kern="1200" cap="none" spc="0" normalizeH="0" baseline="0" dirty="0">
                <a:ln>
                  <a:noFill/>
                </a:ln>
                <a:solidFill>
                  <a:srgbClr val="F89828"/>
                </a:solidFill>
                <a:effectLst/>
                <a:uLnTx/>
                <a:uFillTx/>
                <a:latin typeface="+mn-lt"/>
              </a:rPr>
            </a:br>
            <a:r>
              <a:rPr kumimoji="0" lang="es-US" sz="2800" b="1" i="0" u="none" strike="noStrike" kern="1200" cap="none" spc="0" normalizeH="0" baseline="0" dirty="0">
                <a:ln>
                  <a:noFill/>
                </a:ln>
                <a:solidFill>
                  <a:srgbClr val="F89828"/>
                </a:solidFill>
                <a:effectLst/>
                <a:uLnTx/>
                <a:uFillTx/>
                <a:latin typeface="+mn-lt"/>
                <a:ea typeface="+mn-lt"/>
                <a:cs typeface="+mn-lt"/>
                <a:sym typeface="+mn-lt"/>
              </a:rPr>
              <a:t>libertad de elegir sus inversiones </a:t>
            </a:r>
          </a:p>
        </p:txBody>
      </p:sp>
      <p:sp>
        <p:nvSpPr>
          <p:cNvPr id="6" name="Subtitle 2">
            <a:extLst>
              <a:ext uri="{FF2B5EF4-FFF2-40B4-BE49-F238E27FC236}">
                <a16:creationId xmlns:a16="http://schemas.microsoft.com/office/drawing/2014/main" id="{AF4C4CE3-7AEA-A54D-A4B8-8BF1F4DCA563}"/>
              </a:ext>
            </a:extLst>
          </p:cNvPr>
          <p:cNvSpPr txBox="1">
            <a:spLocks/>
          </p:cNvSpPr>
          <p:nvPr/>
        </p:nvSpPr>
        <p:spPr>
          <a:xfrm>
            <a:off x="451022" y="6367152"/>
            <a:ext cx="685800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es-US" sz="1350" b="0" i="0" u="none" baseline="0" dirty="0">
                <a:solidFill>
                  <a:srgbClr val="004EA8"/>
                </a:solidFill>
                <a:latin typeface="Arial" charset="0"/>
                <a:ea typeface="Arial" charset="0"/>
                <a:cs typeface="Arial" charset="0"/>
                <a:sym typeface="Arial" charset="0"/>
              </a:rPr>
              <a:t>Con el </a:t>
            </a:r>
            <a:r>
              <a:rPr lang="es-US" sz="1350" b="1" i="0" u="none" baseline="0" dirty="0">
                <a:solidFill>
                  <a:srgbClr val="004EA8"/>
                </a:solidFill>
                <a:latin typeface="Arial" charset="0"/>
                <a:ea typeface="Arial" charset="0"/>
                <a:cs typeface="Arial" charset="0"/>
                <a:sym typeface="Arial" charset="0"/>
              </a:rPr>
              <a:t>pensamiento</a:t>
            </a:r>
            <a:r>
              <a:rPr lang="es-US" sz="1350" b="0" i="0" u="none" baseline="0" dirty="0">
                <a:solidFill>
                  <a:srgbClr val="004EA8"/>
                </a:solidFill>
                <a:latin typeface="Arial" charset="0"/>
                <a:ea typeface="Arial" charset="0"/>
                <a:cs typeface="Arial" charset="0"/>
                <a:sym typeface="Arial" charset="0"/>
              </a:rPr>
              <a:t> de </a:t>
            </a:r>
            <a:r>
              <a:rPr lang="es-US" sz="1350" b="1" i="0" u="none" baseline="0" dirty="0">
                <a:solidFill>
                  <a:srgbClr val="004EA8"/>
                </a:solidFill>
                <a:latin typeface="Arial" charset="0"/>
                <a:ea typeface="Arial" charset="0"/>
                <a:cs typeface="Arial" charset="0"/>
                <a:sym typeface="Arial" charset="0"/>
              </a:rPr>
              <a:t>jubilarse</a:t>
            </a:r>
          </a:p>
        </p:txBody>
      </p:sp>
      <p:pic>
        <p:nvPicPr>
          <p:cNvPr id="8" name="Picture 7">
            <a:extLst>
              <a:ext uri="{FF2B5EF4-FFF2-40B4-BE49-F238E27FC236}">
                <a16:creationId xmlns:a16="http://schemas.microsoft.com/office/drawing/2014/main" id="{CEC7674E-F567-7E48-AD89-C939607EAB4A}"/>
              </a:ext>
              <a:ext uri="{C183D7F6-B498-43B3-948B-1728B52AA6E4}">
                <adec:decorative xmlns:adec="http://schemas.microsoft.com/office/drawing/2017/decorative" val="1"/>
              </a:ext>
            </a:extLst>
          </p:cNvPr>
          <p:cNvPicPr>
            <a:picLocks noChangeAspect="1"/>
          </p:cNvPicPr>
          <p:nvPr/>
        </p:nvPicPr>
        <p:blipFill rotWithShape="1">
          <a:blip r:embed="rId3">
            <a:alphaModFix amt="20000"/>
          </a:blip>
          <a:srcRect l="47626" t="12584" r="2946" b="9509"/>
          <a:stretch/>
        </p:blipFill>
        <p:spPr>
          <a:xfrm>
            <a:off x="0" y="1447800"/>
            <a:ext cx="9144000" cy="5410200"/>
          </a:xfrm>
          <a:prstGeom prst="rect">
            <a:avLst/>
          </a:prstGeom>
        </p:spPr>
      </p:pic>
      <p:pic>
        <p:nvPicPr>
          <p:cNvPr id="11" name="Picture 10">
            <a:extLst>
              <a:ext uri="{FF2B5EF4-FFF2-40B4-BE49-F238E27FC236}">
                <a16:creationId xmlns:a16="http://schemas.microsoft.com/office/drawing/2014/main" id="{D7EDEDAB-776E-5E4F-82A0-A8821A4815B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10599" y="5762730"/>
            <a:ext cx="1397748" cy="1026318"/>
          </a:xfrm>
          <a:prstGeom prst="rect">
            <a:avLst/>
          </a:prstGeom>
        </p:spPr>
      </p:pic>
      <p:pic>
        <p:nvPicPr>
          <p:cNvPr id="13" name="Picture 12">
            <a:extLst>
              <a:ext uri="{FF2B5EF4-FFF2-40B4-BE49-F238E27FC236}">
                <a16:creationId xmlns:a16="http://schemas.microsoft.com/office/drawing/2014/main" id="{A8D8F5E2-4EBE-0246-8A17-9266C915DCCE}"/>
              </a:ext>
              <a:ext uri="{C183D7F6-B498-43B3-948B-1728B52AA6E4}">
                <adec:decorative xmlns:adec="http://schemas.microsoft.com/office/drawing/2017/decorative" val="1"/>
              </a:ext>
            </a:extLst>
          </p:cNvPr>
          <p:cNvPicPr>
            <a:picLocks noChangeAspect="1"/>
          </p:cNvPicPr>
          <p:nvPr/>
        </p:nvPicPr>
        <p:blipFill rotWithShape="1">
          <a:blip r:embed="rId5"/>
          <a:srcRect l="56957" b="69748"/>
          <a:stretch/>
        </p:blipFill>
        <p:spPr>
          <a:xfrm rot="900000">
            <a:off x="4372526" y="2594983"/>
            <a:ext cx="2133187" cy="821317"/>
          </a:xfrm>
          <a:prstGeom prst="rect">
            <a:avLst/>
          </a:prstGeom>
        </p:spPr>
      </p:pic>
      <p:pic>
        <p:nvPicPr>
          <p:cNvPr id="3" name="Picture 2">
            <a:extLst>
              <a:ext uri="{FF2B5EF4-FFF2-40B4-BE49-F238E27FC236}">
                <a16:creationId xmlns:a16="http://schemas.microsoft.com/office/drawing/2014/main" id="{9D50BF88-B694-D747-8A36-04DDB642BB05}"/>
              </a:ext>
              <a:ext uri="{C183D7F6-B498-43B3-948B-1728B52AA6E4}">
                <adec:decorative xmlns:adec="http://schemas.microsoft.com/office/drawing/2017/decorative" val="1"/>
              </a:ext>
            </a:extLst>
          </p:cNvPr>
          <p:cNvPicPr>
            <a:picLocks noChangeAspect="1"/>
          </p:cNvPicPr>
          <p:nvPr/>
        </p:nvPicPr>
        <p:blipFill rotWithShape="1">
          <a:blip r:embed="rId6"/>
          <a:srcRect l="-732" t="-1823" r="94782" b="76168"/>
          <a:stretch/>
        </p:blipFill>
        <p:spPr>
          <a:xfrm rot="20340858">
            <a:off x="5069541" y="3240741"/>
            <a:ext cx="874059" cy="946596"/>
          </a:xfrm>
          <a:prstGeom prst="rect">
            <a:avLst/>
          </a:prstGeom>
        </p:spPr>
      </p:pic>
      <p:pic>
        <p:nvPicPr>
          <p:cNvPr id="14" name="Picture 13">
            <a:extLst>
              <a:ext uri="{FF2B5EF4-FFF2-40B4-BE49-F238E27FC236}">
                <a16:creationId xmlns:a16="http://schemas.microsoft.com/office/drawing/2014/main" id="{B693D7D3-6C6D-E644-9B0D-9146C3DDBD37}"/>
              </a:ext>
              <a:ext uri="{C183D7F6-B498-43B3-948B-1728B52AA6E4}">
                <adec:decorative xmlns:adec="http://schemas.microsoft.com/office/drawing/2017/decorative" val="1"/>
              </a:ext>
            </a:extLst>
          </p:cNvPr>
          <p:cNvPicPr>
            <a:picLocks noChangeAspect="1"/>
          </p:cNvPicPr>
          <p:nvPr/>
        </p:nvPicPr>
        <p:blipFill rotWithShape="1">
          <a:blip r:embed="rId6"/>
          <a:srcRect l="-114" t="28396" r="94164" b="45949"/>
          <a:stretch/>
        </p:blipFill>
        <p:spPr>
          <a:xfrm rot="1163984">
            <a:off x="5526742" y="3576917"/>
            <a:ext cx="874059" cy="946596"/>
          </a:xfrm>
          <a:prstGeom prst="rect">
            <a:avLst/>
          </a:prstGeom>
        </p:spPr>
      </p:pic>
      <p:pic>
        <p:nvPicPr>
          <p:cNvPr id="15" name="Picture 14">
            <a:extLst>
              <a:ext uri="{FF2B5EF4-FFF2-40B4-BE49-F238E27FC236}">
                <a16:creationId xmlns:a16="http://schemas.microsoft.com/office/drawing/2014/main" id="{3F443626-66C4-DE45-A8F2-12863C3319E4}"/>
              </a:ext>
              <a:ext uri="{C183D7F6-B498-43B3-948B-1728B52AA6E4}">
                <adec:decorative xmlns:adec="http://schemas.microsoft.com/office/drawing/2017/decorative" val="1"/>
              </a:ext>
            </a:extLst>
          </p:cNvPr>
          <p:cNvPicPr>
            <a:picLocks noChangeAspect="1"/>
          </p:cNvPicPr>
          <p:nvPr/>
        </p:nvPicPr>
        <p:blipFill rotWithShape="1">
          <a:blip r:embed="rId6"/>
          <a:srcRect l="17781" t="55335" r="76269" b="19010"/>
          <a:stretch/>
        </p:blipFill>
        <p:spPr>
          <a:xfrm rot="803274">
            <a:off x="4719916" y="3173503"/>
            <a:ext cx="874059" cy="946596"/>
          </a:xfrm>
          <a:prstGeom prst="rect">
            <a:avLst/>
          </a:prstGeom>
        </p:spPr>
      </p:pic>
      <p:pic>
        <p:nvPicPr>
          <p:cNvPr id="16" name="Picture 15">
            <a:extLst>
              <a:ext uri="{FF2B5EF4-FFF2-40B4-BE49-F238E27FC236}">
                <a16:creationId xmlns:a16="http://schemas.microsoft.com/office/drawing/2014/main" id="{7AF95FB0-28D3-7949-BE55-256141E5EAF6}"/>
              </a:ext>
              <a:ext uri="{C183D7F6-B498-43B3-948B-1728B52AA6E4}">
                <adec:decorative xmlns:adec="http://schemas.microsoft.com/office/drawing/2017/decorative" val="1"/>
              </a:ext>
            </a:extLst>
          </p:cNvPr>
          <p:cNvPicPr>
            <a:picLocks noChangeAspect="1"/>
          </p:cNvPicPr>
          <p:nvPr/>
        </p:nvPicPr>
        <p:blipFill rotWithShape="1">
          <a:blip r:embed="rId6"/>
          <a:srcRect l="5708" t="-2527" r="88342" b="76872"/>
          <a:stretch/>
        </p:blipFill>
        <p:spPr>
          <a:xfrm rot="20340858">
            <a:off x="4733366" y="3321421"/>
            <a:ext cx="874059" cy="946596"/>
          </a:xfrm>
          <a:prstGeom prst="rect">
            <a:avLst/>
          </a:prstGeom>
        </p:spPr>
      </p:pic>
      <p:pic>
        <p:nvPicPr>
          <p:cNvPr id="17" name="Picture 16">
            <a:extLst>
              <a:ext uri="{FF2B5EF4-FFF2-40B4-BE49-F238E27FC236}">
                <a16:creationId xmlns:a16="http://schemas.microsoft.com/office/drawing/2014/main" id="{FF639601-B770-BD44-A0CA-7503799E764D}"/>
              </a:ext>
              <a:ext uri="{C183D7F6-B498-43B3-948B-1728B52AA6E4}">
                <adec:decorative xmlns:adec="http://schemas.microsoft.com/office/drawing/2017/decorative" val="1"/>
              </a:ext>
            </a:extLst>
          </p:cNvPr>
          <p:cNvPicPr>
            <a:picLocks noChangeAspect="1"/>
          </p:cNvPicPr>
          <p:nvPr/>
        </p:nvPicPr>
        <p:blipFill rotWithShape="1">
          <a:blip r:embed="rId6"/>
          <a:srcRect l="11723" t="29689" r="82327" b="44656"/>
          <a:stretch/>
        </p:blipFill>
        <p:spPr>
          <a:xfrm rot="20340858">
            <a:off x="5029200" y="3200400"/>
            <a:ext cx="874059" cy="946596"/>
          </a:xfrm>
          <a:prstGeom prst="rect">
            <a:avLst/>
          </a:prstGeom>
        </p:spPr>
      </p:pic>
      <p:pic>
        <p:nvPicPr>
          <p:cNvPr id="18" name="Picture 17">
            <a:extLst>
              <a:ext uri="{FF2B5EF4-FFF2-40B4-BE49-F238E27FC236}">
                <a16:creationId xmlns:a16="http://schemas.microsoft.com/office/drawing/2014/main" id="{79FAE3D9-D798-484D-AC42-176BC502C298}"/>
              </a:ext>
              <a:ext uri="{C183D7F6-B498-43B3-948B-1728B52AA6E4}">
                <adec:decorative xmlns:adec="http://schemas.microsoft.com/office/drawing/2017/decorative" val="1"/>
              </a:ext>
            </a:extLst>
          </p:cNvPr>
          <p:cNvPicPr>
            <a:picLocks noChangeAspect="1"/>
          </p:cNvPicPr>
          <p:nvPr/>
        </p:nvPicPr>
        <p:blipFill rotWithShape="1">
          <a:blip r:embed="rId6"/>
          <a:srcRect l="12306" t="55171" r="81744" b="19174"/>
          <a:stretch/>
        </p:blipFill>
        <p:spPr>
          <a:xfrm rot="20340858">
            <a:off x="5326599" y="3446545"/>
            <a:ext cx="874059" cy="946596"/>
          </a:xfrm>
          <a:prstGeom prst="rect">
            <a:avLst/>
          </a:prstGeom>
        </p:spPr>
      </p:pic>
      <p:pic>
        <p:nvPicPr>
          <p:cNvPr id="12" name="Picture 11">
            <a:extLst>
              <a:ext uri="{FF2B5EF4-FFF2-40B4-BE49-F238E27FC236}">
                <a16:creationId xmlns:a16="http://schemas.microsoft.com/office/drawing/2014/main" id="{B10E2165-F508-B14A-B09A-9BF4A57999A7}"/>
              </a:ext>
              <a:ext uri="{C183D7F6-B498-43B3-948B-1728B52AA6E4}">
                <adec:decorative xmlns:adec="http://schemas.microsoft.com/office/drawing/2017/decorative" val="1"/>
              </a:ext>
            </a:extLst>
          </p:cNvPr>
          <p:cNvPicPr>
            <a:picLocks noChangeAspect="1"/>
          </p:cNvPicPr>
          <p:nvPr/>
        </p:nvPicPr>
        <p:blipFill rotWithShape="1">
          <a:blip r:embed="rId5"/>
          <a:srcRect l="56957" t="29833"/>
          <a:stretch/>
        </p:blipFill>
        <p:spPr>
          <a:xfrm>
            <a:off x="4422914" y="3149600"/>
            <a:ext cx="2133187" cy="1905000"/>
          </a:xfrm>
          <a:prstGeom prst="rect">
            <a:avLst/>
          </a:prstGeom>
        </p:spPr>
      </p:pic>
    </p:spTree>
    <p:extLst>
      <p:ext uri="{BB962C8B-B14F-4D97-AF65-F5344CB8AC3E}">
        <p14:creationId xmlns:p14="http://schemas.microsoft.com/office/powerpoint/2010/main" val="4057919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4A1529-1730-4C47-B901-2EC06978A476}"/>
              </a:ext>
            </a:extLst>
          </p:cNvPr>
          <p:cNvSpPr>
            <a:spLocks noGrp="1"/>
          </p:cNvSpPr>
          <p:nvPr>
            <p:ph type="ctrTitle"/>
          </p:nvPr>
        </p:nvSpPr>
        <p:spPr>
          <a:xfrm>
            <a:off x="552450" y="2845227"/>
            <a:ext cx="8039100" cy="1759039"/>
          </a:xfrm>
        </p:spPr>
        <p:txBody>
          <a:bodyPr/>
          <a:lstStyle/>
          <a:p>
            <a:pPr algn="ctr" rtl="0"/>
            <a:r>
              <a:rPr lang="es-US" b="1" i="0" u="none" baseline="0" dirty="0">
                <a:latin typeface="+mn-lt"/>
                <a:ea typeface="+mn-lt"/>
                <a:cs typeface="+mn-lt"/>
                <a:sym typeface="+mn-lt"/>
              </a:rPr>
              <a:t>¿A qué se refiere el riesgo? </a:t>
            </a:r>
            <a:r>
              <a:rPr lang="es-US" b="0" i="0" u="none" baseline="0" dirty="0">
                <a:latin typeface="+mn-lt"/>
                <a:ea typeface="+mn-lt"/>
                <a:cs typeface="+mn-lt"/>
                <a:sym typeface="+mn-lt"/>
              </a:rPr>
              <a:t>El riesgo se refiere a la posibilidad de perder dinero. Mientras invierte para su jubilación, es una buena idea que revise su apetito de riesgo. </a:t>
            </a:r>
          </a:p>
        </p:txBody>
      </p:sp>
      <p:pic>
        <p:nvPicPr>
          <p:cNvPr id="5" name="Picture 4">
            <a:extLst>
              <a:ext uri="{FF2B5EF4-FFF2-40B4-BE49-F238E27FC236}">
                <a16:creationId xmlns:a16="http://schemas.microsoft.com/office/drawing/2014/main" id="{E032E2A1-8D90-CB44-958C-2ECC7FCCBF07}"/>
              </a:ext>
              <a:ext uri="{C183D7F6-B498-43B3-948B-1728B52AA6E4}">
                <adec:decorative xmlns:adec="http://schemas.microsoft.com/office/drawing/2017/decorative" val="1"/>
              </a:ext>
            </a:extLst>
          </p:cNvPr>
          <p:cNvPicPr>
            <a:picLocks noChangeAspect="1"/>
          </p:cNvPicPr>
          <p:nvPr/>
        </p:nvPicPr>
        <p:blipFill rotWithShape="1">
          <a:blip r:embed="rId3"/>
          <a:srcRect l="93697" t="56780"/>
          <a:stretch/>
        </p:blipFill>
        <p:spPr>
          <a:xfrm rot="13151287">
            <a:off x="4654070" y="1536394"/>
            <a:ext cx="285750" cy="971550"/>
          </a:xfrm>
          <a:prstGeom prst="rect">
            <a:avLst/>
          </a:prstGeom>
        </p:spPr>
      </p:pic>
      <p:pic>
        <p:nvPicPr>
          <p:cNvPr id="6" name="Picture 5">
            <a:extLst>
              <a:ext uri="{FF2B5EF4-FFF2-40B4-BE49-F238E27FC236}">
                <a16:creationId xmlns:a16="http://schemas.microsoft.com/office/drawing/2014/main" id="{00DB2D21-9145-8640-9647-60E407C38B84}"/>
              </a:ext>
              <a:ext uri="{C183D7F6-B498-43B3-948B-1728B52AA6E4}">
                <adec:decorative xmlns:adec="http://schemas.microsoft.com/office/drawing/2017/decorative" val="1"/>
              </a:ext>
            </a:extLst>
          </p:cNvPr>
          <p:cNvPicPr>
            <a:picLocks noChangeAspect="1"/>
          </p:cNvPicPr>
          <p:nvPr/>
        </p:nvPicPr>
        <p:blipFill rotWithShape="1">
          <a:blip r:embed="rId4"/>
          <a:srcRect l="74196" t="65179" r="7063" b="8320"/>
          <a:stretch/>
        </p:blipFill>
        <p:spPr>
          <a:xfrm rot="19177876" flipH="1">
            <a:off x="3828808" y="1690638"/>
            <a:ext cx="833892" cy="548333"/>
          </a:xfrm>
          <a:prstGeom prst="rect">
            <a:avLst/>
          </a:prstGeom>
        </p:spPr>
      </p:pic>
    </p:spTree>
    <p:extLst>
      <p:ext uri="{BB962C8B-B14F-4D97-AF65-F5344CB8AC3E}">
        <p14:creationId xmlns:p14="http://schemas.microsoft.com/office/powerpoint/2010/main" val="2859270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C6E94-4F32-3144-8B46-60BECCFE889B}"/>
              </a:ext>
            </a:extLst>
          </p:cNvPr>
          <p:cNvSpPr>
            <a:spLocks noGrp="1"/>
          </p:cNvSpPr>
          <p:nvPr>
            <p:ph type="ctrTitle"/>
          </p:nvPr>
        </p:nvSpPr>
        <p:spPr/>
        <p:txBody>
          <a:bodyPr/>
          <a:lstStyle/>
          <a:p>
            <a:pPr algn="l" rtl="0"/>
            <a:r>
              <a:rPr lang="es-US" b="0" i="0" u="none" baseline="0">
                <a:solidFill>
                  <a:srgbClr val="004EA6"/>
                </a:solidFill>
                <a:latin typeface="Arial" charset="0"/>
                <a:ea typeface="Arial" charset="0"/>
                <a:cs typeface="Arial" charset="0"/>
                <a:sym typeface="Arial" charset="0"/>
              </a:rPr>
              <a:t>Sus opciones de inversión novedosas</a:t>
            </a:r>
            <a:endParaRPr lang="es-US">
              <a:solidFill>
                <a:srgbClr val="004EA6"/>
              </a:solidFill>
              <a:latin typeface="Arial" charset="0"/>
              <a:ea typeface="Arial" charset="0"/>
              <a:cs typeface="Arial" charset="0"/>
            </a:endParaRPr>
          </a:p>
        </p:txBody>
      </p:sp>
      <p:pic>
        <p:nvPicPr>
          <p:cNvPr id="13" name="Picture 12">
            <a:extLst>
              <a:ext uri="{FF2B5EF4-FFF2-40B4-BE49-F238E27FC236}">
                <a16:creationId xmlns:a16="http://schemas.microsoft.com/office/drawing/2014/main" id="{14F7C4FE-137B-F94F-B293-9CBF2FB050E6}"/>
              </a:ext>
              <a:ext uri="{C183D7F6-B498-43B3-948B-1728B52AA6E4}">
                <adec:decorative xmlns:adec="http://schemas.microsoft.com/office/drawing/2017/decorative" val="1"/>
              </a:ext>
            </a:extLst>
          </p:cNvPr>
          <p:cNvPicPr>
            <a:picLocks noChangeAspect="1"/>
          </p:cNvPicPr>
          <p:nvPr/>
        </p:nvPicPr>
        <p:blipFill rotWithShape="1">
          <a:blip r:embed="rId3">
            <a:alphaModFix amt="10000"/>
          </a:blip>
          <a:srcRect l="19428" t="-1971" r="6474" b="-14818"/>
          <a:stretch/>
        </p:blipFill>
        <p:spPr>
          <a:xfrm>
            <a:off x="0" y="1447800"/>
            <a:ext cx="9144000" cy="5410200"/>
          </a:xfrm>
          <a:prstGeom prst="rect">
            <a:avLst/>
          </a:prstGeom>
        </p:spPr>
      </p:pic>
      <p:sp>
        <p:nvSpPr>
          <p:cNvPr id="14" name="Rectangle 13">
            <a:extLst>
              <a:ext uri="{FF2B5EF4-FFF2-40B4-BE49-F238E27FC236}">
                <a16:creationId xmlns:a16="http://schemas.microsoft.com/office/drawing/2014/main" id="{3C8E8525-56A8-3C40-8AB6-12AB713AC637}"/>
              </a:ext>
              <a:ext uri="{C183D7F6-B498-43B3-948B-1728B52AA6E4}">
                <adec:decorative xmlns:adec="http://schemas.microsoft.com/office/drawing/2017/decorative" val="1"/>
              </a:ext>
            </a:extLst>
          </p:cNvPr>
          <p:cNvSpPr/>
          <p:nvPr/>
        </p:nvSpPr>
        <p:spPr>
          <a:xfrm>
            <a:off x="2577204" y="3016211"/>
            <a:ext cx="996452" cy="839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6" name="TextBox 15">
            <a:extLst>
              <a:ext uri="{FF2B5EF4-FFF2-40B4-BE49-F238E27FC236}">
                <a16:creationId xmlns:a16="http://schemas.microsoft.com/office/drawing/2014/main" id="{DC876D89-57B0-8D40-B603-F63C563EFC8D}"/>
              </a:ext>
            </a:extLst>
          </p:cNvPr>
          <p:cNvSpPr txBox="1"/>
          <p:nvPr/>
        </p:nvSpPr>
        <p:spPr>
          <a:xfrm>
            <a:off x="732856" y="1772560"/>
            <a:ext cx="2489200" cy="4031873"/>
          </a:xfrm>
          <a:prstGeom prst="rect">
            <a:avLst/>
          </a:prstGeom>
          <a:noFill/>
        </p:spPr>
        <p:txBody>
          <a:bodyPr wrap="square" rtlCol="0">
            <a:spAutoFit/>
          </a:bodyPr>
          <a:lstStyle/>
          <a:p>
            <a:pPr marL="233363" indent="-220663" algn="l" rtl="0"/>
            <a:r>
              <a:rPr lang="es-US" sz="2000" b="1" i="0" u="none" baseline="0">
                <a:solidFill>
                  <a:srgbClr val="F89828"/>
                </a:solidFill>
              </a:rPr>
              <a:t>Equivalentes de efectivo</a:t>
            </a:r>
          </a:p>
          <a:p>
            <a:pPr marL="233363" indent="-220663" algn="l" rtl="0">
              <a:spcBef>
                <a:spcPts val="600"/>
              </a:spcBef>
              <a:spcAft>
                <a:spcPts val="600"/>
              </a:spcAft>
            </a:pPr>
            <a:r>
              <a:rPr lang="es-US" sz="1600" b="0" i="0" u="none" baseline="0"/>
              <a:t>•	Fondos de activos estables </a:t>
            </a:r>
          </a:p>
          <a:p>
            <a:pPr marL="233363" indent="-220663" algn="l" rtl="0">
              <a:spcAft>
                <a:spcPts val="600"/>
              </a:spcAft>
            </a:pPr>
            <a:r>
              <a:rPr lang="es-US" sz="1600" b="0" i="0" u="none" baseline="0"/>
              <a:t>•	Fondos del mercado monetario</a:t>
            </a:r>
          </a:p>
          <a:p>
            <a:pPr marL="233363" indent="-220663" algn="l" rtl="0">
              <a:spcAft>
                <a:spcPts val="600"/>
              </a:spcAft>
            </a:pPr>
            <a:r>
              <a:rPr lang="es-US" b="1" i="0" u="none" baseline="0">
                <a:solidFill>
                  <a:srgbClr val="C00000"/>
                </a:solidFill>
              </a:rPr>
              <a:t>+</a:t>
            </a:r>
            <a:r>
              <a:rPr lang="es-US" sz="1600" b="0" i="0" u="none" baseline="0">
                <a:solidFill>
                  <a:srgbClr val="C00000"/>
                </a:solidFill>
              </a:rPr>
              <a:t>	</a:t>
            </a:r>
            <a:r>
              <a:rPr lang="es-US" sz="1600" b="1" i="0" u="none" baseline="0"/>
              <a:t>Ganancia potencial:</a:t>
            </a:r>
            <a:r>
              <a:rPr lang="es-US" sz="1600" b="0" i="0" u="none" baseline="0"/>
              <a:t> Rentabilidad estable y más baja</a:t>
            </a:r>
          </a:p>
          <a:p>
            <a:pPr marL="233363" indent="-220663" algn="l" rtl="0">
              <a:spcAft>
                <a:spcPts val="600"/>
              </a:spcAft>
            </a:pPr>
            <a:r>
              <a:rPr lang="es-US" b="1" i="0" u="none" baseline="0">
                <a:solidFill>
                  <a:srgbClr val="00B050"/>
                </a:solidFill>
              </a:rPr>
              <a:t>–</a:t>
            </a:r>
            <a:r>
              <a:rPr lang="es-US" sz="1600" b="0" i="0" u="none" baseline="0">
                <a:solidFill>
                  <a:srgbClr val="00B050"/>
                </a:solidFill>
              </a:rPr>
              <a:t>	</a:t>
            </a:r>
            <a:r>
              <a:rPr lang="es-US" sz="1600" b="1" i="0" u="none" baseline="0"/>
              <a:t>Riesgo potencial:</a:t>
            </a:r>
            <a:r>
              <a:rPr lang="es-US" sz="1600" b="0" i="0" u="none" baseline="0"/>
              <a:t> El crecimiento lento puede no tener sentido para un plazo de inversión más largo</a:t>
            </a:r>
          </a:p>
        </p:txBody>
      </p:sp>
      <p:pic>
        <p:nvPicPr>
          <p:cNvPr id="20" name="Picture 19">
            <a:extLst>
              <a:ext uri="{FF2B5EF4-FFF2-40B4-BE49-F238E27FC236}">
                <a16:creationId xmlns:a16="http://schemas.microsoft.com/office/drawing/2014/main" id="{CDFE2876-02DC-614A-A31F-6B6D0678BFC3}"/>
              </a:ext>
              <a:ext uri="{C183D7F6-B498-43B3-948B-1728B52AA6E4}">
                <adec:decorative xmlns:adec="http://schemas.microsoft.com/office/drawing/2017/decorative" val="1"/>
              </a:ext>
            </a:extLst>
          </p:cNvPr>
          <p:cNvPicPr>
            <a:picLocks noChangeAspect="1"/>
          </p:cNvPicPr>
          <p:nvPr/>
        </p:nvPicPr>
        <p:blipFill rotWithShape="1">
          <a:blip r:embed="rId4"/>
          <a:srcRect l="6063" t="-2051" r="88336" b="76310"/>
          <a:stretch/>
        </p:blipFill>
        <p:spPr>
          <a:xfrm>
            <a:off x="963825" y="1057376"/>
            <a:ext cx="683742" cy="796137"/>
          </a:xfrm>
          <a:prstGeom prst="rect">
            <a:avLst/>
          </a:prstGeom>
        </p:spPr>
      </p:pic>
      <p:pic>
        <p:nvPicPr>
          <p:cNvPr id="21" name="Picture 20">
            <a:extLst>
              <a:ext uri="{FF2B5EF4-FFF2-40B4-BE49-F238E27FC236}">
                <a16:creationId xmlns:a16="http://schemas.microsoft.com/office/drawing/2014/main" id="{83ED7DA9-66B2-5844-A9AE-1EB9B2D970FE}"/>
              </a:ext>
              <a:ext uri="{C183D7F6-B498-43B3-948B-1728B52AA6E4}">
                <adec:decorative xmlns:adec="http://schemas.microsoft.com/office/drawing/2017/decorative" val="1"/>
              </a:ext>
            </a:extLst>
          </p:cNvPr>
          <p:cNvPicPr>
            <a:picLocks noChangeAspect="1"/>
          </p:cNvPicPr>
          <p:nvPr/>
        </p:nvPicPr>
        <p:blipFill rotWithShape="1">
          <a:blip r:embed="rId5"/>
          <a:srcRect l="35737" t="-16464" r="35267" b="-15540"/>
          <a:stretch/>
        </p:blipFill>
        <p:spPr>
          <a:xfrm>
            <a:off x="3589421" y="990600"/>
            <a:ext cx="990600" cy="821459"/>
          </a:xfrm>
          <a:prstGeom prst="rect">
            <a:avLst/>
          </a:prstGeom>
        </p:spPr>
      </p:pic>
      <p:pic>
        <p:nvPicPr>
          <p:cNvPr id="22" name="Picture 21">
            <a:extLst>
              <a:ext uri="{FF2B5EF4-FFF2-40B4-BE49-F238E27FC236}">
                <a16:creationId xmlns:a16="http://schemas.microsoft.com/office/drawing/2014/main" id="{0F4ED02B-D24D-B442-BBFC-AFB20DF79AFD}"/>
              </a:ext>
              <a:ext uri="{C183D7F6-B498-43B3-948B-1728B52AA6E4}">
                <adec:decorative xmlns:adec="http://schemas.microsoft.com/office/drawing/2017/decorative" val="1"/>
              </a:ext>
            </a:extLst>
          </p:cNvPr>
          <p:cNvPicPr>
            <a:picLocks noChangeAspect="1"/>
          </p:cNvPicPr>
          <p:nvPr/>
        </p:nvPicPr>
        <p:blipFill rotWithShape="1">
          <a:blip r:embed="rId5"/>
          <a:srcRect l="74711" t="-16464" r="-3707" b="-15540"/>
          <a:stretch/>
        </p:blipFill>
        <p:spPr>
          <a:xfrm>
            <a:off x="6252411" y="990600"/>
            <a:ext cx="990600" cy="821459"/>
          </a:xfrm>
          <a:prstGeom prst="rect">
            <a:avLst/>
          </a:prstGeom>
        </p:spPr>
      </p:pic>
      <p:pic>
        <p:nvPicPr>
          <p:cNvPr id="28" name="Picture 27">
            <a:extLst>
              <a:ext uri="{FF2B5EF4-FFF2-40B4-BE49-F238E27FC236}">
                <a16:creationId xmlns:a16="http://schemas.microsoft.com/office/drawing/2014/main" id="{AEED1B71-DA80-2D44-A688-119A6BD8F35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610599" y="5762730"/>
            <a:ext cx="1397748" cy="1026318"/>
          </a:xfrm>
          <a:prstGeom prst="rect">
            <a:avLst/>
          </a:prstGeom>
        </p:spPr>
      </p:pic>
      <p:sp>
        <p:nvSpPr>
          <p:cNvPr id="26" name="Rectangle 25">
            <a:extLst>
              <a:ext uri="{FF2B5EF4-FFF2-40B4-BE49-F238E27FC236}">
                <a16:creationId xmlns:a16="http://schemas.microsoft.com/office/drawing/2014/main" id="{194C60A5-E69A-DE4F-8A3B-D6C53C5A6072}"/>
              </a:ext>
              <a:ext uri="{C183D7F6-B498-43B3-948B-1728B52AA6E4}">
                <adec:decorative xmlns:adec="http://schemas.microsoft.com/office/drawing/2017/decorative" val="1"/>
              </a:ext>
            </a:extLst>
          </p:cNvPr>
          <p:cNvSpPr/>
          <p:nvPr/>
        </p:nvSpPr>
        <p:spPr>
          <a:xfrm>
            <a:off x="6121400" y="3117266"/>
            <a:ext cx="2489200" cy="2188264"/>
          </a:xfrm>
          <a:prstGeom prst="rect">
            <a:avLst/>
          </a:prstGeom>
          <a:solidFill>
            <a:srgbClr val="FDBB6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25" name="Rectangle 24">
            <a:extLst>
              <a:ext uri="{FF2B5EF4-FFF2-40B4-BE49-F238E27FC236}">
                <a16:creationId xmlns:a16="http://schemas.microsoft.com/office/drawing/2014/main" id="{CB236DA0-5D2E-3746-A825-ED3B2AC271A9}"/>
              </a:ext>
              <a:ext uri="{C183D7F6-B498-43B3-948B-1728B52AA6E4}">
                <adec:decorative xmlns:adec="http://schemas.microsoft.com/office/drawing/2017/decorative" val="1"/>
              </a:ext>
            </a:extLst>
          </p:cNvPr>
          <p:cNvSpPr/>
          <p:nvPr/>
        </p:nvSpPr>
        <p:spPr>
          <a:xfrm>
            <a:off x="3429000" y="3122103"/>
            <a:ext cx="2489200" cy="2386145"/>
          </a:xfrm>
          <a:prstGeom prst="rect">
            <a:avLst/>
          </a:prstGeom>
          <a:solidFill>
            <a:srgbClr val="FDBB6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7" name="TextBox 16">
            <a:extLst>
              <a:ext uri="{FF2B5EF4-FFF2-40B4-BE49-F238E27FC236}">
                <a16:creationId xmlns:a16="http://schemas.microsoft.com/office/drawing/2014/main" id="{D0459E55-E896-2144-9A3D-D4619E393FDC}"/>
              </a:ext>
            </a:extLst>
          </p:cNvPr>
          <p:cNvSpPr txBox="1"/>
          <p:nvPr/>
        </p:nvSpPr>
        <p:spPr>
          <a:xfrm>
            <a:off x="3505199" y="1845707"/>
            <a:ext cx="2413001" cy="3662541"/>
          </a:xfrm>
          <a:prstGeom prst="rect">
            <a:avLst/>
          </a:prstGeom>
          <a:noFill/>
        </p:spPr>
        <p:txBody>
          <a:bodyPr wrap="square" rtlCol="0">
            <a:spAutoFit/>
          </a:bodyPr>
          <a:lstStyle/>
          <a:p>
            <a:pPr marL="288925" indent="-288925" algn="l" rtl="0">
              <a:spcAft>
                <a:spcPts val="600"/>
              </a:spcAft>
            </a:pPr>
            <a:r>
              <a:rPr lang="es-US" sz="2000" b="1" i="0" u="none" baseline="0">
                <a:solidFill>
                  <a:srgbClr val="F89828"/>
                </a:solidFill>
              </a:rPr>
              <a:t>Bonos</a:t>
            </a:r>
            <a:r>
              <a:rPr lang="es-US" sz="2000" b="1" i="0" u="none" baseline="0"/>
              <a:t> </a:t>
            </a:r>
            <a:r>
              <a:rPr lang="es-US" sz="1600" b="0" i="0" u="none" baseline="0"/>
              <a:t> </a:t>
            </a:r>
          </a:p>
          <a:p>
            <a:pPr marL="233363" indent="-233363" algn="l" rtl="0">
              <a:spcAft>
                <a:spcPts val="600"/>
              </a:spcAft>
            </a:pPr>
            <a:r>
              <a:rPr lang="es-US" sz="1600" b="0" i="0" u="none" baseline="0"/>
              <a:t>•  Bonos</a:t>
            </a:r>
          </a:p>
          <a:p>
            <a:pPr marL="233363" indent="-233363" algn="l" rtl="0">
              <a:spcAft>
                <a:spcPts val="600"/>
              </a:spcAft>
            </a:pPr>
            <a:r>
              <a:rPr lang="es-US" sz="1600" b="0" i="0" u="none" baseline="0"/>
              <a:t>•  Fondos mutuos de bonos</a:t>
            </a:r>
          </a:p>
          <a:p>
            <a:pPr marL="233363" indent="-233363" algn="l" rtl="0">
              <a:spcAft>
                <a:spcPts val="600"/>
              </a:spcAft>
            </a:pPr>
            <a:r>
              <a:rPr lang="es-US" sz="1600" b="1" i="0" u="none" baseline="0">
                <a:solidFill>
                  <a:srgbClr val="C00000"/>
                </a:solidFill>
              </a:rPr>
              <a:t>+</a:t>
            </a:r>
            <a:r>
              <a:rPr lang="es-US" sz="1400" b="0" i="0" u="none" baseline="0">
                <a:solidFill>
                  <a:srgbClr val="C00000"/>
                </a:solidFill>
              </a:rPr>
              <a:t>	</a:t>
            </a:r>
            <a:r>
              <a:rPr lang="es-US" sz="1600" b="1" i="0" u="none" baseline="0"/>
              <a:t>Ganancia potencial:</a:t>
            </a:r>
            <a:r>
              <a:rPr lang="es-US" sz="1600" b="0" i="0" u="none" baseline="0"/>
              <a:t> Rentabilidad moderada y estable</a:t>
            </a:r>
          </a:p>
          <a:p>
            <a:pPr marL="233363" indent="-233363" algn="l" rtl="0">
              <a:spcAft>
                <a:spcPts val="600"/>
              </a:spcAft>
            </a:pPr>
            <a:r>
              <a:rPr lang="es-US" sz="1600" b="1" i="0" u="none" baseline="0">
                <a:solidFill>
                  <a:srgbClr val="00B050"/>
                </a:solidFill>
              </a:rPr>
              <a:t>–</a:t>
            </a:r>
            <a:r>
              <a:rPr lang="es-US" sz="1400" b="0" i="0" u="none" baseline="0">
                <a:solidFill>
                  <a:srgbClr val="00B050"/>
                </a:solidFill>
              </a:rPr>
              <a:t>	</a:t>
            </a:r>
            <a:r>
              <a:rPr lang="es-US" sz="1600" b="1" i="0" u="none" baseline="0"/>
              <a:t>Riesgo potencial:</a:t>
            </a:r>
            <a:r>
              <a:rPr lang="es-US" sz="1600" b="0" i="0" u="none" baseline="0"/>
              <a:t> El crecimiento moderado puede no tener sentido para un </a:t>
            </a:r>
            <a:br>
              <a:rPr lang="es-US" sz="1600"/>
            </a:br>
            <a:r>
              <a:rPr lang="es-US" sz="1600" b="0" i="0" u="none" baseline="0"/>
              <a:t>plazo de inversión </a:t>
            </a:r>
            <a:r>
              <a:rPr lang="es-US" sz="1600" b="0" i="0" u="dbl">
                <a:uFill>
                  <a:solidFill>
                    <a:schemeClr val="accent6"/>
                  </a:solidFill>
                </a:uFill>
              </a:rPr>
              <a:t>más largo</a:t>
            </a:r>
          </a:p>
        </p:txBody>
      </p:sp>
      <p:sp>
        <p:nvSpPr>
          <p:cNvPr id="18" name="TextBox 17">
            <a:extLst>
              <a:ext uri="{FF2B5EF4-FFF2-40B4-BE49-F238E27FC236}">
                <a16:creationId xmlns:a16="http://schemas.microsoft.com/office/drawing/2014/main" id="{636DD4F6-6511-B242-A9F2-D3AF5FFE715B}"/>
              </a:ext>
            </a:extLst>
          </p:cNvPr>
          <p:cNvSpPr txBox="1"/>
          <p:nvPr/>
        </p:nvSpPr>
        <p:spPr>
          <a:xfrm>
            <a:off x="6172200" y="1845707"/>
            <a:ext cx="2380129" cy="3739485"/>
          </a:xfrm>
          <a:prstGeom prst="rect">
            <a:avLst/>
          </a:prstGeom>
          <a:noFill/>
        </p:spPr>
        <p:txBody>
          <a:bodyPr wrap="square" rtlCol="0">
            <a:spAutoFit/>
          </a:bodyPr>
          <a:lstStyle/>
          <a:p>
            <a:pPr marL="233363" indent="-233363" algn="l" rtl="0">
              <a:spcAft>
                <a:spcPts val="600"/>
              </a:spcAft>
            </a:pPr>
            <a:r>
              <a:rPr lang="es-US" sz="2000" b="1" i="0" u="none" baseline="0">
                <a:solidFill>
                  <a:srgbClr val="F89828"/>
                </a:solidFill>
              </a:rPr>
              <a:t>Acciones</a:t>
            </a:r>
            <a:r>
              <a:rPr lang="es-US" sz="1600" b="0" i="0" u="none" baseline="0"/>
              <a:t> </a:t>
            </a:r>
          </a:p>
          <a:p>
            <a:pPr marL="174625" indent="-174625" algn="l" rtl="0">
              <a:spcAft>
                <a:spcPts val="600"/>
              </a:spcAft>
            </a:pPr>
            <a:r>
              <a:rPr lang="es-US" sz="1600" b="0" i="0" u="none" baseline="0"/>
              <a:t>•  Acciones</a:t>
            </a:r>
          </a:p>
          <a:p>
            <a:pPr marL="174625" indent="-174625" algn="l" rtl="0">
              <a:spcAft>
                <a:spcPts val="600"/>
              </a:spcAft>
            </a:pPr>
            <a:r>
              <a:rPr lang="es-US" sz="1600" b="0" i="0" u="none" baseline="0"/>
              <a:t>•  Fondos mutuos en acciones</a:t>
            </a:r>
          </a:p>
          <a:p>
            <a:pPr marL="174625" indent="-174625" algn="l" rtl="0">
              <a:spcAft>
                <a:spcPts val="600"/>
              </a:spcAft>
            </a:pPr>
            <a:r>
              <a:rPr lang="es-US" sz="1600" b="1" i="0" u="none" baseline="0">
                <a:solidFill>
                  <a:srgbClr val="C00000"/>
                </a:solidFill>
              </a:rPr>
              <a:t>+</a:t>
            </a:r>
            <a:r>
              <a:rPr lang="es-US" sz="1400" b="0" i="0" u="none" baseline="0">
                <a:solidFill>
                  <a:srgbClr val="C00000"/>
                </a:solidFill>
              </a:rPr>
              <a:t>	</a:t>
            </a:r>
            <a:r>
              <a:rPr lang="es-US" sz="1600" b="1" i="0" u="none" baseline="0"/>
              <a:t>Ganancia potencial:</a:t>
            </a:r>
            <a:r>
              <a:rPr lang="es-US" sz="1600" b="0" i="0" u="none" baseline="0"/>
              <a:t> Alto potencial de rentabilidad</a:t>
            </a:r>
          </a:p>
          <a:p>
            <a:pPr marL="174625" indent="-174625" algn="l" rtl="0">
              <a:spcAft>
                <a:spcPts val="600"/>
              </a:spcAft>
            </a:pPr>
            <a:r>
              <a:rPr lang="es-US" sz="1600" b="1" i="0" u="none" baseline="0">
                <a:solidFill>
                  <a:srgbClr val="00B050"/>
                </a:solidFill>
              </a:rPr>
              <a:t>–</a:t>
            </a:r>
            <a:r>
              <a:rPr lang="es-US" sz="1400" b="0" i="0" u="none" baseline="0">
                <a:solidFill>
                  <a:srgbClr val="00B050"/>
                </a:solidFill>
              </a:rPr>
              <a:t>	</a:t>
            </a:r>
            <a:r>
              <a:rPr lang="es-US" sz="1600" b="1" i="0" u="none" baseline="0"/>
              <a:t>Riesgo potencial:</a:t>
            </a:r>
            <a:r>
              <a:rPr lang="es-US" sz="1600" b="0" i="0" u="none" baseline="0"/>
              <a:t> Alto, lo que puede no tener sentido para un plazo de inversión </a:t>
            </a:r>
            <a:r>
              <a:rPr lang="es-US" sz="1600" b="0" i="0" u="dbl">
                <a:uFill>
                  <a:solidFill>
                    <a:schemeClr val="accent6"/>
                  </a:solidFill>
                </a:uFill>
              </a:rPr>
              <a:t>más corto</a:t>
            </a:r>
          </a:p>
          <a:p>
            <a:pPr marL="174625" indent="-174625" algn="l" rtl="0">
              <a:spcAft>
                <a:spcPts val="600"/>
              </a:spcAft>
            </a:pPr>
            <a:r>
              <a:rPr lang="es-US" sz="1600" b="0" i="0" u="none" baseline="0"/>
              <a:t> </a:t>
            </a:r>
          </a:p>
        </p:txBody>
      </p:sp>
      <p:sp>
        <p:nvSpPr>
          <p:cNvPr id="15" name="Subtitle 2">
            <a:extLst>
              <a:ext uri="{FF2B5EF4-FFF2-40B4-BE49-F238E27FC236}">
                <a16:creationId xmlns:a16="http://schemas.microsoft.com/office/drawing/2014/main" id="{98CB2676-5F24-EF42-A6F7-1F4878D1499D}"/>
              </a:ext>
            </a:extLst>
          </p:cNvPr>
          <p:cNvSpPr txBox="1">
            <a:spLocks/>
          </p:cNvSpPr>
          <p:nvPr/>
        </p:nvSpPr>
        <p:spPr>
          <a:xfrm>
            <a:off x="451022" y="6367152"/>
            <a:ext cx="685800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es-US" sz="1350" b="0" i="0" u="none" baseline="0">
                <a:solidFill>
                  <a:srgbClr val="004EA8"/>
                </a:solidFill>
                <a:latin typeface="Arial" charset="0"/>
                <a:ea typeface="Arial" charset="0"/>
                <a:cs typeface="Arial" charset="0"/>
                <a:sym typeface="Arial" charset="0"/>
              </a:rPr>
              <a:t>Con el </a:t>
            </a:r>
            <a:r>
              <a:rPr lang="es-US" sz="1350" b="1" i="0" u="none" baseline="0">
                <a:solidFill>
                  <a:srgbClr val="004EA8"/>
                </a:solidFill>
                <a:latin typeface="Arial" charset="0"/>
                <a:ea typeface="Arial" charset="0"/>
                <a:cs typeface="Arial" charset="0"/>
                <a:sym typeface="Arial" charset="0"/>
              </a:rPr>
              <a:t>pensamiento</a:t>
            </a:r>
            <a:r>
              <a:rPr lang="es-US" sz="1350" b="0" i="0" u="none" baseline="0">
                <a:solidFill>
                  <a:srgbClr val="004EA8"/>
                </a:solidFill>
                <a:latin typeface="Arial" charset="0"/>
                <a:ea typeface="Arial" charset="0"/>
                <a:cs typeface="Arial" charset="0"/>
                <a:sym typeface="Arial" charset="0"/>
              </a:rPr>
              <a:t> de </a:t>
            </a:r>
            <a:r>
              <a:rPr lang="es-US" sz="1350" b="1" i="0" u="none" baseline="0">
                <a:solidFill>
                  <a:srgbClr val="004EA8"/>
                </a:solidFill>
                <a:latin typeface="Arial" charset="0"/>
                <a:ea typeface="Arial" charset="0"/>
                <a:cs typeface="Arial" charset="0"/>
                <a:sym typeface="Arial" charset="0"/>
              </a:rPr>
              <a:t>jubilarse</a:t>
            </a:r>
          </a:p>
        </p:txBody>
      </p:sp>
      <p:sp>
        <p:nvSpPr>
          <p:cNvPr id="19" name="Rectangle 18">
            <a:extLst>
              <a:ext uri="{FF2B5EF4-FFF2-40B4-BE49-F238E27FC236}">
                <a16:creationId xmlns:a16="http://schemas.microsoft.com/office/drawing/2014/main" id="{48537D60-67FC-42BD-B11B-56141CE47640}"/>
              </a:ext>
              <a:ext uri="{C183D7F6-B498-43B3-948B-1728B52AA6E4}">
                <adec:decorative xmlns:adec="http://schemas.microsoft.com/office/drawing/2017/decorative" val="1"/>
              </a:ext>
            </a:extLst>
          </p:cNvPr>
          <p:cNvSpPr/>
          <p:nvPr/>
        </p:nvSpPr>
        <p:spPr>
          <a:xfrm>
            <a:off x="732856" y="3648077"/>
            <a:ext cx="2489200" cy="2188264"/>
          </a:xfrm>
          <a:prstGeom prst="rect">
            <a:avLst/>
          </a:prstGeom>
          <a:solidFill>
            <a:srgbClr val="FDBB6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spTree>
    <p:extLst>
      <p:ext uri="{BB962C8B-B14F-4D97-AF65-F5344CB8AC3E}">
        <p14:creationId xmlns:p14="http://schemas.microsoft.com/office/powerpoint/2010/main" val="3585642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AA9727-37C0-2149-B108-12D9F2065A4E}"/>
              </a:ext>
            </a:extLst>
          </p:cNvPr>
          <p:cNvSpPr>
            <a:spLocks noGrp="1"/>
          </p:cNvSpPr>
          <p:nvPr>
            <p:ph type="ctrTitle"/>
          </p:nvPr>
        </p:nvSpPr>
        <p:spPr/>
        <p:txBody>
          <a:bodyPr/>
          <a:lstStyle/>
          <a:p>
            <a:pPr algn="l" rtl="0"/>
            <a:r>
              <a:rPr lang="es-US" b="0" i="0" u="none" baseline="0" dirty="0">
                <a:solidFill>
                  <a:srgbClr val="004EA8"/>
                </a:solidFill>
                <a:latin typeface="Arial" charset="0"/>
                <a:ea typeface="Arial" charset="0"/>
                <a:cs typeface="Arial" charset="0"/>
                <a:sym typeface="Arial" charset="0"/>
              </a:rPr>
              <a:t>Equivalentes de efectivo</a:t>
            </a:r>
            <a:endParaRPr lang="es-US" dirty="0"/>
          </a:p>
        </p:txBody>
      </p:sp>
      <p:pic>
        <p:nvPicPr>
          <p:cNvPr id="7" name="Picture 6">
            <a:extLst>
              <a:ext uri="{FF2B5EF4-FFF2-40B4-BE49-F238E27FC236}">
                <a16:creationId xmlns:a16="http://schemas.microsoft.com/office/drawing/2014/main" id="{8A6BD399-9235-9041-8B0E-FF36A6992B9F}"/>
              </a:ext>
              <a:ext uri="{C183D7F6-B498-43B3-948B-1728B52AA6E4}">
                <adec:decorative xmlns:adec="http://schemas.microsoft.com/office/drawing/2017/decorative" val="1"/>
              </a:ext>
            </a:extLst>
          </p:cNvPr>
          <p:cNvPicPr>
            <a:picLocks noChangeAspect="1"/>
          </p:cNvPicPr>
          <p:nvPr/>
        </p:nvPicPr>
        <p:blipFill rotWithShape="1">
          <a:blip r:embed="rId3">
            <a:alphaModFix amt="13000"/>
          </a:blip>
          <a:srcRect l="19428" t="-1971" r="6474" b="-14818"/>
          <a:stretch/>
        </p:blipFill>
        <p:spPr>
          <a:xfrm>
            <a:off x="0" y="1447800"/>
            <a:ext cx="9144000" cy="5410200"/>
          </a:xfrm>
          <a:prstGeom prst="rect">
            <a:avLst/>
          </a:prstGeom>
        </p:spPr>
      </p:pic>
      <p:pic>
        <p:nvPicPr>
          <p:cNvPr id="17" name="Picture 16">
            <a:extLst>
              <a:ext uri="{FF2B5EF4-FFF2-40B4-BE49-F238E27FC236}">
                <a16:creationId xmlns:a16="http://schemas.microsoft.com/office/drawing/2014/main" id="{F6193637-1710-5C45-B3BB-B23602FA54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10599" y="5762730"/>
            <a:ext cx="1397748" cy="1026318"/>
          </a:xfrm>
          <a:prstGeom prst="rect">
            <a:avLst/>
          </a:prstGeom>
        </p:spPr>
      </p:pic>
      <p:pic>
        <p:nvPicPr>
          <p:cNvPr id="24" name="Picture 23">
            <a:extLst>
              <a:ext uri="{FF2B5EF4-FFF2-40B4-BE49-F238E27FC236}">
                <a16:creationId xmlns:a16="http://schemas.microsoft.com/office/drawing/2014/main" id="{0BB15EA7-4B37-A44A-9FB9-05A6DD843781}"/>
              </a:ext>
              <a:ext uri="{C183D7F6-B498-43B3-948B-1728B52AA6E4}">
                <adec:decorative xmlns:adec="http://schemas.microsoft.com/office/drawing/2017/decorative" val="1"/>
              </a:ext>
            </a:extLst>
          </p:cNvPr>
          <p:cNvPicPr>
            <a:picLocks noChangeAspect="1"/>
          </p:cNvPicPr>
          <p:nvPr/>
        </p:nvPicPr>
        <p:blipFill rotWithShape="1">
          <a:blip r:embed="rId5"/>
          <a:srcRect l="6063" t="-2051" r="88336" b="76310"/>
          <a:stretch/>
        </p:blipFill>
        <p:spPr>
          <a:xfrm>
            <a:off x="963825" y="1057376"/>
            <a:ext cx="683742" cy="796137"/>
          </a:xfrm>
          <a:prstGeom prst="rect">
            <a:avLst/>
          </a:prstGeom>
        </p:spPr>
      </p:pic>
      <p:pic>
        <p:nvPicPr>
          <p:cNvPr id="25" name="Picture 24">
            <a:extLst>
              <a:ext uri="{FF2B5EF4-FFF2-40B4-BE49-F238E27FC236}">
                <a16:creationId xmlns:a16="http://schemas.microsoft.com/office/drawing/2014/main" id="{9EB41237-290A-0C40-95A7-33DE4BC1CE12}"/>
              </a:ext>
              <a:ext uri="{C183D7F6-B498-43B3-948B-1728B52AA6E4}">
                <adec:decorative xmlns:adec="http://schemas.microsoft.com/office/drawing/2017/decorative" val="1"/>
              </a:ext>
            </a:extLst>
          </p:cNvPr>
          <p:cNvPicPr>
            <a:picLocks noChangeAspect="1"/>
          </p:cNvPicPr>
          <p:nvPr/>
        </p:nvPicPr>
        <p:blipFill rotWithShape="1">
          <a:blip r:embed="rId6"/>
          <a:srcRect l="35737" t="-16464" r="35267" b="-15540"/>
          <a:stretch/>
        </p:blipFill>
        <p:spPr>
          <a:xfrm>
            <a:off x="3589421" y="990600"/>
            <a:ext cx="990600" cy="821459"/>
          </a:xfrm>
          <a:prstGeom prst="rect">
            <a:avLst/>
          </a:prstGeom>
        </p:spPr>
      </p:pic>
      <p:pic>
        <p:nvPicPr>
          <p:cNvPr id="27" name="Picture 26">
            <a:extLst>
              <a:ext uri="{FF2B5EF4-FFF2-40B4-BE49-F238E27FC236}">
                <a16:creationId xmlns:a16="http://schemas.microsoft.com/office/drawing/2014/main" id="{D8EA2B7B-6874-D041-A3DA-4C150AC5E5EC}"/>
              </a:ext>
              <a:ext uri="{C183D7F6-B498-43B3-948B-1728B52AA6E4}">
                <adec:decorative xmlns:adec="http://schemas.microsoft.com/office/drawing/2017/decorative" val="1"/>
              </a:ext>
            </a:extLst>
          </p:cNvPr>
          <p:cNvPicPr>
            <a:picLocks noChangeAspect="1"/>
          </p:cNvPicPr>
          <p:nvPr/>
        </p:nvPicPr>
        <p:blipFill rotWithShape="1">
          <a:blip r:embed="rId6"/>
          <a:srcRect l="74711" t="-16464" r="-3707" b="-15540"/>
          <a:stretch/>
        </p:blipFill>
        <p:spPr>
          <a:xfrm>
            <a:off x="6252411" y="990600"/>
            <a:ext cx="990600" cy="821459"/>
          </a:xfrm>
          <a:prstGeom prst="rect">
            <a:avLst/>
          </a:prstGeom>
        </p:spPr>
      </p:pic>
      <p:sp>
        <p:nvSpPr>
          <p:cNvPr id="23" name="TextBox 22">
            <a:extLst>
              <a:ext uri="{FF2B5EF4-FFF2-40B4-BE49-F238E27FC236}">
                <a16:creationId xmlns:a16="http://schemas.microsoft.com/office/drawing/2014/main" id="{7B32E613-9D2A-E546-9881-E0945FDBBF29}"/>
              </a:ext>
            </a:extLst>
          </p:cNvPr>
          <p:cNvSpPr txBox="1"/>
          <p:nvPr/>
        </p:nvSpPr>
        <p:spPr>
          <a:xfrm>
            <a:off x="756596" y="1812059"/>
            <a:ext cx="2468224" cy="4031873"/>
          </a:xfrm>
          <a:prstGeom prst="rect">
            <a:avLst/>
          </a:prstGeom>
          <a:noFill/>
        </p:spPr>
        <p:txBody>
          <a:bodyPr wrap="square" rtlCol="0">
            <a:spAutoFit/>
          </a:bodyPr>
          <a:lstStyle/>
          <a:p>
            <a:pPr marL="233363" indent="-220663" algn="l" rtl="0"/>
            <a:r>
              <a:rPr lang="es-US" sz="2000" b="1" i="0" u="none" baseline="0" dirty="0">
                <a:solidFill>
                  <a:srgbClr val="F89828"/>
                </a:solidFill>
              </a:rPr>
              <a:t>Equivalentes de efectivo</a:t>
            </a:r>
          </a:p>
          <a:p>
            <a:pPr marL="233363" indent="-220663" algn="l" rtl="0">
              <a:spcBef>
                <a:spcPts val="600"/>
              </a:spcBef>
              <a:spcAft>
                <a:spcPts val="600"/>
              </a:spcAft>
            </a:pPr>
            <a:r>
              <a:rPr lang="es-US" sz="1600" b="0" i="0" u="none" baseline="0" dirty="0"/>
              <a:t>•	Fondos de activos estables </a:t>
            </a:r>
          </a:p>
          <a:p>
            <a:pPr marL="233363" indent="-220663" algn="l" rtl="0">
              <a:spcAft>
                <a:spcPts val="600"/>
              </a:spcAft>
            </a:pPr>
            <a:r>
              <a:rPr lang="es-US" sz="1600" b="0" i="0" u="none" baseline="0" dirty="0"/>
              <a:t>•	Fondos del mercado monetario</a:t>
            </a:r>
          </a:p>
          <a:p>
            <a:pPr marL="233363" indent="-220663" algn="l" rtl="0">
              <a:spcAft>
                <a:spcPts val="600"/>
              </a:spcAft>
            </a:pPr>
            <a:r>
              <a:rPr lang="es-US" b="1" i="0" u="none" baseline="0" dirty="0">
                <a:solidFill>
                  <a:srgbClr val="C00000"/>
                </a:solidFill>
              </a:rPr>
              <a:t>+</a:t>
            </a:r>
            <a:r>
              <a:rPr lang="es-US" sz="1600" b="0" i="0" u="none" baseline="0" dirty="0">
                <a:solidFill>
                  <a:srgbClr val="C00000"/>
                </a:solidFill>
              </a:rPr>
              <a:t>	</a:t>
            </a:r>
            <a:r>
              <a:rPr lang="es-US" sz="1600" b="1" i="0" u="none" baseline="0" dirty="0"/>
              <a:t>Ganancia potencial:</a:t>
            </a:r>
            <a:r>
              <a:rPr lang="es-US" sz="1600" b="0" i="0" u="none" baseline="0" dirty="0"/>
              <a:t> Rentabilidad estable y más baja</a:t>
            </a:r>
          </a:p>
          <a:p>
            <a:pPr marL="233363" indent="-220663" algn="l" rtl="0">
              <a:spcAft>
                <a:spcPts val="600"/>
              </a:spcAft>
            </a:pPr>
            <a:r>
              <a:rPr lang="es-US" b="1" i="0" u="none" baseline="0" dirty="0">
                <a:solidFill>
                  <a:srgbClr val="00B050"/>
                </a:solidFill>
              </a:rPr>
              <a:t>–</a:t>
            </a:r>
            <a:r>
              <a:rPr lang="es-US" sz="1600" b="0" i="0" u="none" baseline="0" dirty="0">
                <a:solidFill>
                  <a:srgbClr val="00B050"/>
                </a:solidFill>
              </a:rPr>
              <a:t>	</a:t>
            </a:r>
            <a:r>
              <a:rPr lang="es-US" sz="1600" b="1" i="0" u="none" baseline="0" dirty="0"/>
              <a:t>Riesgo potencial:</a:t>
            </a:r>
            <a:r>
              <a:rPr lang="es-US" sz="1600" b="0" i="0" u="none" baseline="0" dirty="0"/>
              <a:t> El crecimiento lento puede no tener sentido para un plazo de inversión más largo</a:t>
            </a:r>
          </a:p>
        </p:txBody>
      </p:sp>
      <p:sp>
        <p:nvSpPr>
          <p:cNvPr id="29" name="Rectangle 28">
            <a:extLst>
              <a:ext uri="{FF2B5EF4-FFF2-40B4-BE49-F238E27FC236}">
                <a16:creationId xmlns:a16="http://schemas.microsoft.com/office/drawing/2014/main" id="{418951BE-7CEF-47DA-AF39-B3298BE46C48}"/>
              </a:ext>
              <a:ext uri="{C183D7F6-B498-43B3-948B-1728B52AA6E4}">
                <adec:decorative xmlns:adec="http://schemas.microsoft.com/office/drawing/2017/decorative" val="1"/>
              </a:ext>
            </a:extLst>
          </p:cNvPr>
          <p:cNvSpPr/>
          <p:nvPr/>
        </p:nvSpPr>
        <p:spPr>
          <a:xfrm>
            <a:off x="732856" y="3648077"/>
            <a:ext cx="2489200" cy="2188264"/>
          </a:xfrm>
          <a:prstGeom prst="rect">
            <a:avLst/>
          </a:prstGeom>
          <a:solidFill>
            <a:srgbClr val="FDBB6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0" name="Subtitle 2">
            <a:extLst>
              <a:ext uri="{FF2B5EF4-FFF2-40B4-BE49-F238E27FC236}">
                <a16:creationId xmlns:a16="http://schemas.microsoft.com/office/drawing/2014/main" id="{83FDD1EE-2DE6-A041-ACE0-9430DF48FDA7}"/>
              </a:ext>
            </a:extLst>
          </p:cNvPr>
          <p:cNvSpPr txBox="1">
            <a:spLocks/>
          </p:cNvSpPr>
          <p:nvPr/>
        </p:nvSpPr>
        <p:spPr>
          <a:xfrm>
            <a:off x="451022" y="6367152"/>
            <a:ext cx="685800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es-US" sz="1350" b="0" i="0" u="none" baseline="0">
                <a:solidFill>
                  <a:srgbClr val="004EA8"/>
                </a:solidFill>
                <a:latin typeface="Arial" charset="0"/>
                <a:ea typeface="Arial" charset="0"/>
                <a:cs typeface="Arial" charset="0"/>
                <a:sym typeface="Arial" charset="0"/>
              </a:rPr>
              <a:t>Con el </a:t>
            </a:r>
            <a:r>
              <a:rPr lang="es-US" sz="1350" b="1" i="0" u="none" baseline="0">
                <a:solidFill>
                  <a:srgbClr val="004EA8"/>
                </a:solidFill>
                <a:latin typeface="Arial" charset="0"/>
                <a:ea typeface="Arial" charset="0"/>
                <a:cs typeface="Arial" charset="0"/>
                <a:sym typeface="Arial" charset="0"/>
              </a:rPr>
              <a:t>pensamiento</a:t>
            </a:r>
            <a:r>
              <a:rPr lang="es-US" sz="1350" b="0" i="0" u="none" baseline="0">
                <a:solidFill>
                  <a:srgbClr val="004EA8"/>
                </a:solidFill>
                <a:latin typeface="Arial" charset="0"/>
                <a:ea typeface="Arial" charset="0"/>
                <a:cs typeface="Arial" charset="0"/>
                <a:sym typeface="Arial" charset="0"/>
              </a:rPr>
              <a:t> de </a:t>
            </a:r>
            <a:r>
              <a:rPr lang="es-US" sz="1350" b="1" i="0" u="none" baseline="0">
                <a:solidFill>
                  <a:srgbClr val="004EA8"/>
                </a:solidFill>
                <a:latin typeface="Arial" charset="0"/>
                <a:ea typeface="Arial" charset="0"/>
                <a:cs typeface="Arial" charset="0"/>
                <a:sym typeface="Arial" charset="0"/>
              </a:rPr>
              <a:t>jubilarse</a:t>
            </a:r>
          </a:p>
        </p:txBody>
      </p:sp>
      <p:pic>
        <p:nvPicPr>
          <p:cNvPr id="3" name="Picture 2">
            <a:extLst>
              <a:ext uri="{FF2B5EF4-FFF2-40B4-BE49-F238E27FC236}">
                <a16:creationId xmlns:a16="http://schemas.microsoft.com/office/drawing/2014/main" id="{C5992EB0-3200-85E0-D5B8-127C4AB7F5A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437449" y="1096177"/>
            <a:ext cx="2646244" cy="4486145"/>
          </a:xfrm>
          <a:prstGeom prst="rect">
            <a:avLst/>
          </a:prstGeom>
        </p:spPr>
      </p:pic>
      <p:pic>
        <p:nvPicPr>
          <p:cNvPr id="6" name="Picture 5">
            <a:extLst>
              <a:ext uri="{FF2B5EF4-FFF2-40B4-BE49-F238E27FC236}">
                <a16:creationId xmlns:a16="http://schemas.microsoft.com/office/drawing/2014/main" id="{6FFCAB37-89B3-0B8B-B693-C3C5ECD9BA0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902537" y="938348"/>
            <a:ext cx="2768165" cy="4483374"/>
          </a:xfrm>
          <a:prstGeom prst="rect">
            <a:avLst/>
          </a:prstGeom>
        </p:spPr>
      </p:pic>
    </p:spTree>
    <p:extLst>
      <p:ext uri="{BB962C8B-B14F-4D97-AF65-F5344CB8AC3E}">
        <p14:creationId xmlns:p14="http://schemas.microsoft.com/office/powerpoint/2010/main" val="350341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AA9727-37C0-2149-B108-12D9F2065A4E}"/>
              </a:ext>
            </a:extLst>
          </p:cNvPr>
          <p:cNvSpPr>
            <a:spLocks noGrp="1"/>
          </p:cNvSpPr>
          <p:nvPr>
            <p:ph type="ctrTitle"/>
          </p:nvPr>
        </p:nvSpPr>
        <p:spPr/>
        <p:txBody>
          <a:bodyPr/>
          <a:lstStyle/>
          <a:p>
            <a:pPr algn="l" rtl="0"/>
            <a:r>
              <a:rPr lang="es-US" b="0" i="0" u="none" baseline="0" dirty="0">
                <a:solidFill>
                  <a:srgbClr val="004EA8"/>
                </a:solidFill>
                <a:latin typeface="Arial" charset="0"/>
                <a:ea typeface="Arial" charset="0"/>
                <a:cs typeface="Arial" charset="0"/>
                <a:sym typeface="Arial" charset="0"/>
              </a:rPr>
              <a:t>Bonos</a:t>
            </a:r>
            <a:endParaRPr lang="es-US" dirty="0"/>
          </a:p>
        </p:txBody>
      </p:sp>
      <p:pic>
        <p:nvPicPr>
          <p:cNvPr id="7" name="Picture 6">
            <a:extLst>
              <a:ext uri="{FF2B5EF4-FFF2-40B4-BE49-F238E27FC236}">
                <a16:creationId xmlns:a16="http://schemas.microsoft.com/office/drawing/2014/main" id="{8A6BD399-9235-9041-8B0E-FF36A6992B9F}"/>
              </a:ext>
              <a:ext uri="{C183D7F6-B498-43B3-948B-1728B52AA6E4}">
                <adec:decorative xmlns:adec="http://schemas.microsoft.com/office/drawing/2017/decorative" val="1"/>
              </a:ext>
            </a:extLst>
          </p:cNvPr>
          <p:cNvPicPr>
            <a:picLocks noChangeAspect="1"/>
          </p:cNvPicPr>
          <p:nvPr/>
        </p:nvPicPr>
        <p:blipFill rotWithShape="1">
          <a:blip r:embed="rId3">
            <a:alphaModFix amt="13000"/>
          </a:blip>
          <a:srcRect l="19428" t="-1971" r="6474" b="-14818"/>
          <a:stretch/>
        </p:blipFill>
        <p:spPr>
          <a:xfrm>
            <a:off x="0" y="1447800"/>
            <a:ext cx="9144000" cy="5410200"/>
          </a:xfrm>
          <a:prstGeom prst="rect">
            <a:avLst/>
          </a:prstGeom>
        </p:spPr>
      </p:pic>
      <p:sp>
        <p:nvSpPr>
          <p:cNvPr id="8" name="Rectangle 7">
            <a:extLst>
              <a:ext uri="{FF2B5EF4-FFF2-40B4-BE49-F238E27FC236}">
                <a16:creationId xmlns:a16="http://schemas.microsoft.com/office/drawing/2014/main" id="{28AD4B78-8D2E-CF49-8358-74436275F710}"/>
              </a:ext>
              <a:ext uri="{C183D7F6-B498-43B3-948B-1728B52AA6E4}">
                <adec:decorative xmlns:adec="http://schemas.microsoft.com/office/drawing/2017/decorative" val="1"/>
              </a:ext>
            </a:extLst>
          </p:cNvPr>
          <p:cNvSpPr/>
          <p:nvPr/>
        </p:nvSpPr>
        <p:spPr>
          <a:xfrm>
            <a:off x="2577204" y="3016211"/>
            <a:ext cx="996452" cy="839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pic>
        <p:nvPicPr>
          <p:cNvPr id="17" name="Picture 16">
            <a:extLst>
              <a:ext uri="{FF2B5EF4-FFF2-40B4-BE49-F238E27FC236}">
                <a16:creationId xmlns:a16="http://schemas.microsoft.com/office/drawing/2014/main" id="{F6193637-1710-5C45-B3BB-B23602FA54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10599" y="5762730"/>
            <a:ext cx="1397748" cy="1026318"/>
          </a:xfrm>
          <a:prstGeom prst="rect">
            <a:avLst/>
          </a:prstGeom>
        </p:spPr>
      </p:pic>
      <p:pic>
        <p:nvPicPr>
          <p:cNvPr id="33" name="Picture 32">
            <a:extLst>
              <a:ext uri="{FF2B5EF4-FFF2-40B4-BE49-F238E27FC236}">
                <a16:creationId xmlns:a16="http://schemas.microsoft.com/office/drawing/2014/main" id="{DE2EB138-24D7-254D-BB41-A4820C378982}"/>
              </a:ext>
              <a:ext uri="{C183D7F6-B498-43B3-948B-1728B52AA6E4}">
                <adec:decorative xmlns:adec="http://schemas.microsoft.com/office/drawing/2017/decorative" val="1"/>
              </a:ext>
            </a:extLst>
          </p:cNvPr>
          <p:cNvPicPr>
            <a:picLocks noChangeAspect="1"/>
          </p:cNvPicPr>
          <p:nvPr/>
        </p:nvPicPr>
        <p:blipFill rotWithShape="1">
          <a:blip r:embed="rId5"/>
          <a:srcRect l="6063" t="-2051" r="88336" b="76310"/>
          <a:stretch/>
        </p:blipFill>
        <p:spPr>
          <a:xfrm>
            <a:off x="963825" y="1057376"/>
            <a:ext cx="683742" cy="796137"/>
          </a:xfrm>
          <a:prstGeom prst="rect">
            <a:avLst/>
          </a:prstGeom>
        </p:spPr>
      </p:pic>
      <p:pic>
        <p:nvPicPr>
          <p:cNvPr id="40" name="Picture 39">
            <a:extLst>
              <a:ext uri="{FF2B5EF4-FFF2-40B4-BE49-F238E27FC236}">
                <a16:creationId xmlns:a16="http://schemas.microsoft.com/office/drawing/2014/main" id="{C48B30EB-7B07-2147-944D-BE2DD93B2492}"/>
              </a:ext>
              <a:ext uri="{C183D7F6-B498-43B3-948B-1728B52AA6E4}">
                <adec:decorative xmlns:adec="http://schemas.microsoft.com/office/drawing/2017/decorative" val="1"/>
              </a:ext>
            </a:extLst>
          </p:cNvPr>
          <p:cNvPicPr>
            <a:picLocks noChangeAspect="1"/>
          </p:cNvPicPr>
          <p:nvPr/>
        </p:nvPicPr>
        <p:blipFill rotWithShape="1">
          <a:blip r:embed="rId6"/>
          <a:srcRect l="35737" t="-16464" r="35267" b="-15540"/>
          <a:stretch/>
        </p:blipFill>
        <p:spPr>
          <a:xfrm>
            <a:off x="3589421" y="990600"/>
            <a:ext cx="990600" cy="821459"/>
          </a:xfrm>
          <a:prstGeom prst="rect">
            <a:avLst/>
          </a:prstGeom>
        </p:spPr>
      </p:pic>
      <p:pic>
        <p:nvPicPr>
          <p:cNvPr id="41" name="Picture 40">
            <a:extLst>
              <a:ext uri="{FF2B5EF4-FFF2-40B4-BE49-F238E27FC236}">
                <a16:creationId xmlns:a16="http://schemas.microsoft.com/office/drawing/2014/main" id="{62460A87-1366-B149-983B-2420712FBBE6}"/>
              </a:ext>
              <a:ext uri="{C183D7F6-B498-43B3-948B-1728B52AA6E4}">
                <adec:decorative xmlns:adec="http://schemas.microsoft.com/office/drawing/2017/decorative" val="1"/>
              </a:ext>
            </a:extLst>
          </p:cNvPr>
          <p:cNvPicPr>
            <a:picLocks noChangeAspect="1"/>
          </p:cNvPicPr>
          <p:nvPr/>
        </p:nvPicPr>
        <p:blipFill rotWithShape="1">
          <a:blip r:embed="rId6"/>
          <a:srcRect l="74711" t="-16464" r="-3707" b="-15540"/>
          <a:stretch/>
        </p:blipFill>
        <p:spPr>
          <a:xfrm>
            <a:off x="6252411" y="990600"/>
            <a:ext cx="990600" cy="821459"/>
          </a:xfrm>
          <a:prstGeom prst="rect">
            <a:avLst/>
          </a:prstGeom>
        </p:spPr>
      </p:pic>
      <p:sp>
        <p:nvSpPr>
          <p:cNvPr id="45" name="TextBox 44">
            <a:extLst>
              <a:ext uri="{FF2B5EF4-FFF2-40B4-BE49-F238E27FC236}">
                <a16:creationId xmlns:a16="http://schemas.microsoft.com/office/drawing/2014/main" id="{0A99789E-7FB7-2D4F-9068-0126FC14ED42}"/>
              </a:ext>
            </a:extLst>
          </p:cNvPr>
          <p:cNvSpPr txBox="1"/>
          <p:nvPr/>
        </p:nvSpPr>
        <p:spPr>
          <a:xfrm>
            <a:off x="3505200" y="1845707"/>
            <a:ext cx="2413000" cy="3662541"/>
          </a:xfrm>
          <a:prstGeom prst="rect">
            <a:avLst/>
          </a:prstGeom>
          <a:noFill/>
        </p:spPr>
        <p:txBody>
          <a:bodyPr wrap="square" rtlCol="0">
            <a:spAutoFit/>
          </a:bodyPr>
          <a:lstStyle/>
          <a:p>
            <a:pPr marL="288925" indent="-288925" algn="l" rtl="0">
              <a:spcAft>
                <a:spcPts val="600"/>
              </a:spcAft>
            </a:pPr>
            <a:r>
              <a:rPr lang="es-US" sz="2000" b="1" i="0" u="none" baseline="0" dirty="0">
                <a:solidFill>
                  <a:srgbClr val="F89828"/>
                </a:solidFill>
              </a:rPr>
              <a:t>Bonos</a:t>
            </a:r>
            <a:r>
              <a:rPr lang="es-US" sz="2000" b="1" i="0" u="none" baseline="0" dirty="0"/>
              <a:t> </a:t>
            </a:r>
            <a:r>
              <a:rPr lang="es-US" sz="1600" b="0" i="0" u="none" baseline="0" dirty="0"/>
              <a:t> </a:t>
            </a:r>
          </a:p>
          <a:p>
            <a:pPr marL="233363" indent="-233363" algn="l" rtl="0">
              <a:spcAft>
                <a:spcPts val="600"/>
              </a:spcAft>
            </a:pPr>
            <a:r>
              <a:rPr lang="es-US" sz="1600" b="0" i="0" u="none" baseline="0" dirty="0"/>
              <a:t>•  Bonos</a:t>
            </a:r>
          </a:p>
          <a:p>
            <a:pPr marL="233363" indent="-233363" algn="l" rtl="0">
              <a:spcAft>
                <a:spcPts val="600"/>
              </a:spcAft>
            </a:pPr>
            <a:r>
              <a:rPr lang="es-US" sz="1600" b="0" i="0" u="none" baseline="0" dirty="0"/>
              <a:t>•  Fondos mutuos de bonos</a:t>
            </a:r>
          </a:p>
          <a:p>
            <a:pPr marL="233363" indent="-233363" algn="l" rtl="0">
              <a:spcAft>
                <a:spcPts val="600"/>
              </a:spcAft>
            </a:pPr>
            <a:r>
              <a:rPr lang="es-US" sz="1600" b="1" i="0" u="none" baseline="0" dirty="0">
                <a:solidFill>
                  <a:srgbClr val="C00000"/>
                </a:solidFill>
              </a:rPr>
              <a:t>+</a:t>
            </a:r>
            <a:r>
              <a:rPr lang="es-US" sz="1400" b="0" i="0" u="none" baseline="0" dirty="0">
                <a:solidFill>
                  <a:srgbClr val="C00000"/>
                </a:solidFill>
              </a:rPr>
              <a:t>	</a:t>
            </a:r>
            <a:r>
              <a:rPr lang="es-US" sz="1600" b="1" i="0" u="none" baseline="0" dirty="0"/>
              <a:t>Ganancia potencial:</a:t>
            </a:r>
            <a:r>
              <a:rPr lang="es-US" sz="1600" b="0" i="0" u="none" baseline="0" dirty="0"/>
              <a:t> Rentabilidad moderada y estable</a:t>
            </a:r>
          </a:p>
          <a:p>
            <a:pPr marL="233363" indent="-233363" algn="l" rtl="0">
              <a:spcAft>
                <a:spcPts val="600"/>
              </a:spcAft>
            </a:pPr>
            <a:r>
              <a:rPr lang="es-US" sz="1600" b="1" i="0" u="none" baseline="0" dirty="0">
                <a:solidFill>
                  <a:srgbClr val="00B050"/>
                </a:solidFill>
              </a:rPr>
              <a:t>–</a:t>
            </a:r>
            <a:r>
              <a:rPr lang="es-US" sz="1400" b="0" i="0" u="none" baseline="0" dirty="0">
                <a:solidFill>
                  <a:srgbClr val="00B050"/>
                </a:solidFill>
              </a:rPr>
              <a:t>	</a:t>
            </a:r>
            <a:r>
              <a:rPr lang="es-US" sz="1600" b="1" i="0" u="none" baseline="0" dirty="0"/>
              <a:t>Riesgo potencial:</a:t>
            </a:r>
            <a:r>
              <a:rPr lang="es-US" sz="1600" b="0" i="0" u="none" baseline="0" dirty="0"/>
              <a:t> El crecimiento moderado puede no tener sentido para un </a:t>
            </a:r>
            <a:br>
              <a:rPr lang="es-US" sz="1600" dirty="0"/>
            </a:br>
            <a:r>
              <a:rPr lang="es-US" sz="1600" b="0" i="0" u="none" baseline="0" dirty="0"/>
              <a:t>plazo de inversión </a:t>
            </a:r>
            <a:r>
              <a:rPr lang="es-US" sz="1600" b="0" i="0" u="dbl" dirty="0">
                <a:uFill>
                  <a:solidFill>
                    <a:schemeClr val="accent6"/>
                  </a:solidFill>
                </a:uFill>
              </a:rPr>
              <a:t>más largo</a:t>
            </a:r>
          </a:p>
        </p:txBody>
      </p:sp>
      <p:sp>
        <p:nvSpPr>
          <p:cNvPr id="25" name="Rectangle 24">
            <a:extLst>
              <a:ext uri="{FF2B5EF4-FFF2-40B4-BE49-F238E27FC236}">
                <a16:creationId xmlns:a16="http://schemas.microsoft.com/office/drawing/2014/main" id="{BD92E390-F334-4939-AE2D-D46EDB47C2C9}"/>
              </a:ext>
              <a:ext uri="{C183D7F6-B498-43B3-948B-1728B52AA6E4}">
                <adec:decorative xmlns:adec="http://schemas.microsoft.com/office/drawing/2017/decorative" val="1"/>
              </a:ext>
            </a:extLst>
          </p:cNvPr>
          <p:cNvSpPr/>
          <p:nvPr/>
        </p:nvSpPr>
        <p:spPr>
          <a:xfrm>
            <a:off x="3429000" y="3122103"/>
            <a:ext cx="2489200" cy="2386145"/>
          </a:xfrm>
          <a:prstGeom prst="rect">
            <a:avLst/>
          </a:prstGeom>
          <a:solidFill>
            <a:srgbClr val="FDBB6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0" name="Subtitle 2">
            <a:extLst>
              <a:ext uri="{FF2B5EF4-FFF2-40B4-BE49-F238E27FC236}">
                <a16:creationId xmlns:a16="http://schemas.microsoft.com/office/drawing/2014/main" id="{83FDD1EE-2DE6-A041-ACE0-9430DF48FDA7}"/>
              </a:ext>
            </a:extLst>
          </p:cNvPr>
          <p:cNvSpPr txBox="1">
            <a:spLocks/>
          </p:cNvSpPr>
          <p:nvPr/>
        </p:nvSpPr>
        <p:spPr>
          <a:xfrm>
            <a:off x="451022" y="6367152"/>
            <a:ext cx="685800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es-US" sz="1350" b="0" i="0" u="none" baseline="0">
                <a:solidFill>
                  <a:srgbClr val="004EA8"/>
                </a:solidFill>
                <a:latin typeface="Arial" charset="0"/>
                <a:ea typeface="Arial" charset="0"/>
                <a:cs typeface="Arial" charset="0"/>
                <a:sym typeface="Arial" charset="0"/>
              </a:rPr>
              <a:t>Con el </a:t>
            </a:r>
            <a:r>
              <a:rPr lang="es-US" sz="1350" b="1" i="0" u="none" baseline="0">
                <a:solidFill>
                  <a:srgbClr val="004EA8"/>
                </a:solidFill>
                <a:latin typeface="Arial" charset="0"/>
                <a:ea typeface="Arial" charset="0"/>
                <a:cs typeface="Arial" charset="0"/>
                <a:sym typeface="Arial" charset="0"/>
              </a:rPr>
              <a:t>pensamiento</a:t>
            </a:r>
            <a:r>
              <a:rPr lang="es-US" sz="1350" b="0" i="0" u="none" baseline="0">
                <a:solidFill>
                  <a:srgbClr val="004EA8"/>
                </a:solidFill>
                <a:latin typeface="Arial" charset="0"/>
                <a:ea typeface="Arial" charset="0"/>
                <a:cs typeface="Arial" charset="0"/>
                <a:sym typeface="Arial" charset="0"/>
              </a:rPr>
              <a:t> de </a:t>
            </a:r>
            <a:r>
              <a:rPr lang="es-US" sz="1350" b="1" i="0" u="none" baseline="0">
                <a:solidFill>
                  <a:srgbClr val="004EA8"/>
                </a:solidFill>
                <a:latin typeface="Arial" charset="0"/>
                <a:ea typeface="Arial" charset="0"/>
                <a:cs typeface="Arial" charset="0"/>
                <a:sym typeface="Arial" charset="0"/>
              </a:rPr>
              <a:t>jubilarse</a:t>
            </a:r>
          </a:p>
        </p:txBody>
      </p:sp>
      <p:pic>
        <p:nvPicPr>
          <p:cNvPr id="12" name="Picture 11">
            <a:extLst>
              <a:ext uri="{FF2B5EF4-FFF2-40B4-BE49-F238E27FC236}">
                <a16:creationId xmlns:a16="http://schemas.microsoft.com/office/drawing/2014/main" id="{57FCFAE7-BB6C-D359-E33A-A4575C321E0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26533" y="1104026"/>
            <a:ext cx="2729372" cy="4821429"/>
          </a:xfrm>
          <a:prstGeom prst="rect">
            <a:avLst/>
          </a:prstGeom>
        </p:spPr>
      </p:pic>
      <p:pic>
        <p:nvPicPr>
          <p:cNvPr id="14" name="Picture 13">
            <a:extLst>
              <a:ext uri="{FF2B5EF4-FFF2-40B4-BE49-F238E27FC236}">
                <a16:creationId xmlns:a16="http://schemas.microsoft.com/office/drawing/2014/main" id="{DA61C392-CA90-4FC9-3793-4845C73AB2D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892391" y="942669"/>
            <a:ext cx="2768165" cy="4483374"/>
          </a:xfrm>
          <a:prstGeom prst="rect">
            <a:avLst/>
          </a:prstGeom>
        </p:spPr>
      </p:pic>
    </p:spTree>
    <p:extLst>
      <p:ext uri="{BB962C8B-B14F-4D97-AF65-F5344CB8AC3E}">
        <p14:creationId xmlns:p14="http://schemas.microsoft.com/office/powerpoint/2010/main" val="844160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AA9727-37C0-2149-B108-12D9F2065A4E}"/>
              </a:ext>
            </a:extLst>
          </p:cNvPr>
          <p:cNvSpPr>
            <a:spLocks noGrp="1"/>
          </p:cNvSpPr>
          <p:nvPr>
            <p:ph type="ctrTitle"/>
          </p:nvPr>
        </p:nvSpPr>
        <p:spPr>
          <a:xfrm>
            <a:off x="457200" y="457200"/>
            <a:ext cx="1738603" cy="533400"/>
          </a:xfrm>
        </p:spPr>
        <p:txBody>
          <a:bodyPr/>
          <a:lstStyle/>
          <a:p>
            <a:pPr algn="l" rtl="0"/>
            <a:r>
              <a:rPr lang="es-US" b="0" i="0" u="none" baseline="0">
                <a:solidFill>
                  <a:srgbClr val="004EA8"/>
                </a:solidFill>
                <a:latin typeface="Arial" charset="0"/>
                <a:ea typeface="Arial" charset="0"/>
                <a:cs typeface="Arial" charset="0"/>
                <a:sym typeface="Arial" charset="0"/>
              </a:rPr>
              <a:t>Acciones</a:t>
            </a:r>
            <a:endParaRPr lang="es-US"/>
          </a:p>
        </p:txBody>
      </p:sp>
      <p:pic>
        <p:nvPicPr>
          <p:cNvPr id="7" name="Picture 6">
            <a:extLst>
              <a:ext uri="{FF2B5EF4-FFF2-40B4-BE49-F238E27FC236}">
                <a16:creationId xmlns:a16="http://schemas.microsoft.com/office/drawing/2014/main" id="{8A6BD399-9235-9041-8B0E-FF36A6992B9F}"/>
              </a:ext>
              <a:ext uri="{C183D7F6-B498-43B3-948B-1728B52AA6E4}">
                <adec:decorative xmlns:adec="http://schemas.microsoft.com/office/drawing/2017/decorative" val="1"/>
              </a:ext>
            </a:extLst>
          </p:cNvPr>
          <p:cNvPicPr>
            <a:picLocks noChangeAspect="1"/>
          </p:cNvPicPr>
          <p:nvPr/>
        </p:nvPicPr>
        <p:blipFill rotWithShape="1">
          <a:blip r:embed="rId3">
            <a:alphaModFix amt="13000"/>
          </a:blip>
          <a:srcRect l="19428" t="-1971" r="6474" b="-14818"/>
          <a:stretch/>
        </p:blipFill>
        <p:spPr>
          <a:xfrm>
            <a:off x="0" y="1447800"/>
            <a:ext cx="9144000" cy="5410200"/>
          </a:xfrm>
          <a:prstGeom prst="rect">
            <a:avLst/>
          </a:prstGeom>
        </p:spPr>
      </p:pic>
      <p:sp>
        <p:nvSpPr>
          <p:cNvPr id="8" name="Rectangle 7">
            <a:extLst>
              <a:ext uri="{FF2B5EF4-FFF2-40B4-BE49-F238E27FC236}">
                <a16:creationId xmlns:a16="http://schemas.microsoft.com/office/drawing/2014/main" id="{28AD4B78-8D2E-CF49-8358-74436275F710}"/>
              </a:ext>
              <a:ext uri="{C183D7F6-B498-43B3-948B-1728B52AA6E4}">
                <adec:decorative xmlns:adec="http://schemas.microsoft.com/office/drawing/2017/decorative" val="1"/>
              </a:ext>
            </a:extLst>
          </p:cNvPr>
          <p:cNvSpPr/>
          <p:nvPr/>
        </p:nvSpPr>
        <p:spPr>
          <a:xfrm>
            <a:off x="2577204" y="3016211"/>
            <a:ext cx="996452" cy="839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pic>
        <p:nvPicPr>
          <p:cNvPr id="17" name="Picture 16">
            <a:extLst>
              <a:ext uri="{FF2B5EF4-FFF2-40B4-BE49-F238E27FC236}">
                <a16:creationId xmlns:a16="http://schemas.microsoft.com/office/drawing/2014/main" id="{F6193637-1710-5C45-B3BB-B23602FA54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10599" y="5762730"/>
            <a:ext cx="1397748" cy="1026318"/>
          </a:xfrm>
          <a:prstGeom prst="rect">
            <a:avLst/>
          </a:prstGeom>
        </p:spPr>
      </p:pic>
      <p:pic>
        <p:nvPicPr>
          <p:cNvPr id="24" name="Picture 23">
            <a:extLst>
              <a:ext uri="{FF2B5EF4-FFF2-40B4-BE49-F238E27FC236}">
                <a16:creationId xmlns:a16="http://schemas.microsoft.com/office/drawing/2014/main" id="{28442B2A-D2AB-0F4D-8A02-19AEDFE8029E}"/>
              </a:ext>
              <a:ext uri="{C183D7F6-B498-43B3-948B-1728B52AA6E4}">
                <adec:decorative xmlns:adec="http://schemas.microsoft.com/office/drawing/2017/decorative" val="1"/>
              </a:ext>
            </a:extLst>
          </p:cNvPr>
          <p:cNvPicPr>
            <a:picLocks noChangeAspect="1"/>
          </p:cNvPicPr>
          <p:nvPr/>
        </p:nvPicPr>
        <p:blipFill rotWithShape="1">
          <a:blip r:embed="rId5"/>
          <a:srcRect l="6063" t="-2051" r="88336" b="76310"/>
          <a:stretch/>
        </p:blipFill>
        <p:spPr>
          <a:xfrm>
            <a:off x="963825" y="1057376"/>
            <a:ext cx="683742" cy="796137"/>
          </a:xfrm>
          <a:prstGeom prst="rect">
            <a:avLst/>
          </a:prstGeom>
        </p:spPr>
      </p:pic>
      <p:pic>
        <p:nvPicPr>
          <p:cNvPr id="25" name="Picture 24">
            <a:extLst>
              <a:ext uri="{FF2B5EF4-FFF2-40B4-BE49-F238E27FC236}">
                <a16:creationId xmlns:a16="http://schemas.microsoft.com/office/drawing/2014/main" id="{CAE569C6-0C37-4E4B-BA29-5A0DEE29B5ED}"/>
              </a:ext>
              <a:ext uri="{C183D7F6-B498-43B3-948B-1728B52AA6E4}">
                <adec:decorative xmlns:adec="http://schemas.microsoft.com/office/drawing/2017/decorative" val="1"/>
              </a:ext>
            </a:extLst>
          </p:cNvPr>
          <p:cNvPicPr>
            <a:picLocks noChangeAspect="1"/>
          </p:cNvPicPr>
          <p:nvPr/>
        </p:nvPicPr>
        <p:blipFill rotWithShape="1">
          <a:blip r:embed="rId6"/>
          <a:srcRect l="35737" t="-16464" r="35267" b="-15540"/>
          <a:stretch/>
        </p:blipFill>
        <p:spPr>
          <a:xfrm>
            <a:off x="3589421" y="990600"/>
            <a:ext cx="990600" cy="821459"/>
          </a:xfrm>
          <a:prstGeom prst="rect">
            <a:avLst/>
          </a:prstGeom>
        </p:spPr>
      </p:pic>
      <p:pic>
        <p:nvPicPr>
          <p:cNvPr id="27" name="Picture 26">
            <a:extLst>
              <a:ext uri="{FF2B5EF4-FFF2-40B4-BE49-F238E27FC236}">
                <a16:creationId xmlns:a16="http://schemas.microsoft.com/office/drawing/2014/main" id="{613E4C60-90FD-204E-B65E-BD0EA815F2E8}"/>
              </a:ext>
              <a:ext uri="{C183D7F6-B498-43B3-948B-1728B52AA6E4}">
                <adec:decorative xmlns:adec="http://schemas.microsoft.com/office/drawing/2017/decorative" val="1"/>
              </a:ext>
            </a:extLst>
          </p:cNvPr>
          <p:cNvPicPr>
            <a:picLocks noChangeAspect="1"/>
          </p:cNvPicPr>
          <p:nvPr/>
        </p:nvPicPr>
        <p:blipFill rotWithShape="1">
          <a:blip r:embed="rId6"/>
          <a:srcRect l="74711" t="-16464" r="-3707" b="-15540"/>
          <a:stretch/>
        </p:blipFill>
        <p:spPr>
          <a:xfrm>
            <a:off x="6252411" y="990600"/>
            <a:ext cx="990600" cy="821459"/>
          </a:xfrm>
          <a:prstGeom prst="rect">
            <a:avLst/>
          </a:prstGeom>
        </p:spPr>
      </p:pic>
      <p:sp>
        <p:nvSpPr>
          <p:cNvPr id="35" name="TextBox 34">
            <a:extLst>
              <a:ext uri="{FF2B5EF4-FFF2-40B4-BE49-F238E27FC236}">
                <a16:creationId xmlns:a16="http://schemas.microsoft.com/office/drawing/2014/main" id="{30CDA5A9-5E69-C34E-9924-965D99C96629}"/>
              </a:ext>
            </a:extLst>
          </p:cNvPr>
          <p:cNvSpPr txBox="1"/>
          <p:nvPr/>
        </p:nvSpPr>
        <p:spPr>
          <a:xfrm>
            <a:off x="6172200" y="1845707"/>
            <a:ext cx="2380129" cy="3739485"/>
          </a:xfrm>
          <a:prstGeom prst="rect">
            <a:avLst/>
          </a:prstGeom>
          <a:noFill/>
        </p:spPr>
        <p:txBody>
          <a:bodyPr wrap="square" rtlCol="0">
            <a:spAutoFit/>
          </a:bodyPr>
          <a:lstStyle/>
          <a:p>
            <a:pPr marL="233363" indent="-233363" algn="l" rtl="0">
              <a:spcAft>
                <a:spcPts val="600"/>
              </a:spcAft>
            </a:pPr>
            <a:r>
              <a:rPr lang="es-US" sz="2000" b="1" i="0" u="none" baseline="0">
                <a:solidFill>
                  <a:srgbClr val="F89828"/>
                </a:solidFill>
              </a:rPr>
              <a:t>Acciones</a:t>
            </a:r>
            <a:r>
              <a:rPr lang="es-US" sz="1600" b="0" i="0" u="none" baseline="0"/>
              <a:t> </a:t>
            </a:r>
          </a:p>
          <a:p>
            <a:pPr marL="174625" indent="-174625" algn="l" rtl="0">
              <a:spcAft>
                <a:spcPts val="600"/>
              </a:spcAft>
            </a:pPr>
            <a:r>
              <a:rPr lang="es-US" sz="1600" b="0" i="0" u="none" baseline="0"/>
              <a:t>•  Acciones</a:t>
            </a:r>
          </a:p>
          <a:p>
            <a:pPr marL="174625" indent="-174625" algn="l" rtl="0">
              <a:spcAft>
                <a:spcPts val="600"/>
              </a:spcAft>
            </a:pPr>
            <a:r>
              <a:rPr lang="es-US" sz="1600" b="0" i="0" u="none" baseline="0"/>
              <a:t>•  Fondos mutuos en acciones</a:t>
            </a:r>
          </a:p>
          <a:p>
            <a:pPr marL="174625" indent="-174625" algn="l" rtl="0">
              <a:spcAft>
                <a:spcPts val="600"/>
              </a:spcAft>
            </a:pPr>
            <a:r>
              <a:rPr lang="es-US" sz="1600" b="1" i="0" u="none" baseline="0">
                <a:solidFill>
                  <a:srgbClr val="C00000"/>
                </a:solidFill>
              </a:rPr>
              <a:t>+</a:t>
            </a:r>
            <a:r>
              <a:rPr lang="es-US" sz="1400" b="0" i="0" u="none" baseline="0">
                <a:solidFill>
                  <a:srgbClr val="C00000"/>
                </a:solidFill>
              </a:rPr>
              <a:t>	</a:t>
            </a:r>
            <a:r>
              <a:rPr lang="es-US" sz="1600" b="1" i="0" u="none" baseline="0"/>
              <a:t>Ganancia potencial:</a:t>
            </a:r>
            <a:r>
              <a:rPr lang="es-US" sz="1600" b="0" i="0" u="none" baseline="0"/>
              <a:t> Alto potencial de rentabilidad</a:t>
            </a:r>
          </a:p>
          <a:p>
            <a:pPr marL="174625" indent="-174625" algn="l" rtl="0">
              <a:spcAft>
                <a:spcPts val="600"/>
              </a:spcAft>
            </a:pPr>
            <a:r>
              <a:rPr lang="es-US" sz="1600" b="1" i="0" u="none" baseline="0">
                <a:solidFill>
                  <a:srgbClr val="00B050"/>
                </a:solidFill>
              </a:rPr>
              <a:t>–</a:t>
            </a:r>
            <a:r>
              <a:rPr lang="es-US" sz="1400" b="0" i="0" u="none" baseline="0">
                <a:solidFill>
                  <a:srgbClr val="00B050"/>
                </a:solidFill>
              </a:rPr>
              <a:t>	</a:t>
            </a:r>
            <a:r>
              <a:rPr lang="es-US" sz="1600" b="1" i="0" u="none" baseline="0"/>
              <a:t>Riesgo potencial:</a:t>
            </a:r>
            <a:r>
              <a:rPr lang="es-US" sz="1600" b="0" i="0" u="none" baseline="0"/>
              <a:t> Alto, lo que puede no tener sentido para un plazo de inversión </a:t>
            </a:r>
            <a:r>
              <a:rPr lang="es-US" sz="1600" b="0" i="0" u="dbl">
                <a:uFill>
                  <a:solidFill>
                    <a:schemeClr val="accent6"/>
                  </a:solidFill>
                </a:uFill>
              </a:rPr>
              <a:t>más corto</a:t>
            </a:r>
          </a:p>
          <a:p>
            <a:pPr marL="174625" indent="-174625" algn="l" rtl="0">
              <a:spcAft>
                <a:spcPts val="600"/>
              </a:spcAft>
            </a:pPr>
            <a:r>
              <a:rPr lang="es-US" sz="1600" b="0" i="0" u="none" baseline="0"/>
              <a:t> </a:t>
            </a:r>
          </a:p>
        </p:txBody>
      </p:sp>
      <p:sp>
        <p:nvSpPr>
          <p:cNvPr id="10" name="Subtitle 2">
            <a:extLst>
              <a:ext uri="{FF2B5EF4-FFF2-40B4-BE49-F238E27FC236}">
                <a16:creationId xmlns:a16="http://schemas.microsoft.com/office/drawing/2014/main" id="{83FDD1EE-2DE6-A041-ACE0-9430DF48FDA7}"/>
              </a:ext>
              <a:ext uri="{C183D7F6-B498-43B3-948B-1728B52AA6E4}">
                <adec:decorative xmlns:adec="http://schemas.microsoft.com/office/drawing/2017/decorative" val="0"/>
              </a:ext>
            </a:extLst>
          </p:cNvPr>
          <p:cNvSpPr txBox="1">
            <a:spLocks/>
          </p:cNvSpPr>
          <p:nvPr/>
        </p:nvSpPr>
        <p:spPr>
          <a:xfrm>
            <a:off x="451022" y="6367152"/>
            <a:ext cx="6858000" cy="31210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es-US" sz="1350" b="0" i="0" u="none" baseline="0">
                <a:solidFill>
                  <a:srgbClr val="004EA8"/>
                </a:solidFill>
                <a:latin typeface="Arial" charset="0"/>
                <a:ea typeface="Arial" charset="0"/>
                <a:cs typeface="Arial" charset="0"/>
                <a:sym typeface="Arial" charset="0"/>
              </a:rPr>
              <a:t>Con el </a:t>
            </a:r>
            <a:r>
              <a:rPr lang="es-US" sz="1350" b="1" i="0" u="none" baseline="0">
                <a:solidFill>
                  <a:srgbClr val="004EA8"/>
                </a:solidFill>
                <a:latin typeface="Arial" charset="0"/>
                <a:ea typeface="Arial" charset="0"/>
                <a:cs typeface="Arial" charset="0"/>
                <a:sym typeface="Arial" charset="0"/>
              </a:rPr>
              <a:t>pensamiento</a:t>
            </a:r>
            <a:r>
              <a:rPr lang="es-US" sz="1350" b="0" i="0" u="none" baseline="0">
                <a:solidFill>
                  <a:srgbClr val="004EA8"/>
                </a:solidFill>
                <a:latin typeface="Arial" charset="0"/>
                <a:ea typeface="Arial" charset="0"/>
                <a:cs typeface="Arial" charset="0"/>
                <a:sym typeface="Arial" charset="0"/>
              </a:rPr>
              <a:t> de </a:t>
            </a:r>
            <a:r>
              <a:rPr lang="es-US" sz="1350" b="1" i="0" u="none" baseline="0">
                <a:solidFill>
                  <a:srgbClr val="004EA8"/>
                </a:solidFill>
                <a:latin typeface="Arial" charset="0"/>
                <a:ea typeface="Arial" charset="0"/>
                <a:cs typeface="Arial" charset="0"/>
                <a:sym typeface="Arial" charset="0"/>
              </a:rPr>
              <a:t>jubilarse</a:t>
            </a:r>
          </a:p>
        </p:txBody>
      </p:sp>
      <p:sp>
        <p:nvSpPr>
          <p:cNvPr id="30" name="Rectangle 29">
            <a:extLst>
              <a:ext uri="{FF2B5EF4-FFF2-40B4-BE49-F238E27FC236}">
                <a16:creationId xmlns:a16="http://schemas.microsoft.com/office/drawing/2014/main" id="{F3F61991-D9DB-4ED4-AFDC-162497A98CE0}"/>
              </a:ext>
              <a:ext uri="{C183D7F6-B498-43B3-948B-1728B52AA6E4}">
                <adec:decorative xmlns:adec="http://schemas.microsoft.com/office/drawing/2017/decorative" val="1"/>
              </a:ext>
            </a:extLst>
          </p:cNvPr>
          <p:cNvSpPr/>
          <p:nvPr/>
        </p:nvSpPr>
        <p:spPr>
          <a:xfrm>
            <a:off x="6121400" y="3117266"/>
            <a:ext cx="2489200" cy="2188264"/>
          </a:xfrm>
          <a:prstGeom prst="rect">
            <a:avLst/>
          </a:prstGeom>
          <a:solidFill>
            <a:srgbClr val="FDBB6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pic>
        <p:nvPicPr>
          <p:cNvPr id="3" name="Picture 2">
            <a:extLst>
              <a:ext uri="{FF2B5EF4-FFF2-40B4-BE49-F238E27FC236}">
                <a16:creationId xmlns:a16="http://schemas.microsoft.com/office/drawing/2014/main" id="{081F7C0D-B4A2-3DAA-4851-69E7BCA0516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33400" y="1110066"/>
            <a:ext cx="2729372" cy="4821429"/>
          </a:xfrm>
          <a:prstGeom prst="rect">
            <a:avLst/>
          </a:prstGeom>
        </p:spPr>
      </p:pic>
      <p:pic>
        <p:nvPicPr>
          <p:cNvPr id="12" name="Picture 11">
            <a:extLst>
              <a:ext uri="{FF2B5EF4-FFF2-40B4-BE49-F238E27FC236}">
                <a16:creationId xmlns:a16="http://schemas.microsoft.com/office/drawing/2014/main" id="{805FB1CB-3CC7-602B-DF9B-E3CA559BCAA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426676" y="1099047"/>
            <a:ext cx="2646244" cy="4486145"/>
          </a:xfrm>
          <a:prstGeom prst="rect">
            <a:avLst/>
          </a:prstGeom>
        </p:spPr>
      </p:pic>
    </p:spTree>
    <p:extLst>
      <p:ext uri="{BB962C8B-B14F-4D97-AF65-F5344CB8AC3E}">
        <p14:creationId xmlns:p14="http://schemas.microsoft.com/office/powerpoint/2010/main" val="2575207397"/>
      </p:ext>
    </p:extLst>
  </p:cSld>
  <p:clrMapOvr>
    <a:masterClrMapping/>
  </p:clrMapOvr>
</p:sld>
</file>

<file path=ppt/theme/theme1.xml><?xml version="1.0" encoding="utf-8"?>
<a:theme xmlns:a="http://schemas.openxmlformats.org/drawingml/2006/main" name="PPT Master TEMPLATE 2015">
  <a:themeElements>
    <a:clrScheme name="Custom 7">
      <a:dk1>
        <a:sysClr val="windowText" lastClr="000000"/>
      </a:dk1>
      <a:lt1>
        <a:sysClr val="window" lastClr="FFFFFF"/>
      </a:lt1>
      <a:dk2>
        <a:srgbClr val="004EA8"/>
      </a:dk2>
      <a:lt2>
        <a:srgbClr val="FFFFFF"/>
      </a:lt2>
      <a:accent1>
        <a:srgbClr val="54B948"/>
      </a:accent1>
      <a:accent2>
        <a:srgbClr val="232F84"/>
      </a:accent2>
      <a:accent3>
        <a:srgbClr val="FCD200"/>
      </a:accent3>
      <a:accent4>
        <a:srgbClr val="F89828"/>
      </a:accent4>
      <a:accent5>
        <a:srgbClr val="E31937"/>
      </a:accent5>
      <a:accent6>
        <a:srgbClr val="6BA7EA"/>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 Standard Template_4x3_ver2.pptx" id="{3BD65DC7-5628-8B46-986D-0D4C2C2BD40C}" vid="{2A8E1374-6B8E-9149-B04E-E126B3613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Saving for Tomorrow PPT</Template>
  <TotalTime>146</TotalTime>
  <Words>2079</Words>
  <Application>Microsoft Office PowerPoint</Application>
  <PresentationFormat>On-screen Show (4:3)</PresentationFormat>
  <Paragraphs>255</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PPT Master TEMPLATE 2015</vt:lpstr>
      <vt:lpstr>  Invierta a su gusto    </vt:lpstr>
      <vt:lpstr>Conferencistas</vt:lpstr>
      <vt:lpstr>Motivos de ahorro para la jubilación</vt:lpstr>
      <vt:lpstr>Su plan de jubilación le da la  libertad de elegir sus inversiones </vt:lpstr>
      <vt:lpstr>¿A qué se refiere el riesgo? El riesgo se refiere a la posibilidad de perder dinero. Mientras invierte para su jubilación, es una buena idea que revise su apetito de riesgo. </vt:lpstr>
      <vt:lpstr>Sus opciones de inversión novedosas</vt:lpstr>
      <vt:lpstr>Equivalentes de efectivo</vt:lpstr>
      <vt:lpstr>Bonos</vt:lpstr>
      <vt:lpstr>Acciones</vt:lpstr>
      <vt:lpstr>Riesgos y rentabilidad</vt:lpstr>
      <vt:lpstr>Haga una combinación. Ya sea que tenga apetito de tomar riesgos, o solo desee probarlo, distribuir su dinero entre diferentes grupos de inversión es la clave para gestionar el riesgo. </vt:lpstr>
      <vt:lpstr>¿Cuántos años le faltan para jubilarse?</vt:lpstr>
      <vt:lpstr>¿Cuánto se debe ahorrar?</vt:lpstr>
      <vt:lpstr>¿Por qué unirse a su plan?</vt:lpstr>
      <vt:lpstr>¿Qué tipo de inversor es usted?</vt:lpstr>
      <vt:lpstr>¿Tiene alguna pregunta?</vt:lpstr>
      <vt:lpstr>conclusion</vt:lpstr>
    </vt:vector>
  </TitlesOfParts>
  <Company>Standard Insurance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Invierta a su gusto</dc:title>
  <dc:subject>Invierta a su gusto</dc:subject>
  <dc:creator>The Standard</dc:creator>
  <cp:lastModifiedBy>Manikandan Karuppasamy</cp:lastModifiedBy>
  <cp:revision>448</cp:revision>
  <cp:lastPrinted>2018-08-22T23:47:48Z</cp:lastPrinted>
  <dcterms:created xsi:type="dcterms:W3CDTF">2017-10-03T20:58:50Z</dcterms:created>
  <dcterms:modified xsi:type="dcterms:W3CDTF">2022-12-15T23:42:08Z</dcterms:modified>
</cp:coreProperties>
</file>