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22"/>
  </p:notesMasterIdLst>
  <p:handoutMasterIdLst>
    <p:handoutMasterId r:id="rId23"/>
  </p:handoutMasterIdLst>
  <p:sldIdLst>
    <p:sldId id="378" r:id="rId5"/>
    <p:sldId id="327" r:id="rId6"/>
    <p:sldId id="371" r:id="rId7"/>
    <p:sldId id="323" r:id="rId8"/>
    <p:sldId id="340" r:id="rId9"/>
    <p:sldId id="372" r:id="rId10"/>
    <p:sldId id="373" r:id="rId11"/>
    <p:sldId id="374" r:id="rId12"/>
    <p:sldId id="375" r:id="rId13"/>
    <p:sldId id="376" r:id="rId14"/>
    <p:sldId id="377" r:id="rId15"/>
    <p:sldId id="359" r:id="rId16"/>
    <p:sldId id="369" r:id="rId17"/>
    <p:sldId id="360" r:id="rId18"/>
    <p:sldId id="302" r:id="rId19"/>
    <p:sldId id="370" r:id="rId20"/>
    <p:sldId id="34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80" userDrawn="1">
          <p15:clr>
            <a:srgbClr val="A4A3A4"/>
          </p15:clr>
        </p15:guide>
        <p15:guide id="2" pos="4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4EA7"/>
    <a:srgbClr val="0075B2"/>
    <a:srgbClr val="505050"/>
    <a:srgbClr val="DAD8EB"/>
    <a:srgbClr val="E5E5E5"/>
    <a:srgbClr val="E5E5E6"/>
    <a:srgbClr val="D6F3FF"/>
    <a:srgbClr val="6E747C"/>
    <a:srgbClr val="F1F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21" autoAdjust="0"/>
    <p:restoredTop sz="94249" autoAdjust="0"/>
  </p:normalViewPr>
  <p:slideViewPr>
    <p:cSldViewPr snapToGrid="0">
      <p:cViewPr varScale="1">
        <p:scale>
          <a:sx n="72" d="100"/>
          <a:sy n="72" d="100"/>
        </p:scale>
        <p:origin x="138" y="78"/>
      </p:cViewPr>
      <p:guideLst>
        <p:guide orient="horz" pos="2280"/>
        <p:guide pos="480"/>
      </p:guideLst>
    </p:cSldViewPr>
  </p:slideViewPr>
  <p:outlineViewPr>
    <p:cViewPr>
      <p:scale>
        <a:sx n="33" d="100"/>
        <a:sy n="33" d="100"/>
      </p:scale>
      <p:origin x="0" y="-348"/>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D2773-295A-4647-866D-65169A5F5513}" type="datetimeFigureOut">
              <a:rPr lang="en-US" smtClean="0"/>
              <a:t>9/20/2024</a:t>
            </a:fld>
            <a:endParaRPr lang="en-US" dirty="0"/>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24F22A-767E-6B41-8237-648607A4F8B1}" type="slidenum">
              <a:rPr lang="en-US" smtClean="0"/>
              <a:t>‹#›</a:t>
            </a:fld>
            <a:endParaRPr lang="en-US" dirty="0"/>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D0E78-B23E-6041-9069-6F218D507CC2}" type="datetimeFigureOut">
              <a:rPr lang="en-US" smtClean="0"/>
              <a:t>9/20/2024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35D49-6D46-5C4C-9B2F-BCF1E12CE670}" type="slidenum">
              <a:rPr lang="en-US" smtClean="0"/>
              <a:t>‹#›</a:t>
            </a:fld>
            <a:endParaRPr lang="en-US" dirty="0"/>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Bienvenido.</a:t>
            </a:r>
          </a:p>
          <a:p>
            <a:endParaRPr lang="x-es-XL" dirty="0"/>
          </a:p>
          <a:p>
            <a:pPr algn="l" rtl="0"/>
            <a:r>
              <a:rPr lang="x-es-XL" b="0" i="0" u="none" baseline="0" dirty="0"/>
              <a:t>Es importante mantener una buena salud ahora que está trabajando y ganando un salario. </a:t>
            </a:r>
          </a:p>
          <a:p>
            <a:endParaRPr lang="x-es-XL" dirty="0"/>
          </a:p>
          <a:p>
            <a:pPr algn="l" rtl="0"/>
            <a:r>
              <a:rPr lang="x-es-XL" b="0" i="0" u="none" baseline="0" dirty="0"/>
              <a:t>¿Pero ha pensado cómo seguirá manteniendo su salud después de su jubilación? </a:t>
            </a:r>
          </a:p>
          <a:p>
            <a:endParaRPr lang="x-es-XL" dirty="0"/>
          </a:p>
          <a:p>
            <a:pPr algn="l" rtl="0"/>
            <a:r>
              <a:rPr lang="x-es-XL" b="0" i="0" u="none" baseline="0" dirty="0"/>
              <a:t>¿Cómo cubrirá sus gastos médicos de rutina o afrontará enfermedades o lesiones imprevistas? ¿Y qué pasará si necesita atención a largo plazo?</a:t>
            </a:r>
          </a:p>
          <a:p>
            <a:endParaRPr lang="x-es-XL" dirty="0"/>
          </a:p>
          <a:p>
            <a:pPr algn="l" rtl="0"/>
            <a:r>
              <a:rPr lang="x-es-XL" b="0" i="0" u="none" baseline="0" dirty="0"/>
              <a:t>La sesión de hoy se llama El futuro de su dinero y su salud, porque la planificación de ambos va de la mano.  </a:t>
            </a:r>
          </a:p>
        </p:txBody>
      </p:sp>
      <p:sp>
        <p:nvSpPr>
          <p:cNvPr id="4" name="Slide Number Placeholder 3"/>
          <p:cNvSpPr>
            <a:spLocks noGrp="1"/>
          </p:cNvSpPr>
          <p:nvPr>
            <p:ph type="sldNum" sz="quarter" idx="5"/>
          </p:nvPr>
        </p:nvSpPr>
        <p:spPr/>
        <p:txBody>
          <a:bodyPr/>
          <a:lstStyle/>
          <a:p>
            <a:pPr algn="l" rtl="0"/>
            <a:fld id="{68735D49-6D46-5C4C-9B2F-BCF1E12CE670}" type="slidenum">
              <a:rPr/>
              <a:t>1</a:t>
            </a:fld>
            <a:endParaRPr lang="x-es-XL"/>
          </a:p>
        </p:txBody>
      </p:sp>
    </p:spTree>
    <p:extLst>
      <p:ext uri="{BB962C8B-B14F-4D97-AF65-F5344CB8AC3E}">
        <p14:creationId xmlns:p14="http://schemas.microsoft.com/office/powerpoint/2010/main" val="759379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(PRESENTACIONES)</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2</a:t>
            </a:fld>
            <a:endParaRPr lang="x-es-XL"/>
          </a:p>
        </p:txBody>
      </p:sp>
    </p:spTree>
    <p:extLst>
      <p:ext uri="{BB962C8B-B14F-4D97-AF65-F5344CB8AC3E}">
        <p14:creationId xmlns:p14="http://schemas.microsoft.com/office/powerpoint/2010/main" val="238844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Primero hablemos sobre cuestiones básicas de la jubilación. </a:t>
            </a:r>
          </a:p>
          <a:p>
            <a:endParaRPr lang="x-es-XL" dirty="0"/>
          </a:p>
          <a:p>
            <a:pPr algn="l" rtl="0"/>
            <a:r>
              <a:rPr lang="x-es-XL" b="0" i="0" u="none" baseline="0"/>
              <a:t>Cuando se jubile y deje de recibir un cheque salarial de forma regular, tendrá que seguir cubriendo muchos de los mismos gastos que tiene ahora.  Y también algunos nuevos. </a:t>
            </a:r>
          </a:p>
          <a:p>
            <a:endParaRPr lang="x-es-XL" dirty="0"/>
          </a:p>
          <a:p>
            <a:pPr algn="l" rtl="0"/>
            <a:r>
              <a:rPr lang="x-es-XL" b="0" i="0" u="none" baseline="0"/>
              <a:t>Necesitará:</a:t>
            </a:r>
          </a:p>
          <a:p>
            <a:endParaRPr lang="x-es-XL" dirty="0"/>
          </a:p>
          <a:p>
            <a:pPr algn="l" rtl="0"/>
            <a:r>
              <a:rPr lang="x-es-XL" b="1" i="0" u="none" baseline="0"/>
              <a:t>Dinero para compras o gastos esenciales:</a:t>
            </a:r>
            <a:endParaRPr lang="x-es-XL" dirty="0"/>
          </a:p>
          <a:p>
            <a:pPr marL="171450" indent="-171450" algn="l" rtl="0">
              <a:buFont typeface="Arial" panose="020B0604020202020204" pitchFamily="34" charset="0"/>
              <a:buChar char="•"/>
            </a:pPr>
            <a:r>
              <a:rPr lang="x-es-XL" b="0" i="0" u="none" baseline="0"/>
              <a:t>Alquiler o hipoteca</a:t>
            </a:r>
          </a:p>
          <a:p>
            <a:pPr marL="171450" indent="-171450" algn="l" rtl="0">
              <a:buFont typeface="Arial" panose="020B0604020202020204" pitchFamily="34" charset="0"/>
              <a:buChar char="•"/>
            </a:pPr>
            <a:r>
              <a:rPr lang="x-es-XL" b="0" i="0" u="none" baseline="0"/>
              <a:t>Comida y artículos de primera necesidad</a:t>
            </a:r>
          </a:p>
          <a:p>
            <a:pPr marL="171450" indent="-171450" algn="l" rtl="0">
              <a:buFont typeface="Arial" panose="020B0604020202020204" pitchFamily="34" charset="0"/>
              <a:buChar char="•"/>
            </a:pPr>
            <a:r>
              <a:rPr lang="x-es-XL" b="0" i="0" u="none" baseline="0"/>
              <a:t>Servicios públicos y otros gastos</a:t>
            </a:r>
          </a:p>
          <a:p>
            <a:pPr marL="171450" indent="-171450" algn="l" rtl="0">
              <a:buFont typeface="Arial" panose="020B0604020202020204" pitchFamily="34" charset="0"/>
              <a:buChar char="•"/>
            </a:pPr>
            <a:r>
              <a:rPr lang="x-es-XL" b="0" i="0" u="none" baseline="0"/>
              <a:t>Seguro</a:t>
            </a:r>
          </a:p>
          <a:p>
            <a:pPr marL="171450" indent="-171450" algn="l" rtl="0">
              <a:buFont typeface="Arial" panose="020B0604020202020204" pitchFamily="34" charset="0"/>
              <a:buChar char="•"/>
            </a:pPr>
            <a:r>
              <a:rPr lang="x-es-XL" b="0" i="0" u="none" baseline="0"/>
              <a:t>Transporte</a:t>
            </a:r>
          </a:p>
          <a:p>
            <a:endParaRPr lang="x-es-XL" dirty="0"/>
          </a:p>
          <a:p>
            <a:pPr algn="l" rtl="0"/>
            <a:r>
              <a:rPr lang="x-es-XL" b="0" i="0" u="none" baseline="0"/>
              <a:t>Y por supuesto,</a:t>
            </a:r>
          </a:p>
          <a:p>
            <a:endParaRPr lang="x-es-XL" dirty="0"/>
          </a:p>
          <a:p>
            <a:pPr marL="171450" indent="-171450" algn="l" rtl="0">
              <a:buFont typeface="Arial" panose="020B0604020202020204" pitchFamily="34" charset="0"/>
              <a:buChar char="•"/>
            </a:pPr>
            <a:r>
              <a:rPr lang="x-es-XL" b="0" i="0" u="none" baseline="0"/>
              <a:t>Gastos médicos</a:t>
            </a:r>
          </a:p>
          <a:p>
            <a:endParaRPr lang="x-es-XL" dirty="0"/>
          </a:p>
          <a:p>
            <a:pPr algn="l" rtl="0"/>
            <a:r>
              <a:rPr lang="x-es-XL" b="0" i="0" u="none" baseline="0"/>
              <a:t>Le gustará contar con:</a:t>
            </a:r>
          </a:p>
          <a:p>
            <a:endParaRPr lang="x-es-XL" dirty="0"/>
          </a:p>
          <a:p>
            <a:pPr algn="l" rtl="0"/>
            <a:r>
              <a:rPr lang="x-es-XL" b="1" i="0" u="none" baseline="0"/>
              <a:t>Dinero para la recreación</a:t>
            </a:r>
          </a:p>
          <a:p>
            <a:pPr marL="171450" indent="-171450" algn="l" rtl="0">
              <a:buFont typeface="Arial" panose="020B0604020202020204" pitchFamily="34" charset="0"/>
              <a:buChar char="•"/>
            </a:pPr>
            <a:r>
              <a:rPr lang="x-es-XL" b="0" i="0" u="none" baseline="0"/>
              <a:t>Gastos de viaje</a:t>
            </a:r>
          </a:p>
          <a:p>
            <a:pPr marL="171450" indent="-171450" algn="l" rtl="0">
              <a:buFont typeface="Arial" panose="020B0604020202020204" pitchFamily="34" charset="0"/>
              <a:buChar char="•"/>
            </a:pPr>
            <a:r>
              <a:rPr lang="x-es-XL" b="0" i="0" u="none" baseline="0"/>
              <a:t>Membresías de clubes</a:t>
            </a:r>
          </a:p>
          <a:p>
            <a:pPr marL="171450" indent="-171450" algn="l" rtl="0">
              <a:buFont typeface="Arial" panose="020B0604020202020204" pitchFamily="34" charset="0"/>
              <a:buChar char="•"/>
            </a:pPr>
            <a:r>
              <a:rPr lang="x-es-XL" b="0" i="0" u="none" baseline="0"/>
              <a:t>Pasatiempos y actividades	</a:t>
            </a:r>
            <a:br>
              <a:rPr lang="x-es-XL"/>
            </a:br>
            <a:endParaRPr lang="x-es-XL" dirty="0"/>
          </a:p>
          <a:p>
            <a:pPr algn="l" rtl="0"/>
            <a:r>
              <a:rPr lang="x-es-XL" b="0" i="0" u="none" baseline="0"/>
              <a:t>También puede necesitar:		</a:t>
            </a:r>
          </a:p>
          <a:p>
            <a:endParaRPr lang="x-es-XL" dirty="0"/>
          </a:p>
          <a:p>
            <a:pPr algn="l" rtl="0"/>
            <a:r>
              <a:rPr lang="x-es-XL" b="1" i="0" u="none" baseline="0"/>
              <a:t>Dinero para adquisiciones mayores</a:t>
            </a:r>
          </a:p>
          <a:p>
            <a:pPr marL="171450" indent="-171450" algn="l" rtl="0">
              <a:buFont typeface="Arial" panose="020B0604020202020204" pitchFamily="34" charset="0"/>
              <a:buChar char="•"/>
            </a:pPr>
            <a:r>
              <a:rPr lang="x-es-XL" b="0" i="0" u="none" baseline="0"/>
              <a:t>Automóvil</a:t>
            </a:r>
          </a:p>
          <a:p>
            <a:pPr marL="171450" indent="-171450" algn="l" rtl="0">
              <a:buFont typeface="Arial" panose="020B0604020202020204" pitchFamily="34" charset="0"/>
              <a:buChar char="•"/>
            </a:pPr>
            <a:r>
              <a:rPr lang="x-es-XL" b="0" i="0" u="none" baseline="0"/>
              <a:t>Proyectos domésticos</a:t>
            </a:r>
          </a:p>
          <a:p>
            <a:pPr marL="171450" indent="-171450" algn="l" rtl="0">
              <a:buFont typeface="Arial" panose="020B0604020202020204" pitchFamily="34" charset="0"/>
              <a:buChar char="•"/>
            </a:pPr>
            <a:r>
              <a:rPr lang="x-es-XL" b="0" i="0" u="none" baseline="0"/>
              <a:t>Bienes raíces</a:t>
            </a:r>
          </a:p>
          <a:p>
            <a:pPr marL="171450" indent="-171450" algn="l" rtl="0">
              <a:buFont typeface="Arial" panose="020B0604020202020204" pitchFamily="34" charset="0"/>
              <a:buChar char="•"/>
            </a:pPr>
            <a:r>
              <a:rPr lang="x-es-XL" b="0" i="0" u="none" baseline="0"/>
              <a:t>Tecnología, como teléfonos y computadoras nuevas</a:t>
            </a:r>
          </a:p>
        </p:txBody>
      </p:sp>
      <p:sp>
        <p:nvSpPr>
          <p:cNvPr id="4" name="Slide Number Placeholder 3"/>
          <p:cNvSpPr>
            <a:spLocks noGrp="1"/>
          </p:cNvSpPr>
          <p:nvPr>
            <p:ph type="sldNum" sz="quarter" idx="5"/>
          </p:nvPr>
        </p:nvSpPr>
        <p:spPr/>
        <p:txBody>
          <a:bodyPr/>
          <a:lstStyle/>
          <a:p>
            <a:pPr algn="l" rtl="0"/>
            <a:fld id="{68735D49-6D46-5C4C-9B2F-BCF1E12CE670}" type="slidenum">
              <a:rPr/>
              <a:t>3</a:t>
            </a:fld>
            <a:endParaRPr lang="x-es-XL"/>
          </a:p>
        </p:txBody>
      </p:sp>
    </p:spTree>
    <p:extLst>
      <p:ext uri="{BB962C8B-B14F-4D97-AF65-F5344CB8AC3E}">
        <p14:creationId xmlns:p14="http://schemas.microsoft.com/office/powerpoint/2010/main" val="2341815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Usted deseará poder disfrutar su vida en la jubilación, ya sea que esté pensando en irse de viaje, practicar un nuevo deporte o dedicarse a cuidar su jardín durante todo el día. </a:t>
            </a:r>
          </a:p>
          <a:p>
            <a:endParaRPr lang="x-es-XL" dirty="0"/>
          </a:p>
          <a:p>
            <a:pPr algn="l" rtl="0"/>
            <a:r>
              <a:rPr lang="x-es-XL" b="0" i="0" u="none" baseline="0"/>
              <a:t>Recibir una buena atención médica permitirá que estos planes se hagan realidad.</a:t>
            </a:r>
          </a:p>
          <a:p>
            <a:endParaRPr lang="x-es-XL" dirty="0"/>
          </a:p>
          <a:p>
            <a:pPr algn="l" rtl="0"/>
            <a:r>
              <a:rPr lang="x-es-XL" b="0" i="0" u="none" baseline="0"/>
              <a:t>A continuación se listan otros factores a tener en cuenta si piensa ahorrar para el futuro de su salud: </a:t>
            </a:r>
          </a:p>
          <a:p>
            <a:endParaRPr lang="x-es-XL" dirty="0"/>
          </a:p>
          <a:p>
            <a:pPr marL="285750" lvl="0" indent="-285750" algn="l" rtl="0">
              <a:buFont typeface="Arial" panose="020B0604020202020204" pitchFamily="34" charset="0"/>
              <a:buChar char="•"/>
            </a:pPr>
            <a:r>
              <a:rPr lang="x-es-XL" b="0" i="0" u="none" baseline="0"/>
              <a:t>Vivimos por más tiempo. </a:t>
            </a:r>
            <a:br>
              <a:rPr lang="x-es-XL"/>
            </a:br>
            <a:r>
              <a:rPr lang="x-es-XL" b="0" i="0" u="none" baseline="0"/>
              <a:t>Para las personas que llegan a los 65 años de edad, en promedio un hombre puede vivir hasta los 84 años y una mujer hasta los 86.9 años.*</a:t>
            </a:r>
            <a:br>
              <a:rPr lang="x-es-XL"/>
            </a:br>
            <a:r>
              <a:rPr lang="x-es-XL" b="0" i="0" u="none" baseline="0"/>
              <a:t>Esto quiere decir que necesitará un plan para cubrir sus gastos de atención médica durante todos los años después de su jubilación. </a:t>
            </a:r>
          </a:p>
          <a:p>
            <a:pPr marL="0" lvl="0" indent="0" algn="l" rtl="0">
              <a:buFont typeface="Arial" panose="020B0604020202020204" pitchFamily="34" charset="0"/>
              <a:buNone/>
            </a:pPr>
            <a:endParaRPr lang="x-es-XL" dirty="0"/>
          </a:p>
          <a:p>
            <a:pPr marL="285750" lvl="0" indent="-285750" algn="l" rtl="0">
              <a:buFont typeface="Arial" panose="020B0604020202020204" pitchFamily="34" charset="0"/>
              <a:buChar char="•"/>
            </a:pPr>
            <a:r>
              <a:rPr lang="x-es-XL" b="0" i="0" u="none" baseline="0"/>
              <a:t>Nos enfrentamos a más problemas de salud a medida que envejecemos.</a:t>
            </a:r>
            <a:br>
              <a:rPr lang="x-es-XL" b="0"/>
            </a:br>
            <a:r>
              <a:rPr lang="x-es-XL" b="0" i="0" u="none" baseline="0"/>
              <a:t>Alrededor </a:t>
            </a:r>
            <a:r>
              <a:rPr lang="x-es-XL" sz="1200" b="0" i="0" u="none" kern="1200" baseline="0">
                <a:solidFill>
                  <a:schemeClr val="tx1"/>
                </a:solidFill>
                <a:effectLst/>
                <a:latin typeface="+mn-lt"/>
                <a:ea typeface="ＭＳ Ｐゴシック" charset="0"/>
                <a:cs typeface="ＭＳ Ｐゴシック" charset="0"/>
              </a:rPr>
              <a:t>del 80% de los adultos mayores tiene al menos una enfermedad crónica y el 77% tiene al menos dos.**</a:t>
            </a:r>
            <a:br>
              <a:rPr lang="x-es-XL" sz="1200" b="0" i="0" kern="1200">
                <a:solidFill>
                  <a:schemeClr val="tx1"/>
                </a:solidFill>
                <a:effectLst/>
                <a:latin typeface="+mn-lt"/>
                <a:ea typeface="ＭＳ Ｐゴシック" charset="0"/>
                <a:cs typeface="ＭＳ Ｐゴシック" charset="0"/>
              </a:rPr>
            </a:br>
            <a:r>
              <a:rPr lang="x-es-XL" sz="1200" b="0" i="0" u="none" kern="1200" baseline="0">
                <a:solidFill>
                  <a:schemeClr val="tx1"/>
                </a:solidFill>
                <a:effectLst/>
                <a:latin typeface="+mn-lt"/>
                <a:ea typeface="ＭＳ Ｐゴシック" charset="0"/>
                <a:cs typeface="ＭＳ Ｐゴシック" charset="0"/>
              </a:rPr>
              <a:t>Cada 15 segundos se atiende a un adulto mayor en la sala de emergencias debido a una caída.** </a:t>
            </a:r>
            <a:br>
              <a:rPr lang="x-es-XL" sz="1200" b="0" i="0" kern="1200">
                <a:solidFill>
                  <a:schemeClr val="tx1"/>
                </a:solidFill>
                <a:effectLst/>
                <a:latin typeface="+mn-lt"/>
                <a:ea typeface="ＭＳ Ｐゴシック" charset="0"/>
                <a:cs typeface="ＭＳ Ｐゴシック" charset="0"/>
              </a:rPr>
            </a:br>
            <a:endParaRPr lang="x-es-XL" sz="1200" b="0" i="0" kern="1200" dirty="0">
              <a:solidFill>
                <a:schemeClr val="tx1"/>
              </a:solidFill>
              <a:effectLst/>
              <a:latin typeface="+mn-lt"/>
              <a:ea typeface="ＭＳ Ｐゴシック" charset="0"/>
              <a:cs typeface="ＭＳ Ｐゴシック"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x-es-XL" sz="1200" b="0" i="0" u="none" kern="1200" baseline="0">
                <a:solidFill>
                  <a:schemeClr val="tx1"/>
                </a:solidFill>
                <a:effectLst/>
                <a:latin typeface="+mn-lt"/>
                <a:ea typeface="ＭＳ Ｐゴシック" charset="0"/>
                <a:cs typeface="ＭＳ Ｐゴシック" charset="0"/>
              </a:rPr>
              <a:t>Los costos de la atención médica continuarán aumentando. </a:t>
            </a:r>
            <a:r>
              <a:rPr lang="x-es-XL" b="0" i="0" u="none" baseline="0">
                <a:solidFill>
                  <a:srgbClr val="505050"/>
                </a:solidFill>
                <a:effectLst/>
                <a:latin typeface="Helvetica Neue LT Std" panose="020B0604020202020204" pitchFamily="34" charset="0"/>
                <a:ea typeface="Helvetica Neue LT Std" panose="020B0604020202020204" pitchFamily="34" charset="0"/>
                <a:cs typeface="Helvetica Neue LT Std" panose="020B0604020202020204" pitchFamily="34" charset="0"/>
              </a:rPr>
              <a:t>Una pareja promedio de 65 de años de edad necesitará aproximadamente $315,000 para cubrir los costos de atención de médica en la jubilación.***</a:t>
            </a:r>
            <a:endParaRPr lang="x-es-XL" sz="1200" kern="1200" dirty="0">
              <a:solidFill>
                <a:schemeClr val="tx1"/>
              </a:solidFill>
              <a:effectLst/>
              <a:latin typeface="+mn-lt"/>
              <a:ea typeface="ＭＳ Ｐゴシック" charset="0"/>
              <a:cs typeface="ＭＳ Ｐゴシック" charset="0"/>
            </a:endParaRPr>
          </a:p>
          <a:p>
            <a:pPr marL="0" lvl="0" indent="0" algn="l" rtl="0">
              <a:buFont typeface="Arial" panose="020B0604020202020204" pitchFamily="34" charset="0"/>
              <a:buNone/>
            </a:pPr>
            <a:endParaRPr lang="x-es-XL" b="1" dirty="0"/>
          </a:p>
          <a:p>
            <a:pPr marL="285750" lvl="0" indent="-285750" algn="l" rtl="0">
              <a:buFont typeface="Arial" panose="020B0604020202020204" pitchFamily="34" charset="0"/>
              <a:buChar char="•"/>
            </a:pPr>
            <a:r>
              <a:rPr lang="x-es-XL" b="0" i="0" u="none" baseline="0"/>
              <a:t>Los seguros podrían cubrir menos gastos. Por ejemplo, Medicare podría cubrir solo cerca de la mitad de sus costos de atención médica. </a:t>
            </a:r>
          </a:p>
          <a:p>
            <a:pPr marL="285750" lvl="0" indent="-285750" algn="l" rtl="0">
              <a:buFont typeface="Arial" panose="020B0604020202020204" pitchFamily="34" charset="0"/>
              <a:buChar char="•"/>
            </a:pPr>
            <a:endParaRPr lang="x-es-XL"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x-es-XL" b="0" i="0" u="none" baseline="0"/>
              <a:t>*Fuente: </a:t>
            </a:r>
            <a:r>
              <a:rPr lang="x-es-XL" b="0" i="0" u="none" baseline="0">
                <a:solidFill>
                  <a:srgbClr val="505050"/>
                </a:solidFill>
                <a:effectLst/>
                <a:latin typeface="Helvetica Neue LT Std" panose="020B0604020202020204" pitchFamily="34" charset="0"/>
                <a:ea typeface="Helvetica Neue LT Std" panose="020B0604020202020204" pitchFamily="34" charset="0"/>
                <a:cs typeface="Helvetica Neue LT Std" panose="020B0604020202020204" pitchFamily="34" charset="0"/>
              </a:rPr>
              <a:t>https://www.ssa.gov/cgi-bin/longevity.cgi</a:t>
            </a:r>
            <a:endParaRPr lang="x-es-XL"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x-es-XL" sz="1200" b="0" i="0" u="none" kern="1200" baseline="0">
                <a:solidFill>
                  <a:schemeClr val="tx1"/>
                </a:solidFill>
                <a:effectLst/>
                <a:latin typeface="+mn-lt"/>
                <a:ea typeface="ＭＳ Ｐゴシック" charset="0"/>
                <a:cs typeface="ＭＳ Ｐゴシック" charset="0"/>
              </a:rPr>
              <a:t>**Consejo Nacional para Adultos Mayores</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x-es-XL" sz="1200" b="0" i="0" u="none" kern="1200" baseline="0">
                <a:solidFill>
                  <a:schemeClr val="tx1"/>
                </a:solidFill>
                <a:effectLst/>
                <a:latin typeface="+mn-lt"/>
                <a:ea typeface="ＭＳ Ｐゴシック" charset="0"/>
              </a:rPr>
              <a:t>*** Fuente: Estimación de costos de atención médica para jubilados de Fidelity Investments, 2023</a:t>
            </a:r>
            <a:endParaRPr lang="x-es-XL" b="0" dirty="0"/>
          </a:p>
          <a:p>
            <a:pPr marL="285750" lvl="0" indent="-285750" algn="l" rtl="0">
              <a:buFont typeface="Arial" panose="020B0604020202020204" pitchFamily="34" charset="0"/>
              <a:buChar char="•"/>
            </a:pPr>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4</a:t>
            </a:fld>
            <a:endParaRPr lang="x-es-XL"/>
          </a:p>
        </p:txBody>
      </p:sp>
    </p:spTree>
    <p:extLst>
      <p:ext uri="{BB962C8B-B14F-4D97-AF65-F5344CB8AC3E}">
        <p14:creationId xmlns:p14="http://schemas.microsoft.com/office/powerpoint/2010/main" val="829758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Cuando llegue el día en el que ya no cuente con el seguro de salud pagado por su empleador, usted tendrá que pagar todas la primas de su seguro y los gastos médicos extra. </a:t>
            </a:r>
          </a:p>
          <a:p>
            <a:endParaRPr lang="x-es-XL" dirty="0"/>
          </a:p>
          <a:p>
            <a:pPr algn="l" rtl="0"/>
            <a:r>
              <a:rPr lang="x-es-XL" b="0" i="0" u="none" baseline="0"/>
              <a:t>Es posible que termine utilizando una gran parte de sus ingresos para la jubilación en gastos relacionados con la salud, por lo que es aconsejable ahorrar para ellos ahora.</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5</a:t>
            </a:fld>
            <a:endParaRPr lang="x-es-XL"/>
          </a:p>
        </p:txBody>
      </p:sp>
    </p:spTree>
    <p:extLst>
      <p:ext uri="{BB962C8B-B14F-4D97-AF65-F5344CB8AC3E}">
        <p14:creationId xmlns:p14="http://schemas.microsoft.com/office/powerpoint/2010/main" val="4185941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Observe estas estadísticas. Nos recuerdan que es importante realizar un presupuesto para la salud a medida que ahorramos para la jubilación.</a:t>
            </a:r>
          </a:p>
          <a:p>
            <a:endParaRPr lang="x-es-XL" dirty="0"/>
          </a:p>
          <a:p>
            <a:pPr algn="l" rtl="0"/>
            <a:r>
              <a:rPr lang="x-es-XL" b="0" i="0" u="none" baseline="0"/>
              <a:t>(LEER LAS ESTADÍSTICAS)</a:t>
            </a:r>
          </a:p>
        </p:txBody>
      </p:sp>
      <p:sp>
        <p:nvSpPr>
          <p:cNvPr id="4" name="Slide Number Placeholder 3"/>
          <p:cNvSpPr>
            <a:spLocks noGrp="1"/>
          </p:cNvSpPr>
          <p:nvPr>
            <p:ph type="sldNum" sz="quarter" idx="5"/>
          </p:nvPr>
        </p:nvSpPr>
        <p:spPr/>
        <p:txBody>
          <a:bodyPr/>
          <a:lstStyle/>
          <a:p>
            <a:pPr algn="l" rtl="0"/>
            <a:fld id="{68735D49-6D46-5C4C-9B2F-BCF1E12CE670}" type="slidenum">
              <a:rPr/>
              <a:t>6</a:t>
            </a:fld>
            <a:endParaRPr lang="x-es-XL"/>
          </a:p>
        </p:txBody>
      </p:sp>
    </p:spTree>
    <p:extLst>
      <p:ext uri="{BB962C8B-B14F-4D97-AF65-F5344CB8AC3E}">
        <p14:creationId xmlns:p14="http://schemas.microsoft.com/office/powerpoint/2010/main" val="1499149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¿Ha pensado en cómo se destinará su dinero para la atención médica cuando esté jubilado? </a:t>
            </a:r>
          </a:p>
          <a:p>
            <a:endParaRPr lang="x-es-XL" dirty="0"/>
          </a:p>
          <a:p>
            <a:pPr algn="l" rtl="0"/>
            <a:r>
              <a:rPr lang="x-es-XL" b="0" i="0" u="none" baseline="0"/>
              <a:t>Este es un desglose de los gastos de atención médica promedio de los jubilados en 2023.</a:t>
            </a:r>
          </a:p>
          <a:p>
            <a:endParaRPr lang="x-es-XL" dirty="0"/>
          </a:p>
          <a:p>
            <a:pPr algn="l" rtl="0"/>
            <a:r>
              <a:rPr lang="x-es-XL" b="0" i="0" u="none" baseline="0"/>
              <a:t>Como puede observar, es probable que gaste una mayor cantidad de dinero (30%) en hospitalizaciones, visitas a los médicos y exámenes médicos. </a:t>
            </a:r>
          </a:p>
          <a:p>
            <a:endParaRPr lang="x-es-XL" dirty="0"/>
          </a:p>
          <a:p>
            <a:pPr algn="l" rtl="0"/>
            <a:r>
              <a:rPr lang="x-es-XL" b="0" i="0" u="none" baseline="0"/>
              <a:t>Posiblemente gaste casi la misma cantidad (29%) en un seguro para complementar su cobertura de Medicare.</a:t>
            </a:r>
          </a:p>
          <a:p>
            <a:endParaRPr lang="x-es-XL" dirty="0"/>
          </a:p>
          <a:p>
            <a:pPr algn="l" rtl="0"/>
            <a:r>
              <a:rPr lang="x-es-XL" b="0" i="0" u="none" baseline="0"/>
              <a:t>Se prevé que el 27% de su presupuesto para la salud se destine a los costos de los medicamentos recetados, y que el resto se gaste en atención dental, la vista y la audición.</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7</a:t>
            </a:fld>
            <a:endParaRPr lang="x-es-XL"/>
          </a:p>
        </p:txBody>
      </p:sp>
    </p:spTree>
    <p:extLst>
      <p:ext uri="{BB962C8B-B14F-4D97-AF65-F5344CB8AC3E}">
        <p14:creationId xmlns:p14="http://schemas.microsoft.com/office/powerpoint/2010/main" val="1271601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Como puede observar, el futuro de su dinero y el futuro de su salud están estrechamente relacionados. </a:t>
            </a:r>
          </a:p>
          <a:p>
            <a:endParaRPr lang="x-es-XL" dirty="0"/>
          </a:p>
          <a:p>
            <a:pPr algn="l" rtl="0"/>
            <a:r>
              <a:rPr lang="x-es-XL" b="0" i="0" u="none" baseline="0"/>
              <a:t>Si realiza un presupuesto para uno, también debería hacerlo para el otro. A continuación veremos qué medidas concretas puede tomar para proteger el futuro de su salud.</a:t>
            </a:r>
          </a:p>
          <a:p>
            <a:endParaRPr lang="x-es-XL" dirty="0"/>
          </a:p>
          <a:p>
            <a:pPr algn="l" rtl="0"/>
            <a:r>
              <a:rPr lang="x-es-XL" b="0" i="0" u="none" baseline="0"/>
              <a:t>Considere añadir fondos libres de impuestos a su Cuenta de ahorros para la salud, si su compañía ofrece una. Una Cuenta de ahorros para la salud (Health Savings Account, (HSA, por sus siglas en inglés)) le permite ahorrar dinero para que pueda costear su atención médica en la jubilación. Estas cuentas son portátiles, lo que es una gran ventaja si cambia de trabajo.</a:t>
            </a:r>
          </a:p>
          <a:p>
            <a:endParaRPr lang="x-es-XL" dirty="0"/>
          </a:p>
          <a:p>
            <a:pPr algn="l" rtl="0"/>
            <a:r>
              <a:rPr lang="x-es-XL" b="0" i="0" u="none" baseline="0"/>
              <a:t>Invierta a largo plazo. Diversificar su cartera puede protegerlo durante las caídas del mercado. Su plan puede ofrecer carteras prediseñadas o fondos con fecha objetivo para este fin. </a:t>
            </a:r>
          </a:p>
          <a:p>
            <a:endParaRPr lang="x-es-XL" dirty="0"/>
          </a:p>
          <a:p>
            <a:pPr algn="l" rtl="0"/>
            <a:r>
              <a:rPr lang="x-es-XL" b="0" i="0" u="none" baseline="0"/>
              <a:t>Mantenga hábitos saludables. No deje de realizarse chequeos y cuidados preventivos. Esto puede ayudarle a gastar menos en atención médica, tanto en el presente como en el futuro.</a:t>
            </a:r>
          </a:p>
          <a:p>
            <a:endParaRPr lang="x-es-XL" dirty="0"/>
          </a:p>
          <a:p>
            <a:pPr algn="l" rtl="0"/>
            <a:r>
              <a:rPr lang="x-es-XL" b="0" i="0" u="none" baseline="0"/>
              <a:t>Continúe ahorrando para la jubilación. Inscríbase en su plan o aumente su aportación desde ya.</a:t>
            </a:r>
          </a:p>
        </p:txBody>
      </p:sp>
      <p:sp>
        <p:nvSpPr>
          <p:cNvPr id="4" name="Slide Number Placeholder 3"/>
          <p:cNvSpPr>
            <a:spLocks noGrp="1"/>
          </p:cNvSpPr>
          <p:nvPr>
            <p:ph type="sldNum" sz="quarter" idx="5"/>
          </p:nvPr>
        </p:nvSpPr>
        <p:spPr/>
        <p:txBody>
          <a:bodyPr/>
          <a:lstStyle/>
          <a:p>
            <a:pPr algn="l" rtl="0"/>
            <a:fld id="{68735D49-6D46-5C4C-9B2F-BCF1E12CE670}" type="slidenum">
              <a:rPr/>
              <a:t>8</a:t>
            </a:fld>
            <a:endParaRPr lang="x-es-XL"/>
          </a:p>
        </p:txBody>
      </p:sp>
    </p:spTree>
    <p:extLst>
      <p:ext uri="{BB962C8B-B14F-4D97-AF65-F5344CB8AC3E}">
        <p14:creationId xmlns:p14="http://schemas.microsoft.com/office/powerpoint/2010/main" val="3422125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Además de las medidas que acabamos de mencionar, existen otros pasos específicos según la etapa de la vida en la que se encuentre. Veamos.</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9</a:t>
            </a:fld>
            <a:endParaRPr lang="x-es-XL"/>
          </a:p>
        </p:txBody>
      </p:sp>
    </p:spTree>
    <p:extLst>
      <p:ext uri="{BB962C8B-B14F-4D97-AF65-F5344CB8AC3E}">
        <p14:creationId xmlns:p14="http://schemas.microsoft.com/office/powerpoint/2010/main" val="3788858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Si tiene entre 20 y 35 años de edad y está comenzando su carrera profesional, lo mejor que puede hacer es empezar a ahorrar tan pronto como sea posible. </a:t>
            </a:r>
          </a:p>
          <a:p>
            <a:endParaRPr lang="x-es-XL" dirty="0"/>
          </a:p>
          <a:p>
            <a:pPr algn="l" rtl="0"/>
            <a:r>
              <a:rPr lang="x-es-XL" b="0" i="0" u="none" baseline="0"/>
              <a:t>No espere para inscribirse en el plan de jubilación de su empleador. Cuanto antes empiece a ahorrar, más dinero podrá disponer para la atención médica y otros gastos después de su jubilación.</a:t>
            </a:r>
          </a:p>
          <a:p>
            <a:endParaRPr lang="x-es-XL" dirty="0"/>
          </a:p>
          <a:p>
            <a:pPr algn="l" rtl="0"/>
            <a:r>
              <a:rPr lang="x-es-XL" b="0" i="0" u="none" baseline="0"/>
              <a:t>Si empieza a ahorrar pronto, podrá disfrutar al máximo el poder de la capitalización. La capitalización se refiere a cuando sus ganancias generan aún más ganancias. Usted puede generar ganancias no solo sobre sus inversiones originales, sino también sobre las ganancias acumuladas si permanecen invertidas. De esta manera, su dinero crecerá cada vez más rápido a lo largo del tiempo en que ahorra. </a:t>
            </a:r>
          </a:p>
          <a:p>
            <a:endParaRPr lang="x-es-XL" dirty="0"/>
          </a:p>
          <a:p>
            <a:pPr algn="l" rtl="0"/>
            <a:r>
              <a:rPr lang="x-es-XL" b="0" i="0" u="none" baseline="0"/>
              <a:t>Si ya se unió al plan de su empleador, puede dedicar un minuto a aumentar su aportación y así ahorrar tanto como sea posible.</a:t>
            </a:r>
          </a:p>
          <a:p>
            <a:endParaRPr lang="x-es-XL" dirty="0"/>
          </a:p>
          <a:p>
            <a:pPr algn="l" rtl="0"/>
            <a:r>
              <a:rPr lang="x-es-XL" b="0" i="0" u="none" baseline="0"/>
              <a:t>Es una buena idea planificar aumentos de ahorro regulares, por ejemplo, en el aniversario de su empleo o al principio de cada año.  </a:t>
            </a:r>
          </a:p>
        </p:txBody>
      </p:sp>
      <p:sp>
        <p:nvSpPr>
          <p:cNvPr id="4" name="Slide Number Placeholder 3"/>
          <p:cNvSpPr>
            <a:spLocks noGrp="1"/>
          </p:cNvSpPr>
          <p:nvPr>
            <p:ph type="sldNum" sz="quarter" idx="5"/>
          </p:nvPr>
        </p:nvSpPr>
        <p:spPr/>
        <p:txBody>
          <a:bodyPr/>
          <a:lstStyle/>
          <a:p>
            <a:pPr algn="l" rtl="0"/>
            <a:fld id="{68735D49-6D46-5C4C-9B2F-BCF1E12CE670}" type="slidenum">
              <a:rPr/>
              <a:t>10</a:t>
            </a:fld>
            <a:endParaRPr lang="x-es-XL"/>
          </a:p>
        </p:txBody>
      </p:sp>
    </p:spTree>
    <p:extLst>
      <p:ext uri="{BB962C8B-B14F-4D97-AF65-F5344CB8AC3E}">
        <p14:creationId xmlns:p14="http://schemas.microsoft.com/office/powerpoint/2010/main" val="4038444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Si tiene entre 36 y 50 años de edad, es posible que ya esté inscrito en un plan de jubilación y realizando aportes para este. (Sin embargo, no es demasiado tarde si aún no lo ha hecho).</a:t>
            </a:r>
          </a:p>
          <a:p>
            <a:endParaRPr lang="x-es-XL" dirty="0"/>
          </a:p>
          <a:p>
            <a:pPr algn="l" rtl="0"/>
            <a:r>
              <a:rPr lang="x-es-XL" b="0" i="0" u="none" baseline="0"/>
              <a:t>Este puede ser un buen momento para reunirse con un asesor financiero. </a:t>
            </a:r>
          </a:p>
          <a:p>
            <a:endParaRPr lang="x-es-XL" dirty="0"/>
          </a:p>
          <a:p>
            <a:pPr algn="l" rtl="0"/>
            <a:r>
              <a:rPr lang="x-es-XL" b="0" i="0" u="none" baseline="0"/>
              <a:t>Un asesor puede ayudarle a calcular sus costos actuales y futuros de atención médica, analizar sus ahorros existentes y recomendarle pasos a seguir para cumplir sus objetivos de jubilación. Un asesor también puede proporcionarle orientación sobre inversiones y explicarle cómo determinadas acciones pueden tener un impacto en sus impuestos. </a:t>
            </a:r>
          </a:p>
          <a:p>
            <a:endParaRPr lang="x-es-XL" baseline="0" dirty="0"/>
          </a:p>
          <a:p>
            <a:pPr algn="l" rtl="0"/>
            <a:r>
              <a:rPr lang="x-es-XL" b="0" i="0" u="none" baseline="0"/>
              <a:t>Según la National Retirement Planning Coalition, son más los baby boomers que han ahorrado $100,000 o más para la jubilación con la ayuda de un profesional financiero que aquellos que no han acudido con uno.  Para los que pertenecen a la generación X, quienes trabajan con un asesor financiero tienen el doble de probabilidades de haber ahorrado $100,000 o más para su jubilación. </a:t>
            </a:r>
          </a:p>
          <a:p>
            <a:endParaRPr lang="x-es-XL" baseline="0" dirty="0"/>
          </a:p>
          <a:p>
            <a:pPr algn="l" rtl="0"/>
            <a:r>
              <a:rPr lang="x-es-XL" b="0" i="0" u="none" baseline="0"/>
              <a:t>Si aún no ha empezado a ahorrar, no es muy tarde para inscribirse. Un asesor financiero puede ayudarle a encontrar opciones para ahorrar al máximo.</a:t>
            </a:r>
          </a:p>
        </p:txBody>
      </p:sp>
      <p:sp>
        <p:nvSpPr>
          <p:cNvPr id="4" name="Slide Number Placeholder 3"/>
          <p:cNvSpPr>
            <a:spLocks noGrp="1"/>
          </p:cNvSpPr>
          <p:nvPr>
            <p:ph type="sldNum" sz="quarter" idx="5"/>
          </p:nvPr>
        </p:nvSpPr>
        <p:spPr/>
        <p:txBody>
          <a:bodyPr/>
          <a:lstStyle/>
          <a:p>
            <a:pPr algn="l" rtl="0"/>
            <a:fld id="{68735D49-6D46-5C4C-9B2F-BCF1E12CE670}" type="slidenum">
              <a:rPr/>
              <a:t>11</a:t>
            </a:fld>
            <a:endParaRPr lang="x-es-XL"/>
          </a:p>
        </p:txBody>
      </p:sp>
    </p:spTree>
    <p:extLst>
      <p:ext uri="{BB962C8B-B14F-4D97-AF65-F5344CB8AC3E}">
        <p14:creationId xmlns:p14="http://schemas.microsoft.com/office/powerpoint/2010/main" val="3418976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Si tiene 51 años de edad o más, posiblemente ya tenga una fecha de jubilación en mente. </a:t>
            </a:r>
          </a:p>
          <a:p>
            <a:endParaRPr lang="x-es-XL" dirty="0"/>
          </a:p>
          <a:p>
            <a:pPr algn="l" rtl="0"/>
            <a:r>
              <a:rPr lang="x-es-XL" b="0" i="0" u="none" baseline="0"/>
              <a:t>Continúe ahorrando y empiece a investigar sobre los planes de Medicare. Tenga en cuenta que Medicare podría cubrir solo cerca del 51% de sus costos de atención médica y que se tiene derecho de participación a partir de los 65 años de edad. Si piensa jubilarse antes de los 65 años de edad, deberá determinar su plan para cubrir los costos de atención médica antes de tener derecho de participación para la cobertura de Medicare. </a:t>
            </a:r>
          </a:p>
          <a:p>
            <a:endParaRPr lang="x-es-XL" dirty="0"/>
          </a:p>
          <a:p>
            <a:pPr algn="l" rtl="0"/>
            <a:r>
              <a:rPr lang="x-es-XL" b="0" i="0" u="none" baseline="0"/>
              <a:t>Visite medicare.gov para obtener más información.</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12</a:t>
            </a:fld>
            <a:endParaRPr lang="x-es-XL"/>
          </a:p>
        </p:txBody>
      </p:sp>
    </p:spTree>
    <p:extLst>
      <p:ext uri="{BB962C8B-B14F-4D97-AF65-F5344CB8AC3E}">
        <p14:creationId xmlns:p14="http://schemas.microsoft.com/office/powerpoint/2010/main" val="2306952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Consulte estas directrices para ahorrar para la jubilación en cada etapa de la vida. </a:t>
            </a:r>
          </a:p>
          <a:p>
            <a:endParaRPr lang="x-es-XL" dirty="0"/>
          </a:p>
          <a:p>
            <a:pPr algn="l" rtl="0"/>
            <a:r>
              <a:rPr lang="x-es-XL" b="0" i="0" u="none" baseline="0"/>
              <a:t>Hemos consultado fuentes expertas para encontrar estas directrices sugeridas para ahorrar a los 30, 45 y 60 años de edad.</a:t>
            </a:r>
          </a:p>
          <a:p>
            <a:endParaRPr lang="x-es-XL" dirty="0"/>
          </a:p>
          <a:p>
            <a:pPr algn="l" rtl="0"/>
            <a:r>
              <a:rPr lang="x-es-XL" b="0" i="0" u="none" baseline="0"/>
              <a:t>Por ejemplo, el objetivo de ahorro ideal para una persona de 45 años de edad es del 15 al 20% de su cheque salarial. </a:t>
            </a:r>
          </a:p>
          <a:p>
            <a:endParaRPr lang="x-es-XL" dirty="0"/>
          </a:p>
          <a:p>
            <a:pPr algn="l" rtl="0"/>
            <a:r>
              <a:rPr lang="x-es-XL" b="0" i="0" u="none" baseline="0"/>
              <a:t>En esta etapa de la vida, usted está en una buena situación si ya tiene 3.5 veces su salario anual actual ahorrado en una cuenta de jubilación.</a:t>
            </a:r>
          </a:p>
        </p:txBody>
      </p:sp>
      <p:sp>
        <p:nvSpPr>
          <p:cNvPr id="4" name="Slide Number Placeholder 3"/>
          <p:cNvSpPr>
            <a:spLocks noGrp="1"/>
          </p:cNvSpPr>
          <p:nvPr>
            <p:ph type="sldNum" sz="quarter" idx="5"/>
          </p:nvPr>
        </p:nvSpPr>
        <p:spPr/>
        <p:txBody>
          <a:bodyPr/>
          <a:lstStyle/>
          <a:p>
            <a:pPr algn="l" rtl="0"/>
            <a:fld id="{68735D49-6D46-5C4C-9B2F-BCF1E12CE670}" type="slidenum">
              <a:rPr/>
              <a:t>13</a:t>
            </a:fld>
            <a:endParaRPr lang="x-es-XL"/>
          </a:p>
        </p:txBody>
      </p:sp>
    </p:spTree>
    <p:extLst>
      <p:ext uri="{BB962C8B-B14F-4D97-AF65-F5344CB8AC3E}">
        <p14:creationId xmlns:p14="http://schemas.microsoft.com/office/powerpoint/2010/main" val="748043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Aquí tiene 5 de las mejores razones para inscribirse en su plan:</a:t>
            </a:r>
          </a:p>
          <a:p>
            <a:pPr algn="l" rtl="0"/>
            <a:r>
              <a:rPr lang="x-es-XL" b="0" i="0" u="none" baseline="0"/>
              <a:t> </a:t>
            </a:r>
          </a:p>
          <a:p>
            <a:pPr marL="457200" indent="-457200" algn="l" rtl="0">
              <a:buFont typeface="+mj-lt"/>
              <a:buAutoNum type="arabicPeriod"/>
            </a:pPr>
            <a:r>
              <a:rPr lang="x-es-XL" b="0" i="0" u="none" baseline="0"/>
              <a:t>Es fácil: el ahorro es automático. Las aportaciones a su plan de jubilación se toman directamente de su cheque salarial. Esto hace que ahorrar sea fácil y sencillo. Además, puede llevarse sus ahorros si deja su trabajo.</a:t>
            </a:r>
          </a:p>
          <a:p>
            <a:pPr marL="457200" indent="-457200" algn="l" rtl="0">
              <a:buFont typeface="+mj-lt"/>
              <a:buAutoNum type="arabicPeriod"/>
            </a:pPr>
            <a:r>
              <a:rPr lang="x-es-XL" b="0" i="0" u="none" baseline="0"/>
              <a:t>Existen grandes ventajas fiscales. Sus aportaciones se realizan antes de la retención de impuestos. Esto reduce sus ingresos sujetos a impuestos y sus impuestos sobre la renta. </a:t>
            </a:r>
          </a:p>
          <a:p>
            <a:pPr marL="457200" indent="-457200" algn="l" rtl="0">
              <a:buFont typeface="+mj-lt"/>
              <a:buAutoNum type="arabicPeriod"/>
            </a:pPr>
            <a:r>
              <a:rPr lang="x-es-XL" b="0" i="0" u="none" baseline="0"/>
              <a:t>Hemos examinado y evaluado las opciones de inversión de su plan durante un exhaustivo proceso de revisión. Esto ayuda a garantizar que usted tenga una selección diversa y apropiada de opciones de donde elegir.</a:t>
            </a:r>
          </a:p>
          <a:p>
            <a:pPr marL="457200" indent="-457200" algn="l" rtl="0">
              <a:buFont typeface="+mj-lt"/>
              <a:buAutoNum type="arabicPeriod"/>
            </a:pPr>
            <a:r>
              <a:rPr lang="x-es-XL" b="0" i="0" u="none" baseline="0"/>
              <a:t>Se produce la capitalización. Las ganancias de sus ahorros se reinvierten y comienzan a generar una rentabilidad de inversión propia. Cuanto más pronto empiece a ahorrar, más podrá beneficiarse de la capitalización.</a:t>
            </a:r>
            <a:endParaRPr lang="x-es-XL" dirty="0"/>
          </a:p>
          <a:p>
            <a:pPr marL="457200" indent="-457200" algn="l" rtl="0">
              <a:buFont typeface="+mj-lt"/>
              <a:buAutoNum type="arabicPeriod"/>
            </a:pPr>
            <a:r>
              <a:rPr lang="x-es-XL" b="0" i="0" u="none" baseline="0"/>
              <a:t>“Dinero gratis”. Su empleador puede complementar una parte de su aportación. Esto significa que puede duplicar sus aportaciones hasta cierto límite.  </a:t>
            </a:r>
          </a:p>
        </p:txBody>
      </p:sp>
      <p:sp>
        <p:nvSpPr>
          <p:cNvPr id="4" name="Slide Number Placeholder 3"/>
          <p:cNvSpPr>
            <a:spLocks noGrp="1"/>
          </p:cNvSpPr>
          <p:nvPr>
            <p:ph type="sldNum" sz="quarter" idx="5"/>
          </p:nvPr>
        </p:nvSpPr>
        <p:spPr/>
        <p:txBody>
          <a:bodyPr/>
          <a:lstStyle/>
          <a:p>
            <a:pPr algn="l" rtl="0"/>
            <a:fld id="{68735D49-6D46-5C4C-9B2F-BCF1E12CE670}" type="slidenum">
              <a:rPr/>
              <a:t>14</a:t>
            </a:fld>
            <a:endParaRPr lang="x-es-XL"/>
          </a:p>
        </p:txBody>
      </p:sp>
    </p:spTree>
    <p:extLst>
      <p:ext uri="{BB962C8B-B14F-4D97-AF65-F5344CB8AC3E}">
        <p14:creationId xmlns:p14="http://schemas.microsoft.com/office/powerpoint/2010/main" val="1761465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Bien, hemos revisado las razones importantes para ahorrar para la jubilación. </a:t>
            </a:r>
          </a:p>
          <a:p>
            <a:endParaRPr lang="x-es-XL" dirty="0"/>
          </a:p>
          <a:p>
            <a:pPr algn="l" rtl="0"/>
            <a:r>
              <a:rPr lang="x-es-XL" b="0" i="0" u="none" baseline="0"/>
              <a:t>Ya hemos hablado de las razones difíciles de ignorar para unirse a su plan de jubilación.</a:t>
            </a:r>
          </a:p>
          <a:p>
            <a:endParaRPr lang="x-es-XL" dirty="0"/>
          </a:p>
          <a:p>
            <a:pPr algn="l" rtl="0"/>
            <a:r>
              <a:rPr lang="x-es-XL" b="0" i="0" u="none" baseline="0"/>
              <a:t>Es hora de deshacerse de los obstáculos que impiden ahorrar, sean cuales sean, y enfocarse en una buena forma de encontrar dinero para ahorrar. </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15</a:t>
            </a:fld>
            <a:endParaRPr lang="x-es-XL"/>
          </a:p>
        </p:txBody>
      </p:sp>
    </p:spTree>
    <p:extLst>
      <p:ext uri="{BB962C8B-B14F-4D97-AF65-F5344CB8AC3E}">
        <p14:creationId xmlns:p14="http://schemas.microsoft.com/office/powerpoint/2010/main" val="3274632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x-es-XL" b="0" i="0" u="none" baseline="0"/>
              <a:t>Cuando esté listo, ingrese aquí para inscribirse en su plan de jubilación o aumente su aportación actual:</a:t>
            </a:r>
          </a:p>
          <a:p>
            <a:endParaRPr lang="x-es-XL" dirty="0"/>
          </a:p>
          <a:p>
            <a:pPr algn="l" rtl="0"/>
            <a:r>
              <a:rPr lang="x-es-XL" b="0" i="0" u="none" baseline="0"/>
              <a:t>standard.com/retirement </a:t>
            </a:r>
          </a:p>
          <a:p>
            <a:endParaRPr lang="x-es-XL" dirty="0"/>
          </a:p>
          <a:p>
            <a:endParaRPr lang="x-es-XL" dirty="0"/>
          </a:p>
          <a:p>
            <a:pPr algn="l" rtl="0"/>
            <a:r>
              <a:rPr lang="x-es-XL" b="0" i="0" u="none" baseline="0"/>
              <a:t>Gracias por estar presente hoy. Estoy a su disposición para responder preguntas. </a:t>
            </a:r>
          </a:p>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16</a:t>
            </a:fld>
            <a:endParaRPr lang="x-es-XL"/>
          </a:p>
        </p:txBody>
      </p:sp>
    </p:spTree>
    <p:extLst>
      <p:ext uri="{BB962C8B-B14F-4D97-AF65-F5344CB8AC3E}">
        <p14:creationId xmlns:p14="http://schemas.microsoft.com/office/powerpoint/2010/main" val="21905938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es-XL" dirty="0"/>
          </a:p>
        </p:txBody>
      </p:sp>
      <p:sp>
        <p:nvSpPr>
          <p:cNvPr id="4" name="Slide Number Placeholder 3"/>
          <p:cNvSpPr>
            <a:spLocks noGrp="1"/>
          </p:cNvSpPr>
          <p:nvPr>
            <p:ph type="sldNum" sz="quarter" idx="5"/>
          </p:nvPr>
        </p:nvSpPr>
        <p:spPr/>
        <p:txBody>
          <a:bodyPr/>
          <a:lstStyle/>
          <a:p>
            <a:pPr algn="l" rtl="0"/>
            <a:fld id="{68735D49-6D46-5C4C-9B2F-BCF1E12CE670}" type="slidenum">
              <a:rPr/>
              <a:t>17</a:t>
            </a:fld>
            <a:endParaRPr lang="x-es-XL"/>
          </a:p>
        </p:txBody>
      </p:sp>
    </p:spTree>
    <p:extLst>
      <p:ext uri="{BB962C8B-B14F-4D97-AF65-F5344CB8AC3E}">
        <p14:creationId xmlns:p14="http://schemas.microsoft.com/office/powerpoint/2010/main" val="370191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anchor="t" anchorCtr="0">
            <a:noAutofit/>
          </a:bodyPr>
          <a:lstStyle>
            <a:lvl1pPr>
              <a:defRPr sz="4400">
                <a:solidFill>
                  <a:srgbClr val="004EA7"/>
                </a:solidFill>
              </a:defRPr>
            </a:lvl1pPr>
          </a:lstStyle>
          <a:p>
            <a:pPr algn="l"/>
            <a:r>
              <a:rPr lang="en-US" sz="4400" b="1"/>
              <a:t>Click to edit Master title style</a:t>
            </a:r>
            <a:endParaRPr lang="en-US" sz="4400" b="1" dirty="0"/>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endParaRPr lang="en-US" dirty="0"/>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a:noAutofit/>
          </a:bodyPr>
          <a:lstStyle>
            <a:lvl1pPr algn="ctr">
              <a:lnSpc>
                <a:spcPct val="110000"/>
              </a:lnSpc>
              <a:defRPr>
                <a:solidFill>
                  <a:schemeClr val="bg1"/>
                </a:solidFill>
              </a:defRPr>
            </a:lvl1pPr>
          </a:lstStyle>
          <a:p>
            <a:r>
              <a:rPr lang="en-US"/>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anchor="ctr" anchorCtr="0">
            <a:noAutofit/>
          </a:bodyPr>
          <a:lstStyle>
            <a:lvl1pPr>
              <a:defRPr sz="2800"/>
            </a:lvl1pPr>
          </a:lstStyle>
          <a:p>
            <a:pPr>
              <a:lnSpc>
                <a:spcPct val="150000"/>
              </a:lnSpc>
              <a:spcBef>
                <a:spcPts val="0"/>
              </a:spcBef>
            </a:pPr>
            <a:r>
              <a:rPr lang="en-US">
                <a:latin typeface="Arial" panose="020B0604020202020204" pitchFamily="34" charset="0"/>
                <a:cs typeface="Arial" panose="020B0604020202020204" pitchFamily="34" charset="0"/>
              </a:rPr>
              <a:t>Item 1</a:t>
            </a:r>
          </a:p>
          <a:p>
            <a:pPr>
              <a:lnSpc>
                <a:spcPct val="150000"/>
              </a:lnSpc>
              <a:spcBef>
                <a:spcPts val="0"/>
              </a:spcBef>
            </a:pPr>
            <a:r>
              <a:rPr lang="en-US">
                <a:latin typeface="Arial" panose="020B0604020202020204" pitchFamily="34" charset="0"/>
                <a:cs typeface="Arial" panose="020B0604020202020204" pitchFamily="34" charset="0"/>
              </a:rPr>
              <a:t>Item 2</a:t>
            </a:r>
          </a:p>
          <a:p>
            <a:pPr>
              <a:lnSpc>
                <a:spcPct val="150000"/>
              </a:lnSpc>
              <a:spcBef>
                <a:spcPts val="0"/>
              </a:spcBef>
            </a:pPr>
            <a:r>
              <a:rPr lang="en-US">
                <a:latin typeface="Arial" panose="020B0604020202020204" pitchFamily="34" charset="0"/>
                <a:cs typeface="Arial" panose="020B0604020202020204" pitchFamily="34" charset="0"/>
              </a:rPr>
              <a:t>Item 3</a:t>
            </a:r>
          </a:p>
          <a:p>
            <a:pPr>
              <a:lnSpc>
                <a:spcPct val="150000"/>
              </a:lnSpc>
              <a:spcBef>
                <a:spcPts val="0"/>
              </a:spcBef>
            </a:pPr>
            <a:r>
              <a:rPr lang="en-US">
                <a:latin typeface="Arial" panose="020B0604020202020204" pitchFamily="34" charset="0"/>
                <a:cs typeface="Arial" panose="020B0604020202020204" pitchFamily="34" charset="0"/>
              </a:rPr>
              <a:t>Item 4</a:t>
            </a:r>
          </a:p>
          <a:p>
            <a:pPr>
              <a:lnSpc>
                <a:spcPct val="150000"/>
              </a:lnSpc>
              <a:spcBef>
                <a:spcPts val="0"/>
              </a:spcBef>
            </a:pPr>
            <a:r>
              <a:rPr lang="en-US">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E3023D9-C5A0-C54A-A5B7-88A7698A95D1}" type="datetime1">
              <a:rPr lang="en-US" smtClean="0"/>
              <a:t>9/20/2024</a:t>
            </a:fld>
            <a:endParaRPr lang="en-US" dirty="0"/>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E8F6338-42FC-014C-A292-74845A3E3688}" type="datetime1">
              <a:rPr lang="en-US" smtClean="0"/>
              <a:t>9/20/2024</a:t>
            </a:fld>
            <a:endParaRPr lang="en-US" dirty="0"/>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8A88D04-5836-A544-9684-3F86855BDB1C}" type="datetime1">
              <a:rPr lang="en-US" smtClean="0"/>
              <a:t>9/20/2024</a:t>
            </a:fld>
            <a:endParaRPr lang="en-US" dirty="0"/>
          </a:p>
        </p:txBody>
      </p:sp>
    </p:spTree>
    <p:extLst>
      <p:ext uri="{BB962C8B-B14F-4D97-AF65-F5344CB8AC3E}">
        <p14:creationId xmlns:p14="http://schemas.microsoft.com/office/powerpoint/2010/main" val="35250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4AFF00B-50DD-2849-8ECB-99BCA637F432}" type="datetime1">
              <a:rPr lang="en-US" smtClean="0"/>
              <a:t>9/20/2024</a:t>
            </a:fld>
            <a:endParaRPr lang="en-US" dirty="0"/>
          </a:p>
        </p:txBody>
      </p:sp>
    </p:spTree>
    <p:extLst>
      <p:ext uri="{BB962C8B-B14F-4D97-AF65-F5344CB8AC3E}">
        <p14:creationId xmlns:p14="http://schemas.microsoft.com/office/powerpoint/2010/main" val="7641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endParaRPr lang="en-US" dirty="0"/>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C0FE0DCB-5FBF-AD42-BFC2-BDACAA69726D}" type="datetime1">
              <a:rPr lang="en-US" smtClean="0"/>
              <a:t>9/20/2024</a:t>
            </a:fld>
            <a:endParaRPr lang="en-US" dirty="0"/>
          </a:p>
        </p:txBody>
      </p:sp>
    </p:spTree>
    <p:extLst>
      <p:ext uri="{BB962C8B-B14F-4D97-AF65-F5344CB8AC3E}">
        <p14:creationId xmlns:p14="http://schemas.microsoft.com/office/powerpoint/2010/main" val="285872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A220975-E8E1-4F4E-A29C-716C9E47E0E9}" type="datetime1">
              <a:rPr lang="en-US" smtClean="0"/>
              <a:t>9/20/2024</a:t>
            </a:fld>
            <a:endParaRPr lang="en-US" dirty="0"/>
          </a:p>
        </p:txBody>
      </p:sp>
    </p:spTree>
    <p:extLst>
      <p:ext uri="{BB962C8B-B14F-4D97-AF65-F5344CB8AC3E}">
        <p14:creationId xmlns:p14="http://schemas.microsoft.com/office/powerpoint/2010/main" val="180018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1686CE-66F6-E048-B4B5-FA2BAB3A0CAF}" type="datetime1">
              <a:rPr lang="en-US" smtClean="0"/>
              <a:t>9/20/2024</a:t>
            </a:fld>
            <a:endParaRPr lang="en-US" dirty="0"/>
          </a:p>
        </p:txBody>
      </p:sp>
    </p:spTree>
    <p:extLst>
      <p:ext uri="{BB962C8B-B14F-4D97-AF65-F5344CB8AC3E}">
        <p14:creationId xmlns:p14="http://schemas.microsoft.com/office/powerpoint/2010/main" val="892086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5261FEF-836C-6349-BE0C-87E3EECB09A1}" type="datetime1">
              <a:rPr lang="en-US" smtClean="0"/>
              <a:t>9/20/2024</a:t>
            </a:fld>
            <a:endParaRPr lang="en-US" dirty="0"/>
          </a:p>
        </p:txBody>
      </p:sp>
    </p:spTree>
    <p:extLst>
      <p:ext uri="{BB962C8B-B14F-4D97-AF65-F5344CB8AC3E}">
        <p14:creationId xmlns:p14="http://schemas.microsoft.com/office/powerpoint/2010/main" val="47719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4F9B16-6DA3-D24D-B51F-279EED8D16BD}" type="datetime1">
              <a:rPr lang="en-US" smtClean="0"/>
              <a:t>9/20/2024</a:t>
            </a:fld>
            <a:endParaRPr lang="en-US" dirty="0"/>
          </a:p>
        </p:txBody>
      </p:sp>
    </p:spTree>
    <p:extLst>
      <p:ext uri="{BB962C8B-B14F-4D97-AF65-F5344CB8AC3E}">
        <p14:creationId xmlns:p14="http://schemas.microsoft.com/office/powerpoint/2010/main" val="43602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C89E608-5FEF-1B40-AD50-02784B21F68F}" type="datetime1">
              <a:rPr lang="en-US" smtClean="0"/>
              <a:t>9/20/2024</a:t>
            </a:fld>
            <a:endParaRPr lang="en-US" dirty="0"/>
          </a:p>
        </p:txBody>
      </p:sp>
    </p:spTree>
    <p:extLst>
      <p:ext uri="{BB962C8B-B14F-4D97-AF65-F5344CB8AC3E}">
        <p14:creationId xmlns:p14="http://schemas.microsoft.com/office/powerpoint/2010/main" val="89956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198330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80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3AF3ECE-F4BB-E244-90B6-4BAFABE0AE47}" type="datetime1">
              <a:rPr lang="en-US" smtClean="0"/>
              <a:t>9/20/2024</a:t>
            </a:fld>
            <a:endParaRPr lang="en-US" dirty="0"/>
          </a:p>
        </p:txBody>
      </p:sp>
      <p:sp>
        <p:nvSpPr>
          <p:cNvPr id="5" name="Text">
            <a:extLst>
              <a:ext uri="{FF2B5EF4-FFF2-40B4-BE49-F238E27FC236}">
                <a16:creationId xmlns:a16="http://schemas.microsoft.com/office/drawing/2014/main" id="{66BF2232-1491-A210-DD6C-634142795970}"/>
              </a:ext>
            </a:extLst>
          </p:cNvPr>
          <p:cNvSpPr txBox="1">
            <a:spLocks/>
          </p:cNvSpPr>
          <p:nvPr userDrawn="1"/>
        </p:nvSpPr>
        <p:spPr>
          <a:xfrm>
            <a:off x="609600" y="3430447"/>
            <a:ext cx="11222326" cy="10862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Employers and plan participants should carefully consider the investment objectives, risks, charges and expenses of the investment options offered under the retirement plan before investing. The prospectuses for the individual mutual funds in the group annuity contain this and other important information. Prospectuses may be obtained by calling 877.805.1127. Please read the prospectus carefully before investing. Investments are subject to market risk and fluctuate in value.</a:t>
            </a:r>
          </a:p>
        </p:txBody>
      </p:sp>
    </p:spTree>
    <p:extLst>
      <p:ext uri="{BB962C8B-B14F-4D97-AF65-F5344CB8AC3E}">
        <p14:creationId xmlns:p14="http://schemas.microsoft.com/office/powerpoint/2010/main" val="385685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A56C802-4987-0543-B522-3553A26A07C1}" type="datetime1">
              <a:rPr lang="en-US" smtClean="0"/>
              <a:t>9/20/2024</a:t>
            </a:fld>
            <a:endParaRPr lang="en-US" dirty="0"/>
          </a:p>
        </p:txBody>
      </p:sp>
    </p:spTree>
    <p:extLst>
      <p:ext uri="{BB962C8B-B14F-4D97-AF65-F5344CB8AC3E}">
        <p14:creationId xmlns:p14="http://schemas.microsoft.com/office/powerpoint/2010/main" val="47085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0B10159-08B5-4444-924D-48911E1A7EE9}" type="datetime1">
              <a:rPr lang="en-US" smtClean="0"/>
              <a:t>9/20/2024</a:t>
            </a:fld>
            <a:endParaRPr lang="en-US" dirty="0"/>
          </a:p>
        </p:txBody>
      </p:sp>
    </p:spTree>
    <p:extLst>
      <p:ext uri="{BB962C8B-B14F-4D97-AF65-F5344CB8AC3E}">
        <p14:creationId xmlns:p14="http://schemas.microsoft.com/office/powerpoint/2010/main" val="2412634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5099B84-8007-0246-8C27-27540E4AABCA}" type="datetime1">
              <a:rPr lang="en-US" smtClean="0"/>
              <a:t>9/20/2024</a:t>
            </a:fld>
            <a:endParaRPr lang="en-US" dirty="0"/>
          </a:p>
        </p:txBody>
      </p:sp>
    </p:spTree>
    <p:extLst>
      <p:ext uri="{BB962C8B-B14F-4D97-AF65-F5344CB8AC3E}">
        <p14:creationId xmlns:p14="http://schemas.microsoft.com/office/powerpoint/2010/main" val="282272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dirty="0"/>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a:defRPr/>
            </a:pPr>
            <a:fld id="{80886E13-7BAB-AE46-80D8-4AE249F4C36F}" type="datetime1">
              <a:rPr lang="en-US" smtClean="0"/>
              <a:t>9/20/2024</a:t>
            </a:fld>
            <a:endParaRPr lang="en-US" dirty="0"/>
          </a:p>
        </p:txBody>
      </p:sp>
    </p:spTree>
    <p:extLst>
      <p:ext uri="{BB962C8B-B14F-4D97-AF65-F5344CB8AC3E}">
        <p14:creationId xmlns:p14="http://schemas.microsoft.com/office/powerpoint/2010/main" val="2485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AA2FF7-65AC-F84F-AF1D-C32E6DE70F6B}" type="datetime1">
              <a:rPr lang="en-US" smtClean="0"/>
              <a:t>9/20/2024</a:t>
            </a:fld>
            <a:endParaRPr lang="en-US" dirty="0"/>
          </a:p>
        </p:txBody>
      </p:sp>
    </p:spTree>
    <p:extLst>
      <p:ext uri="{BB962C8B-B14F-4D97-AF65-F5344CB8AC3E}">
        <p14:creationId xmlns:p14="http://schemas.microsoft.com/office/powerpoint/2010/main" val="1898189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AA2FF7-65AC-F84F-AF1D-C32E6DE70F6B}" type="datetime1">
              <a:rPr lang="en-US" smtClean="0"/>
              <a:t>9/20/2024</a:t>
            </a:fld>
            <a:endParaRPr lang="en-US" dirty="0"/>
          </a:p>
        </p:txBody>
      </p:sp>
    </p:spTree>
    <p:extLst>
      <p:ext uri="{BB962C8B-B14F-4D97-AF65-F5344CB8AC3E}">
        <p14:creationId xmlns:p14="http://schemas.microsoft.com/office/powerpoint/2010/main" val="329982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r>
              <a:rPr lang="en-US"/>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677" r:id="rId6"/>
    <p:sldLayoutId id="2147483660" r:id="rId7"/>
    <p:sldLayoutId id="2147483661" r:id="rId8"/>
    <p:sldLayoutId id="2147483662" r:id="rId9"/>
    <p:sldLayoutId id="2147483663" r:id="rId10"/>
    <p:sldLayoutId id="2147483683" r:id="rId11"/>
    <p:sldLayoutId id="2147483684" r:id="rId12"/>
    <p:sldLayoutId id="2147483687" r:id="rId13"/>
    <p:sldLayoutId id="2147483655" r:id="rId14"/>
    <p:sldLayoutId id="2147483696" r:id="rId15"/>
    <p:sldLayoutId id="2147483695" r:id="rId16"/>
    <p:sldLayoutId id="2147483697" r:id="rId17"/>
    <p:sldLayoutId id="2147483698" r:id="rId18"/>
    <p:sldLayoutId id="2147483699" r:id="rId19"/>
    <p:sldLayoutId id="2147483700" r:id="rId20"/>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www.medicare.gov/" TargetMode="Externa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www.standard.com/retiremen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C12135-2144-D959-DCBA-891DC8DC93E0}"/>
              </a:ext>
            </a:extLst>
          </p:cNvPr>
          <p:cNvSpPr>
            <a:spLocks noGrp="1"/>
          </p:cNvSpPr>
          <p:nvPr>
            <p:ph type="title"/>
          </p:nvPr>
        </p:nvSpPr>
        <p:spPr>
          <a:xfrm>
            <a:off x="675963" y="1896994"/>
            <a:ext cx="4877344" cy="1359162"/>
          </a:xfrm>
        </p:spPr>
        <p:txBody>
          <a:bodyPr anchor="t" anchorCtr="0">
            <a:noAutofit/>
          </a:bodyPr>
          <a:lstStyle/>
          <a:p>
            <a:pPr algn="l" rtl="0">
              <a:lnSpc>
                <a:spcPct val="100000"/>
              </a:lnSpc>
              <a:spcAft>
                <a:spcPts val="1200"/>
              </a:spcAft>
            </a:pPr>
            <a:r>
              <a:rPr lang="x-es-XL" sz="4400" b="1" i="0" u="none" baseline="0" dirty="0">
                <a:solidFill>
                  <a:schemeClr val="bg1"/>
                </a:solidFill>
              </a:rPr>
              <a:t>El futuro de su dinero y su salud</a:t>
            </a:r>
            <a:endParaRPr lang="x-es-XL" sz="4400" b="1" dirty="0">
              <a:solidFill>
                <a:schemeClr val="bg1"/>
              </a:solidFill>
            </a:endParaRPr>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733482"/>
            <a:ext cx="4572000" cy="27538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00000"/>
              </a:lnSpc>
              <a:buFont typeface="Arial" panose="020B0604020202020204" pitchFamily="34" charset="0"/>
              <a:buNone/>
            </a:pPr>
            <a:r>
              <a:rPr lang="x-es-XL" sz="1600" b="0" i="0" u="none" baseline="0">
                <a:solidFill>
                  <a:schemeClr val="bg1"/>
                </a:solidFill>
              </a:rPr>
              <a:t>Con el pensamiento de jubilarse</a:t>
            </a:r>
          </a:p>
        </p:txBody>
      </p:sp>
      <p:pic>
        <p:nvPicPr>
          <p:cNvPr id="6" name="Picture">
            <a:extLst>
              <a:ext uri="{FF2B5EF4-FFF2-40B4-BE49-F238E27FC236}">
                <a16:creationId xmlns:a16="http://schemas.microsoft.com/office/drawing/2014/main" id="{B185ECB8-D891-B3BF-140B-07F10BCE073A}"/>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5806440" y="733482"/>
            <a:ext cx="5622316" cy="5616392"/>
          </a:xfrm>
          <a:prstGeom prst="roundRect">
            <a:avLst>
              <a:gd name="adj" fmla="val 3499"/>
            </a:avLst>
          </a:prstGeom>
        </p:spPr>
      </p:pic>
      <p:sp>
        <p:nvSpPr>
          <p:cNvPr id="7" name="TextBox 6">
            <a:extLst>
              <a:ext uri="{FF2B5EF4-FFF2-40B4-BE49-F238E27FC236}">
                <a16:creationId xmlns:a16="http://schemas.microsoft.com/office/drawing/2014/main" id="{A7F97865-2F8E-51F3-7E24-A4A03BBA97D2}"/>
              </a:ext>
            </a:extLst>
          </p:cNvPr>
          <p:cNvSpPr txBox="1"/>
          <p:nvPr/>
        </p:nvSpPr>
        <p:spPr>
          <a:xfrm>
            <a:off x="667871" y="3525371"/>
            <a:ext cx="4485963" cy="1207994"/>
          </a:xfrm>
          <a:prstGeom prst="rect">
            <a:avLst/>
          </a:prstGeom>
          <a:noFill/>
        </p:spPr>
        <p:txBody>
          <a:bodyPr wrap="square" rtlCol="0">
            <a:spAutoFit/>
          </a:bodyPr>
          <a:lstStyle/>
          <a:p>
            <a:r>
              <a:rPr kumimoji="0" lang="x-es-XL" sz="24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Planifique para su atención</a:t>
            </a:r>
            <a:r>
              <a:rPr kumimoji="0" lang="es-ES" sz="24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 </a:t>
            </a:r>
            <a:r>
              <a:rPr kumimoji="0" lang="x-es-XL" sz="24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médica mientras planifica </a:t>
            </a:r>
            <a:br>
              <a:rPr kumimoji="0" lang="es-BO" sz="24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br>
            <a:r>
              <a:rPr kumimoji="0" lang="x-es-XL" sz="24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para su jubilación</a:t>
            </a:r>
            <a:endParaRPr lang="en-US" dirty="0"/>
          </a:p>
        </p:txBody>
      </p:sp>
      <p:pic>
        <p:nvPicPr>
          <p:cNvPr id="9" name="Picture 8" descr="The Standard Registered Logo.">
            <a:extLst>
              <a:ext uri="{FF2B5EF4-FFF2-40B4-BE49-F238E27FC236}">
                <a16:creationId xmlns:a16="http://schemas.microsoft.com/office/drawing/2014/main" id="{6886B351-7DB4-198D-2799-B8EA82D32E47}"/>
              </a:ext>
            </a:extLst>
          </p:cNvPr>
          <p:cNvPicPr>
            <a:picLocks noChangeAspect="1"/>
          </p:cNvPicPr>
          <p:nvPr/>
        </p:nvPicPr>
        <p:blipFill>
          <a:blip r:embed="rId4"/>
          <a:stretch>
            <a:fillRect/>
          </a:stretch>
        </p:blipFill>
        <p:spPr>
          <a:xfrm>
            <a:off x="546848" y="5424353"/>
            <a:ext cx="1497107" cy="952415"/>
          </a:xfrm>
          <a:prstGeom prst="rect">
            <a:avLst/>
          </a:prstGeom>
        </p:spPr>
      </p:pic>
    </p:spTree>
    <p:extLst>
      <p:ext uri="{BB962C8B-B14F-4D97-AF65-F5344CB8AC3E}">
        <p14:creationId xmlns:p14="http://schemas.microsoft.com/office/powerpoint/2010/main" val="578793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79009C-D7D7-4A82-4478-13E8B6E97025}"/>
              </a:ext>
            </a:extLst>
          </p:cNvPr>
          <p:cNvSpPr>
            <a:spLocks noGrp="1"/>
          </p:cNvSpPr>
          <p:nvPr>
            <p:ph type="title"/>
          </p:nvPr>
        </p:nvSpPr>
        <p:spPr>
          <a:xfrm>
            <a:off x="631902" y="2531419"/>
            <a:ext cx="2876590" cy="1344227"/>
          </a:xfrm>
        </p:spPr>
        <p:txBody>
          <a:bodyPr/>
          <a:lstStyle/>
          <a:p>
            <a:pPr rtl="0">
              <a:lnSpc>
                <a:spcPct val="100000"/>
              </a:lnSpc>
            </a:pPr>
            <a:r>
              <a:rPr lang="x-es-XL" b="1" i="0" u="none" baseline="0" dirty="0"/>
              <a:t>Presentadores</a:t>
            </a:r>
          </a:p>
        </p:txBody>
      </p:sp>
      <p:sp>
        <p:nvSpPr>
          <p:cNvPr id="3" name="Content Placeholder 2">
            <a:extLst>
              <a:ext uri="{FF2B5EF4-FFF2-40B4-BE49-F238E27FC236}">
                <a16:creationId xmlns:a16="http://schemas.microsoft.com/office/drawing/2014/main" id="{20C08723-1920-4028-4073-99FACEAD05F2}"/>
              </a:ext>
            </a:extLst>
          </p:cNvPr>
          <p:cNvSpPr>
            <a:spLocks noGrp="1"/>
          </p:cNvSpPr>
          <p:nvPr>
            <p:ph idx="1"/>
          </p:nvPr>
        </p:nvSpPr>
        <p:spPr/>
        <p:txBody>
          <a:bodyPr/>
          <a:lstStyle/>
          <a:p>
            <a:pPr marL="91440" indent="0" algn="l" rtl="0">
              <a:lnSpc>
                <a:spcPct val="150000"/>
              </a:lnSpc>
              <a:spcBef>
                <a:spcPts val="0"/>
              </a:spcBef>
              <a:buNone/>
            </a:pPr>
            <a:r>
              <a:rPr lang="x-es-XL" b="0" i="0" u="none" baseline="0">
                <a:latin typeface="Arial" panose="020B0604020202020204" pitchFamily="34" charset="0"/>
                <a:ea typeface="Arial" panose="020B0604020202020204" pitchFamily="34" charset="0"/>
                <a:cs typeface="Arial" panose="020B0604020202020204" pitchFamily="34" charset="0"/>
              </a:rPr>
              <a:t>Primer apellido</a:t>
            </a:r>
          </a:p>
          <a:p>
            <a:pPr marL="91440" indent="0" algn="l" rtl="0">
              <a:lnSpc>
                <a:spcPct val="150000"/>
              </a:lnSpc>
              <a:spcBef>
                <a:spcPts val="0"/>
              </a:spcBef>
              <a:buNone/>
            </a:pPr>
            <a:r>
              <a:rPr lang="x-es-XL" sz="2000" b="0" i="0" u="none" baseline="0"/>
              <a:t>Puesto, The Standard</a:t>
            </a:r>
          </a:p>
          <a:p>
            <a:pPr marL="91440" indent="0" algn="l" rtl="0">
              <a:lnSpc>
                <a:spcPct val="150000"/>
              </a:lnSpc>
              <a:spcBef>
                <a:spcPts val="0"/>
              </a:spcBef>
              <a:buNone/>
            </a:pPr>
            <a:endParaRPr lang="x-es-XL" dirty="0">
              <a:latin typeface="Arial" panose="020B0604020202020204" pitchFamily="34" charset="0"/>
              <a:cs typeface="Arial" panose="020B0604020202020204" pitchFamily="34" charset="0"/>
            </a:endParaRPr>
          </a:p>
          <a:p>
            <a:pPr marL="91440" indent="0" algn="l" rtl="0">
              <a:lnSpc>
                <a:spcPct val="150000"/>
              </a:lnSpc>
              <a:spcBef>
                <a:spcPts val="0"/>
              </a:spcBef>
              <a:buNone/>
            </a:pPr>
            <a:r>
              <a:rPr lang="x-es-XL" b="0" i="0" u="none" baseline="0"/>
              <a:t>Primer apellido</a:t>
            </a:r>
          </a:p>
          <a:p>
            <a:pPr marL="91440" indent="0" algn="l" rtl="0">
              <a:lnSpc>
                <a:spcPct val="150000"/>
              </a:lnSpc>
              <a:spcBef>
                <a:spcPts val="0"/>
              </a:spcBef>
              <a:buNone/>
            </a:pPr>
            <a:r>
              <a:rPr lang="x-es-XL" sz="2000" b="0" i="0" u="none" baseline="0">
                <a:latin typeface="Arial" panose="020B0604020202020204" pitchFamily="34" charset="0"/>
                <a:ea typeface="Arial" panose="020B0604020202020204" pitchFamily="34" charset="0"/>
                <a:cs typeface="Arial" panose="020B0604020202020204" pitchFamily="34" charset="0"/>
              </a:rPr>
              <a:t>Pue</a:t>
            </a:r>
            <a:r>
              <a:rPr lang="x-es-XL" sz="2000" b="0" i="0" u="none" baseline="0"/>
              <a:t>sto, The Standard</a:t>
            </a:r>
            <a:endParaRPr lang="x-es-XL"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E81C994-06B6-B3C5-9F5F-41D405CFAE76}"/>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2</a:t>
            </a:fld>
            <a:endParaRPr lang="x-es-XL"/>
          </a:p>
        </p:txBody>
      </p:sp>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1838397"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1654588"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dirty="0"/>
              <a:t>Ahorro para el futuro</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3</a:t>
            </a:fld>
            <a:endParaRPr lang="x-es-XL"/>
          </a:p>
        </p:txBody>
      </p:sp>
      <p:sp>
        <p:nvSpPr>
          <p:cNvPr id="6" name="1 - text box">
            <a:extLst>
              <a:ext uri="{FF2B5EF4-FFF2-40B4-BE49-F238E27FC236}">
                <a16:creationId xmlns:a16="http://schemas.microsoft.com/office/drawing/2014/main" id="{FD0648BA-C311-56A0-834E-D14873B70630}"/>
              </a:ext>
              <a:ext uri="{C183D7F6-B498-43B3-948B-1728B52AA6E4}">
                <adec:decorative xmlns:adec="http://schemas.microsoft.com/office/drawing/2017/decorative" val="1"/>
              </a:ext>
            </a:extLst>
          </p:cNvPr>
          <p:cNvSpPr/>
          <p:nvPr/>
        </p:nvSpPr>
        <p:spPr>
          <a:xfrm>
            <a:off x="1644344"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dirty="0"/>
          </a:p>
        </p:txBody>
      </p:sp>
      <p:sp>
        <p:nvSpPr>
          <p:cNvPr id="7" name="1 - text">
            <a:extLst>
              <a:ext uri="{FF2B5EF4-FFF2-40B4-BE49-F238E27FC236}">
                <a16:creationId xmlns:a16="http://schemas.microsoft.com/office/drawing/2014/main" id="{5F651E6C-F6D3-0183-869E-9C6F416426C6}"/>
              </a:ext>
            </a:extLst>
          </p:cNvPr>
          <p:cNvSpPr txBox="1"/>
          <p:nvPr/>
        </p:nvSpPr>
        <p:spPr>
          <a:xfrm>
            <a:off x="1742727" y="3845090"/>
            <a:ext cx="1994299" cy="1039752"/>
          </a:xfrm>
          <a:prstGeom prst="rect">
            <a:avLst/>
          </a:prstGeom>
          <a:noFill/>
        </p:spPr>
        <p:txBody>
          <a:bodyPr wrap="square" rtlCol="0" anchor="ctr" anchorCtr="0">
            <a:noAutofit/>
          </a:bodyPr>
          <a:lstStyle/>
          <a:p>
            <a:pPr algn="ctr" rtl="0">
              <a:spcAft>
                <a:spcPts val="600"/>
              </a:spcAft>
            </a:pP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Dinero para compras o gastos esenciales</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057848" y="2483282"/>
            <a:ext cx="1364057" cy="1364057"/>
          </a:xfrm>
          <a:prstGeom prst="rect">
            <a:avLst/>
          </a:prstGeom>
        </p:spPr>
      </p:pic>
      <p:sp>
        <p:nvSpPr>
          <p:cNvPr id="33" name="1 - background box">
            <a:extLst>
              <a:ext uri="{FF2B5EF4-FFF2-40B4-BE49-F238E27FC236}">
                <a16:creationId xmlns:a16="http://schemas.microsoft.com/office/drawing/2014/main" id="{CA8B7F37-8735-1D92-039E-06EB587BD287}"/>
              </a:ext>
              <a:ext uri="{C183D7F6-B498-43B3-948B-1728B52AA6E4}">
                <adec:decorative xmlns:adec="http://schemas.microsoft.com/office/drawing/2017/decorative" val="1"/>
              </a:ext>
            </a:extLst>
          </p:cNvPr>
          <p:cNvSpPr/>
          <p:nvPr/>
        </p:nvSpPr>
        <p:spPr>
          <a:xfrm>
            <a:off x="5021729"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4" name="1 - border">
            <a:extLst>
              <a:ext uri="{FF2B5EF4-FFF2-40B4-BE49-F238E27FC236}">
                <a16:creationId xmlns:a16="http://schemas.microsoft.com/office/drawing/2014/main" id="{3DDF298F-A4B8-0DBB-3EE9-9A22E951EFA6}"/>
              </a:ext>
              <a:ext uri="{C183D7F6-B498-43B3-948B-1728B52AA6E4}">
                <adec:decorative xmlns:adec="http://schemas.microsoft.com/office/drawing/2017/decorative" val="1"/>
              </a:ext>
            </a:extLst>
          </p:cNvPr>
          <p:cNvSpPr/>
          <p:nvPr/>
        </p:nvSpPr>
        <p:spPr>
          <a:xfrm>
            <a:off x="4837920"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5" name="1 - text box">
            <a:extLst>
              <a:ext uri="{FF2B5EF4-FFF2-40B4-BE49-F238E27FC236}">
                <a16:creationId xmlns:a16="http://schemas.microsoft.com/office/drawing/2014/main" id="{4B36110B-1E22-8B22-6713-867B25274600}"/>
              </a:ext>
              <a:ext uri="{C183D7F6-B498-43B3-948B-1728B52AA6E4}">
                <adec:decorative xmlns:adec="http://schemas.microsoft.com/office/drawing/2017/decorative" val="1"/>
              </a:ext>
            </a:extLst>
          </p:cNvPr>
          <p:cNvSpPr/>
          <p:nvPr/>
        </p:nvSpPr>
        <p:spPr>
          <a:xfrm>
            <a:off x="4827676"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dirty="0"/>
          </a:p>
        </p:txBody>
      </p:sp>
      <p:sp>
        <p:nvSpPr>
          <p:cNvPr id="37" name="1 - text">
            <a:extLst>
              <a:ext uri="{FF2B5EF4-FFF2-40B4-BE49-F238E27FC236}">
                <a16:creationId xmlns:a16="http://schemas.microsoft.com/office/drawing/2014/main" id="{C3984B62-F284-B122-31ED-1AD9632251B8}"/>
              </a:ext>
            </a:extLst>
          </p:cNvPr>
          <p:cNvSpPr txBox="1"/>
          <p:nvPr/>
        </p:nvSpPr>
        <p:spPr>
          <a:xfrm>
            <a:off x="4926059" y="3845090"/>
            <a:ext cx="1994299" cy="1039752"/>
          </a:xfrm>
          <a:prstGeom prst="rect">
            <a:avLst/>
          </a:prstGeom>
          <a:noFill/>
        </p:spPr>
        <p:txBody>
          <a:bodyPr wrap="square" rtlCol="0" anchor="ctr" anchorCtr="0">
            <a:noAutofit/>
          </a:bodyPr>
          <a:lstStyle/>
          <a:p>
            <a:pPr algn="ctr" rtl="0">
              <a:spcAft>
                <a:spcPts val="600"/>
              </a:spcAft>
            </a:pP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Dinero para la recreación</a:t>
            </a:r>
          </a:p>
        </p:txBody>
      </p:sp>
      <p:sp>
        <p:nvSpPr>
          <p:cNvPr id="39" name="1 - background box">
            <a:extLst>
              <a:ext uri="{FF2B5EF4-FFF2-40B4-BE49-F238E27FC236}">
                <a16:creationId xmlns:a16="http://schemas.microsoft.com/office/drawing/2014/main" id="{7DEDA2AC-6D9F-28DC-54AA-647ED13F57E8}"/>
              </a:ext>
              <a:ext uri="{C183D7F6-B498-43B3-948B-1728B52AA6E4}">
                <adec:decorative xmlns:adec="http://schemas.microsoft.com/office/drawing/2017/decorative" val="1"/>
              </a:ext>
            </a:extLst>
          </p:cNvPr>
          <p:cNvSpPr/>
          <p:nvPr/>
        </p:nvSpPr>
        <p:spPr>
          <a:xfrm>
            <a:off x="8205061"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0" name="1 - border">
            <a:extLst>
              <a:ext uri="{FF2B5EF4-FFF2-40B4-BE49-F238E27FC236}">
                <a16:creationId xmlns:a16="http://schemas.microsoft.com/office/drawing/2014/main" id="{D463D482-FC5E-2707-8CE6-15CF0917EA34}"/>
              </a:ext>
              <a:ext uri="{C183D7F6-B498-43B3-948B-1728B52AA6E4}">
                <adec:decorative xmlns:adec="http://schemas.microsoft.com/office/drawing/2017/decorative" val="1"/>
              </a:ext>
            </a:extLst>
          </p:cNvPr>
          <p:cNvSpPr/>
          <p:nvPr/>
        </p:nvSpPr>
        <p:spPr>
          <a:xfrm>
            <a:off x="8021252"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41" name="1 - text box">
            <a:extLst>
              <a:ext uri="{FF2B5EF4-FFF2-40B4-BE49-F238E27FC236}">
                <a16:creationId xmlns:a16="http://schemas.microsoft.com/office/drawing/2014/main" id="{2D96F59D-0B8E-AA8D-759F-940DBC3FD8E5}"/>
              </a:ext>
              <a:ext uri="{C183D7F6-B498-43B3-948B-1728B52AA6E4}">
                <adec:decorative xmlns:adec="http://schemas.microsoft.com/office/drawing/2017/decorative" val="1"/>
              </a:ext>
            </a:extLst>
          </p:cNvPr>
          <p:cNvSpPr/>
          <p:nvPr/>
        </p:nvSpPr>
        <p:spPr>
          <a:xfrm>
            <a:off x="8011008"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dirty="0"/>
          </a:p>
        </p:txBody>
      </p:sp>
      <p:sp>
        <p:nvSpPr>
          <p:cNvPr id="42" name="1 - text">
            <a:extLst>
              <a:ext uri="{FF2B5EF4-FFF2-40B4-BE49-F238E27FC236}">
                <a16:creationId xmlns:a16="http://schemas.microsoft.com/office/drawing/2014/main" id="{EF10C694-81B1-8ACE-F0B3-995634E0AEB7}"/>
              </a:ext>
            </a:extLst>
          </p:cNvPr>
          <p:cNvSpPr txBox="1"/>
          <p:nvPr/>
        </p:nvSpPr>
        <p:spPr>
          <a:xfrm>
            <a:off x="8109391" y="3845090"/>
            <a:ext cx="1994299" cy="1039752"/>
          </a:xfrm>
          <a:prstGeom prst="rect">
            <a:avLst/>
          </a:prstGeom>
          <a:noFill/>
        </p:spPr>
        <p:txBody>
          <a:bodyPr wrap="square" rtlCol="0" anchor="ctr" anchorCtr="0">
            <a:noAutofit/>
          </a:bodyPr>
          <a:lstStyle/>
          <a:p>
            <a:pPr algn="ctr" rtl="0">
              <a:spcAft>
                <a:spcPts val="600"/>
              </a:spcAft>
            </a:pPr>
            <a:r>
              <a:rPr lang="x-es-XL" sz="1600" b="1" i="0" u="none" baseline="0">
                <a:solidFill>
                  <a:srgbClr val="004EA8"/>
                </a:solidFill>
                <a:latin typeface="Arial" panose="020B0604020202020204" pitchFamily="34" charset="0"/>
                <a:ea typeface="Arial" panose="020B0604020202020204" pitchFamily="34" charset="0"/>
                <a:cs typeface="Arial" panose="020B0604020202020204" pitchFamily="34" charset="0"/>
              </a:rPr>
              <a:t>Dinero para adquisiciones mayores</a:t>
            </a:r>
          </a:p>
        </p:txBody>
      </p:sp>
      <p:pic>
        <p:nvPicPr>
          <p:cNvPr id="44" name="Picture 43">
            <a:extLst>
              <a:ext uri="{FF2B5EF4-FFF2-40B4-BE49-F238E27FC236}">
                <a16:creationId xmlns:a16="http://schemas.microsoft.com/office/drawing/2014/main" id="{624B9A69-6492-A89C-F700-C29231F1309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8435975" y="2747804"/>
            <a:ext cx="1341130" cy="1039752"/>
          </a:xfrm>
          <a:prstGeom prst="rect">
            <a:avLst/>
          </a:prstGeom>
        </p:spPr>
      </p:pic>
      <p:pic>
        <p:nvPicPr>
          <p:cNvPr id="45" name="Picture 44">
            <a:extLst>
              <a:ext uri="{FF2B5EF4-FFF2-40B4-BE49-F238E27FC236}">
                <a16:creationId xmlns:a16="http://schemas.microsoft.com/office/drawing/2014/main" id="{D124083C-D2F3-3D51-FBFA-C8FDA820A165}"/>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5222752" y="2404469"/>
            <a:ext cx="1400912" cy="1400912"/>
          </a:xfrm>
          <a:prstGeom prst="rect">
            <a:avLst/>
          </a:prstGeom>
        </p:spPr>
      </p:pic>
    </p:spTree>
    <p:extLst>
      <p:ext uri="{BB962C8B-B14F-4D97-AF65-F5344CB8AC3E}">
        <p14:creationId xmlns:p14="http://schemas.microsoft.com/office/powerpoint/2010/main" val="73487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a:extLst>
              <a:ext uri="{FF2B5EF4-FFF2-40B4-BE49-F238E27FC236}">
                <a16:creationId xmlns:a16="http://schemas.microsoft.com/office/drawing/2014/main" id="{8B3221B7-B7E5-EC19-B435-BF28EE9B0E70}"/>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l="2024"/>
          <a:stretch/>
        </p:blipFill>
        <p:spPr>
          <a:xfrm>
            <a:off x="4356754" y="0"/>
            <a:ext cx="7835246" cy="6858000"/>
          </a:xfrm>
          <a:prstGeom prst="rect">
            <a:avLst/>
          </a:prstGeom>
        </p:spPr>
      </p:pic>
      <p:sp>
        <p:nvSpPr>
          <p:cNvPr id="7" name="Headline">
            <a:extLst>
              <a:ext uri="{FF2B5EF4-FFF2-40B4-BE49-F238E27FC236}">
                <a16:creationId xmlns:a16="http://schemas.microsoft.com/office/drawing/2014/main" id="{B16CE972-F06D-D9CE-7DC2-C19C5290E98E}"/>
              </a:ext>
            </a:extLst>
          </p:cNvPr>
          <p:cNvSpPr>
            <a:spLocks noGrp="1"/>
          </p:cNvSpPr>
          <p:nvPr>
            <p:ph type="title"/>
          </p:nvPr>
        </p:nvSpPr>
        <p:spPr>
          <a:xfrm>
            <a:off x="297307" y="461283"/>
            <a:ext cx="3711984" cy="548741"/>
          </a:xfrm>
        </p:spPr>
        <p:txBody>
          <a:bodyPr anchor="t" anchorCtr="0">
            <a:noAutofit/>
          </a:bodyPr>
          <a:lstStyle/>
          <a:p>
            <a:pPr algn="l" rtl="0">
              <a:lnSpc>
                <a:spcPct val="100000"/>
              </a:lnSpc>
            </a:pPr>
            <a:r>
              <a:rPr lang="x-es-XL" sz="2800" b="1" i="0" u="none" baseline="0" dirty="0"/>
              <a:t>El futuro de su salud</a:t>
            </a:r>
          </a:p>
        </p:txBody>
      </p:sp>
      <p:sp>
        <p:nvSpPr>
          <p:cNvPr id="8" name="Text">
            <a:extLst>
              <a:ext uri="{FF2B5EF4-FFF2-40B4-BE49-F238E27FC236}">
                <a16:creationId xmlns:a16="http://schemas.microsoft.com/office/drawing/2014/main" id="{2886B852-2300-B83E-7518-AABA0B094D16}"/>
              </a:ext>
            </a:extLst>
          </p:cNvPr>
          <p:cNvSpPr txBox="1"/>
          <p:nvPr/>
        </p:nvSpPr>
        <p:spPr>
          <a:xfrm>
            <a:off x="297306" y="1129136"/>
            <a:ext cx="4028509" cy="4800189"/>
          </a:xfrm>
          <a:prstGeom prst="rect">
            <a:avLst/>
          </a:prstGeom>
          <a:noFill/>
        </p:spPr>
        <p:txBody>
          <a:bodyPr wrap="square" rtlCol="0">
            <a:noAutofit/>
          </a:bodyPr>
          <a:lstStyle/>
          <a:p>
            <a:pPr marL="285750" indent="-285750" algn="l" rtl="0">
              <a:spcBef>
                <a:spcPts val="0"/>
              </a:spcBef>
              <a:spcAft>
                <a:spcPts val="1000"/>
              </a:spcAft>
              <a:buFont typeface="Arial" panose="020B0604020202020204" pitchFamily="34" charset="0"/>
              <a:buChar char="•"/>
            </a:pPr>
            <a:r>
              <a:rPr lang="x-es-XL" sz="2000" b="0" i="0" u="none" baseline="0" dirty="0">
                <a:latin typeface="Arial" panose="020B0604020202020204" pitchFamily="34" charset="0"/>
                <a:ea typeface="Arial" panose="020B0604020202020204" pitchFamily="34" charset="0"/>
                <a:cs typeface="Arial" panose="020B0604020202020204" pitchFamily="34" charset="0"/>
              </a:rPr>
              <a:t>Vivimos por más tiempo. </a:t>
            </a:r>
          </a:p>
          <a:p>
            <a:pPr marL="342900" indent="-342900" algn="l" rtl="0">
              <a:spcBef>
                <a:spcPts val="0"/>
              </a:spcBef>
              <a:spcAft>
                <a:spcPts val="1000"/>
              </a:spcAft>
              <a:buFont typeface="Arial" panose="020B0604020202020204" pitchFamily="34" charset="0"/>
              <a:buChar char="•"/>
            </a:pPr>
            <a:r>
              <a:rPr lang="x-es-XL" sz="2000" b="0" i="0" u="none" baseline="0" dirty="0">
                <a:latin typeface="Arial" panose="020B0604020202020204" pitchFamily="34" charset="0"/>
                <a:ea typeface="Arial" panose="020B0604020202020204" pitchFamily="34" charset="0"/>
                <a:cs typeface="Arial" panose="020B0604020202020204" pitchFamily="34" charset="0"/>
              </a:rPr>
              <a:t>Nos enfrentaremos a más problemas de salud. </a:t>
            </a:r>
          </a:p>
          <a:p>
            <a:pPr marL="342900" indent="-342900" algn="l" rtl="0">
              <a:spcBef>
                <a:spcPts val="0"/>
              </a:spcBef>
              <a:spcAft>
                <a:spcPts val="1000"/>
              </a:spcAft>
              <a:buFont typeface="Arial" panose="020B0604020202020204" pitchFamily="34" charset="0"/>
              <a:buChar char="•"/>
            </a:pPr>
            <a:r>
              <a:rPr lang="x-es-XL" sz="2000" b="0" i="0" u="none" baseline="0" dirty="0">
                <a:latin typeface="Arial" panose="020B0604020202020204" pitchFamily="34" charset="0"/>
                <a:ea typeface="Arial" panose="020B0604020202020204" pitchFamily="34" charset="0"/>
                <a:cs typeface="Arial" panose="020B0604020202020204" pitchFamily="34" charset="0"/>
              </a:rPr>
              <a:t>Los costos de la atención médica continuarán aumentando. Una pareja promedio de 65 años de edad necesitará aproximadamente $315,000 para cubrir los costos de atención médica </a:t>
            </a:r>
            <a:br>
              <a:rPr lang="x-es-XL" sz="2000" dirty="0">
                <a:latin typeface="Arial" panose="020B0604020202020204" pitchFamily="34" charset="0"/>
                <a:cs typeface="Arial" panose="020B0604020202020204" pitchFamily="34" charset="0"/>
              </a:rPr>
            </a:br>
            <a:r>
              <a:rPr lang="x-es-XL" sz="2000" b="0" i="0" u="none" baseline="0" dirty="0">
                <a:latin typeface="Arial" panose="020B0604020202020204" pitchFamily="34" charset="0"/>
                <a:ea typeface="Arial" panose="020B0604020202020204" pitchFamily="34" charset="0"/>
                <a:cs typeface="Arial" panose="020B0604020202020204" pitchFamily="34" charset="0"/>
              </a:rPr>
              <a:t>en la jubilación.*</a:t>
            </a:r>
          </a:p>
          <a:p>
            <a:pPr marL="285750" indent="-285750" algn="l" rtl="0">
              <a:spcBef>
                <a:spcPts val="0"/>
              </a:spcBef>
              <a:spcAft>
                <a:spcPts val="1000"/>
              </a:spcAft>
              <a:buFont typeface="Arial" panose="020B0604020202020204" pitchFamily="34" charset="0"/>
              <a:buChar char="•"/>
            </a:pPr>
            <a:r>
              <a:rPr lang="x-es-XL" sz="2000" b="0" i="0" u="none" baseline="0" dirty="0">
                <a:latin typeface="Arial" panose="020B0604020202020204" pitchFamily="34" charset="0"/>
                <a:ea typeface="Arial" panose="020B0604020202020204" pitchFamily="34" charset="0"/>
                <a:cs typeface="Arial" panose="020B0604020202020204" pitchFamily="34" charset="0"/>
              </a:rPr>
              <a:t>Los seguros podrían cubrir menos gastos. </a:t>
            </a:r>
          </a:p>
        </p:txBody>
      </p:sp>
      <p:sp>
        <p:nvSpPr>
          <p:cNvPr id="2" name="TextBox 1">
            <a:extLst>
              <a:ext uri="{FF2B5EF4-FFF2-40B4-BE49-F238E27FC236}">
                <a16:creationId xmlns:a16="http://schemas.microsoft.com/office/drawing/2014/main" id="{84A67D51-F30B-C267-5053-3518F3ACD078}"/>
              </a:ext>
            </a:extLst>
          </p:cNvPr>
          <p:cNvSpPr txBox="1"/>
          <p:nvPr/>
        </p:nvSpPr>
        <p:spPr>
          <a:xfrm>
            <a:off x="328245" y="5929325"/>
            <a:ext cx="4206440" cy="430887"/>
          </a:xfrm>
          <a:prstGeom prst="rect">
            <a:avLst/>
          </a:prstGeom>
          <a:noFill/>
        </p:spPr>
        <p:txBody>
          <a:bodyPr wrap="square" rtlCol="0">
            <a:spAutoFit/>
          </a:bodyPr>
          <a:lstStyle/>
          <a:p>
            <a:pPr algn="l" rtl="0"/>
            <a:r>
              <a:rPr lang="x-es-XL" sz="1100" b="0" i="0" u="none" baseline="0">
                <a:effectLst/>
                <a:latin typeface="Helvetica Neue LT Std" panose="020B0604020202020204" pitchFamily="34" charset="0"/>
                <a:ea typeface="Helvetica Neue LT Std" panose="020B0604020202020204" pitchFamily="34" charset="0"/>
                <a:cs typeface="Helvetica Neue LT Std" panose="020B0604020202020204" pitchFamily="34" charset="0"/>
              </a:rPr>
              <a:t>* Fuente: Estimación de costos de atención médica </a:t>
            </a:r>
            <a:br>
              <a:rPr lang="x-es-XL" sz="1100">
                <a:effectLst/>
                <a:latin typeface="Helvetica Neue LT Std" panose="020B0604020202020204" pitchFamily="34" charset="0"/>
              </a:rPr>
            </a:br>
            <a:r>
              <a:rPr lang="x-es-XL" sz="1100" b="0" i="0" u="none" baseline="0">
                <a:effectLst/>
                <a:latin typeface="Helvetica Neue LT Std" panose="020B0604020202020204" pitchFamily="34" charset="0"/>
                <a:ea typeface="Helvetica Neue LT Std" panose="020B0604020202020204" pitchFamily="34" charset="0"/>
                <a:cs typeface="Helvetica Neue LT Std" panose="020B0604020202020204" pitchFamily="34" charset="0"/>
              </a:rPr>
              <a:t>para jubilados de Fidelity Investments, 2023</a:t>
            </a:r>
          </a:p>
        </p:txBody>
      </p:sp>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a:xfrm>
            <a:off x="99645" y="6377096"/>
            <a:ext cx="457200" cy="257176"/>
          </a:xfrm>
        </p:spPr>
        <p:txBody>
          <a:bodyPr/>
          <a:lstStyle/>
          <a:p>
            <a:pPr algn="l" rtl="0">
              <a:defRPr/>
            </a:pPr>
            <a:fld id="{73EF3F73-D8BE-1D4F-8F0C-03C5EC803F68}" type="slidenum">
              <a:rPr/>
              <a:pPr algn="l" rtl="0">
                <a:defRPr/>
              </a:pPr>
              <a:t>4</a:t>
            </a:fld>
            <a:endParaRPr lang="x-es-XL"/>
          </a:p>
        </p:txBody>
      </p:sp>
    </p:spTree>
    <p:extLst>
      <p:ext uri="{BB962C8B-B14F-4D97-AF65-F5344CB8AC3E}">
        <p14:creationId xmlns:p14="http://schemas.microsoft.com/office/powerpoint/2010/main" val="2355638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Quote background">
            <a:extLst>
              <a:ext uri="{FF2B5EF4-FFF2-40B4-BE49-F238E27FC236}">
                <a16:creationId xmlns:a16="http://schemas.microsoft.com/office/drawing/2014/main" id="{AD42749A-5E80-B9DD-A31E-49D2C3AF16BC}"/>
              </a:ext>
              <a:ext uri="{C183D7F6-B498-43B3-948B-1728B52AA6E4}">
                <adec:decorative xmlns:adec="http://schemas.microsoft.com/office/drawing/2017/decorative" val="1"/>
              </a:ext>
            </a:extLst>
          </p:cNvPr>
          <p:cNvSpPr/>
          <p:nvPr/>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7" name="Quote copy">
            <a:extLst>
              <a:ext uri="{FF2B5EF4-FFF2-40B4-BE49-F238E27FC236}">
                <a16:creationId xmlns:a16="http://schemas.microsoft.com/office/drawing/2014/main" id="{0681AFBF-A6FB-FD28-7808-CF4C4997AAF5}"/>
              </a:ext>
            </a:extLst>
          </p:cNvPr>
          <p:cNvSpPr txBox="1">
            <a:spLocks noGrp="1"/>
          </p:cNvSpPr>
          <p:nvPr>
            <p:ph type="title" idx="4294967295"/>
          </p:nvPr>
        </p:nvSpPr>
        <p:spPr>
          <a:xfrm>
            <a:off x="3622030" y="2575678"/>
            <a:ext cx="7307228" cy="13130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x-es-XL"/>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x-es-XL"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Si no cuenta con un seguro por parte de un empleador, usted será responsable del pago de las </a:t>
            </a:r>
            <a:r>
              <a:rPr kumimoji="0" lang="x-es-XL" sz="24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primas del seguro de salud</a:t>
            </a:r>
            <a:r>
              <a:rPr kumimoji="0" lang="x-es-XL"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 y de los </a:t>
            </a:r>
            <a:r>
              <a:rPr kumimoji="0" lang="x-es-XL" sz="2400" b="1" i="0" u="none" strike="noStrike" kern="1200" cap="none" spc="0" normalizeH="0" baseline="0" noProof="0" dirty="0">
                <a:ln>
                  <a:noFill/>
                </a:ln>
                <a:solidFill>
                  <a:schemeClr val="tx1"/>
                </a:solidFill>
                <a:effectLst/>
                <a:uLnTx/>
                <a:uFillTx/>
                <a:latin typeface="Arial" pitchFamily="34" charset="0"/>
                <a:ea typeface="+mn-ea"/>
                <a:cs typeface="Arial" pitchFamily="34" charset="0"/>
              </a:rPr>
              <a:t>gastos extra</a:t>
            </a:r>
            <a:r>
              <a:rPr kumimoji="0" lang="x-es-XL" sz="2400" b="0" i="0" u="none" strike="noStrike" kern="1200" cap="none" spc="0" normalizeH="0" baseline="0" noProof="0" dirty="0">
                <a:ln>
                  <a:noFill/>
                </a:ln>
                <a:solidFill>
                  <a:schemeClr val="tx1"/>
                </a:solidFill>
                <a:effectLst/>
                <a:uLnTx/>
                <a:uFillTx/>
                <a:latin typeface="Arial" pitchFamily="34" charset="0"/>
                <a:ea typeface="+mn-ea"/>
                <a:cs typeface="Arial" pitchFamily="34" charset="0"/>
              </a:rPr>
              <a:t>. </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5</a:t>
            </a:fld>
            <a:endParaRPr lang="x-es-XL"/>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546412" y="2575678"/>
            <a:ext cx="1864219" cy="2082682"/>
          </a:xfrm>
          <a:prstGeom prst="rect">
            <a:avLst/>
          </a:prstGeom>
        </p:spPr>
      </p:pic>
    </p:spTree>
    <p:extLst>
      <p:ext uri="{BB962C8B-B14F-4D97-AF65-F5344CB8AC3E}">
        <p14:creationId xmlns:p14="http://schemas.microsoft.com/office/powerpoint/2010/main" val="4135140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dirty="0"/>
              <a:t>¿Sabía qué?</a:t>
            </a:r>
          </a:p>
        </p:txBody>
      </p:sp>
      <p:sp>
        <p:nvSpPr>
          <p:cNvPr id="7" name="Text">
            <a:extLst>
              <a:ext uri="{FF2B5EF4-FFF2-40B4-BE49-F238E27FC236}">
                <a16:creationId xmlns:a16="http://schemas.microsoft.com/office/drawing/2014/main" id="{90742FD9-D215-9D0F-FC9D-8A9FB4864F8C}"/>
              </a:ext>
            </a:extLst>
          </p:cNvPr>
          <p:cNvSpPr txBox="1"/>
          <p:nvPr/>
        </p:nvSpPr>
        <p:spPr>
          <a:xfrm>
            <a:off x="1949068" y="3708116"/>
            <a:ext cx="3470096" cy="2305910"/>
          </a:xfrm>
          <a:prstGeom prst="rect">
            <a:avLst/>
          </a:prstGeom>
          <a:noFill/>
        </p:spPr>
        <p:txBody>
          <a:bodyPr wrap="square" rtlCol="0">
            <a:noAutofit/>
          </a:bodyPr>
          <a:lstStyle/>
          <a:p>
            <a:pPr algn="ctr" rtl="0">
              <a:spcBef>
                <a:spcPts val="0"/>
              </a:spcBef>
              <a:spcAft>
                <a:spcPts val="400"/>
              </a:spcAft>
            </a:pPr>
            <a:r>
              <a:rPr lang="x-es-XL" sz="3600" b="1" i="0" u="none" baseline="0" dirty="0">
                <a:solidFill>
                  <a:schemeClr val="tx2"/>
                </a:solidFill>
                <a:latin typeface="Arial" panose="020B0604020202020204" pitchFamily="34" charset="0"/>
                <a:ea typeface="Arial" panose="020B0604020202020204" pitchFamily="34" charset="0"/>
                <a:cs typeface="Arial" panose="020B0604020202020204" pitchFamily="34" charset="0"/>
              </a:rPr>
              <a:t>$315,000</a:t>
            </a:r>
          </a:p>
          <a:p>
            <a:pPr algn="ctr" rtl="0">
              <a:spcBef>
                <a:spcPts val="0"/>
              </a:spcBef>
              <a:spcAft>
                <a:spcPts val="400"/>
              </a:spcAft>
            </a:pPr>
            <a:r>
              <a:rPr lang="x-es-XL" sz="1600" b="0" i="0" u="none" baseline="0" dirty="0">
                <a:latin typeface="Arial" panose="020B0604020202020204" pitchFamily="34" charset="0"/>
                <a:ea typeface="Arial" panose="020B0604020202020204" pitchFamily="34" charset="0"/>
                <a:cs typeface="Arial" panose="020B0604020202020204" pitchFamily="34" charset="0"/>
              </a:rPr>
              <a:t>Una pareja promedio de 65 años de edad necesitará aproximadamente $315,000 para cubrir los costos de atención médica en la jubilación.</a:t>
            </a:r>
          </a:p>
          <a:p>
            <a:pPr algn="ctr" rtl="0">
              <a:spcBef>
                <a:spcPts val="0"/>
              </a:spcBef>
              <a:spcAft>
                <a:spcPts val="400"/>
              </a:spcAft>
            </a:pPr>
            <a:r>
              <a:rPr lang="x-es-XL" sz="1000" b="0" i="0" u="none" baseline="0" dirty="0">
                <a:latin typeface="Arial" panose="020B0604020202020204" pitchFamily="34" charset="0"/>
                <a:ea typeface="Arial" panose="020B0604020202020204" pitchFamily="34" charset="0"/>
                <a:cs typeface="Arial" panose="020B0604020202020204" pitchFamily="34" charset="0"/>
              </a:rPr>
              <a:t>— Estimación de costos de atención médica </a:t>
            </a:r>
          </a:p>
          <a:p>
            <a:pPr algn="ctr" rtl="0">
              <a:spcBef>
                <a:spcPts val="0"/>
              </a:spcBef>
              <a:spcAft>
                <a:spcPts val="400"/>
              </a:spcAft>
            </a:pPr>
            <a:r>
              <a:rPr lang="x-es-XL" sz="1000" b="0" i="0" u="none" baseline="0" dirty="0">
                <a:latin typeface="Arial" panose="020B0604020202020204" pitchFamily="34" charset="0"/>
                <a:ea typeface="Arial" panose="020B0604020202020204" pitchFamily="34" charset="0"/>
                <a:cs typeface="Arial" panose="020B0604020202020204" pitchFamily="34" charset="0"/>
              </a:rPr>
              <a:t>para jubilados de Fidelity Investments, 2023</a:t>
            </a:r>
          </a:p>
        </p:txBody>
      </p:sp>
      <p:pic>
        <p:nvPicPr>
          <p:cNvPr id="3" name="Picture 2">
            <a:extLst>
              <a:ext uri="{FF2B5EF4-FFF2-40B4-BE49-F238E27FC236}">
                <a16:creationId xmlns:a16="http://schemas.microsoft.com/office/drawing/2014/main" id="{7A197071-EE8D-5EB7-70E6-933A8C79EAD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73004" y="1955993"/>
            <a:ext cx="1506219" cy="1607478"/>
          </a:xfrm>
          <a:prstGeom prst="rect">
            <a:avLst/>
          </a:prstGeom>
        </p:spPr>
      </p:pic>
      <p:pic>
        <p:nvPicPr>
          <p:cNvPr id="5" name="Picture 4">
            <a:extLst>
              <a:ext uri="{FF2B5EF4-FFF2-40B4-BE49-F238E27FC236}">
                <a16:creationId xmlns:a16="http://schemas.microsoft.com/office/drawing/2014/main" id="{2A41494E-AEC7-E9BE-7772-8C4577FC90E0}"/>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2829806" y="1955993"/>
            <a:ext cx="2025857" cy="1512052"/>
          </a:xfrm>
          <a:prstGeom prst="rect">
            <a:avLst/>
          </a:prstGeom>
        </p:spPr>
      </p:pic>
      <p:sp>
        <p:nvSpPr>
          <p:cNvPr id="13" name="Text">
            <a:extLst>
              <a:ext uri="{FF2B5EF4-FFF2-40B4-BE49-F238E27FC236}">
                <a16:creationId xmlns:a16="http://schemas.microsoft.com/office/drawing/2014/main" id="{E5FB6629-7D3D-0F0F-DA40-B291DD8EB8D6}"/>
              </a:ext>
            </a:extLst>
          </p:cNvPr>
          <p:cNvSpPr txBox="1"/>
          <p:nvPr/>
        </p:nvSpPr>
        <p:spPr>
          <a:xfrm>
            <a:off x="6091065" y="3708116"/>
            <a:ext cx="3470096" cy="2305910"/>
          </a:xfrm>
          <a:prstGeom prst="rect">
            <a:avLst/>
          </a:prstGeom>
          <a:noFill/>
        </p:spPr>
        <p:txBody>
          <a:bodyPr wrap="square" rtlCol="0">
            <a:noAutofit/>
          </a:bodyPr>
          <a:lstStyle/>
          <a:p>
            <a:pPr algn="ctr" rtl="0">
              <a:spcBef>
                <a:spcPts val="0"/>
              </a:spcBef>
              <a:spcAft>
                <a:spcPts val="400"/>
              </a:spcAft>
            </a:pPr>
            <a:r>
              <a:rPr lang="x-es-XL" sz="3600" b="1" i="0" u="none" baseline="0">
                <a:solidFill>
                  <a:schemeClr val="tx2"/>
                </a:solidFill>
                <a:latin typeface="Arial" panose="020B0604020202020204" pitchFamily="34" charset="0"/>
                <a:ea typeface="Arial" panose="020B0604020202020204" pitchFamily="34" charset="0"/>
                <a:cs typeface="Arial" panose="020B0604020202020204" pitchFamily="34" charset="0"/>
              </a:rPr>
              <a:t>Casi el 50%</a:t>
            </a:r>
          </a:p>
          <a:p>
            <a:pPr algn="ctr" rtl="0">
              <a:spcBef>
                <a:spcPts val="0"/>
              </a:spcBef>
            </a:pPr>
            <a:r>
              <a:rPr lang="x-es-XL" sz="1600" b="0" i="0" u="none" baseline="0">
                <a:latin typeface="Arial" panose="020B0604020202020204" pitchFamily="34" charset="0"/>
                <a:ea typeface="Arial" panose="020B0604020202020204" pitchFamily="34" charset="0"/>
                <a:cs typeface="Arial" panose="020B0604020202020204" pitchFamily="34" charset="0"/>
              </a:rPr>
              <a:t>Casi el 50% de los boomers jubilados indican que gastan </a:t>
            </a:r>
          </a:p>
          <a:p>
            <a:pPr algn="ctr" rtl="0">
              <a:spcBef>
                <a:spcPts val="0"/>
              </a:spcBef>
            </a:pPr>
            <a:r>
              <a:rPr lang="x-es-XL" sz="1600" b="0" i="0" u="none" baseline="0">
                <a:latin typeface="Arial" panose="020B0604020202020204" pitchFamily="34" charset="0"/>
                <a:ea typeface="Arial" panose="020B0604020202020204" pitchFamily="34" charset="0"/>
                <a:cs typeface="Arial" panose="020B0604020202020204" pitchFamily="34" charset="0"/>
              </a:rPr>
              <a:t>más en atención médica de lo </a:t>
            </a:r>
          </a:p>
          <a:p>
            <a:pPr algn="ctr" rtl="0">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que habían previsto.</a:t>
            </a:r>
          </a:p>
          <a:p>
            <a:pPr algn="ctr" rtl="0">
              <a:spcBef>
                <a:spcPts val="0"/>
              </a:spcBef>
              <a:spcAft>
                <a:spcPts val="400"/>
              </a:spcAft>
            </a:pPr>
            <a:r>
              <a:rPr lang="x-es-XL" sz="1000" b="0" i="0" u="none" baseline="0">
                <a:latin typeface="Arial" panose="020B0604020202020204" pitchFamily="34" charset="0"/>
                <a:ea typeface="Arial" panose="020B0604020202020204" pitchFamily="34" charset="0"/>
                <a:cs typeface="Arial" panose="020B0604020202020204" pitchFamily="34" charset="0"/>
              </a:rPr>
              <a:t>— Forbes, 2023</a:t>
            </a:r>
          </a:p>
          <a:p>
            <a:pPr algn="ctr" rtl="0">
              <a:spcBef>
                <a:spcPts val="0"/>
              </a:spcBef>
              <a:spcAft>
                <a:spcPts val="400"/>
              </a:spcAft>
            </a:pPr>
            <a:endParaRPr lang="x-es-XL" sz="1000" dirty="0">
              <a:latin typeface="Arial" panose="020B0604020202020204" pitchFamily="34" charset="0"/>
              <a:cs typeface="Arial" panose="020B0604020202020204" pitchFamily="34" charset="0"/>
            </a:endParaRP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6</a:t>
            </a:fld>
            <a:endParaRPr lang="x-es-XL"/>
          </a:p>
        </p:txBody>
      </p:sp>
    </p:spTree>
    <p:extLst>
      <p:ext uri="{BB962C8B-B14F-4D97-AF65-F5344CB8AC3E}">
        <p14:creationId xmlns:p14="http://schemas.microsoft.com/office/powerpoint/2010/main" val="4068596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dirty="0"/>
              <a:t>¿Cómo gastará su dinero para la atención médica?</a:t>
            </a:r>
          </a:p>
        </p:txBody>
      </p:sp>
      <p:sp>
        <p:nvSpPr>
          <p:cNvPr id="7" name="Text">
            <a:extLst>
              <a:ext uri="{FF2B5EF4-FFF2-40B4-BE49-F238E27FC236}">
                <a16:creationId xmlns:a16="http://schemas.microsoft.com/office/drawing/2014/main" id="{90742FD9-D215-9D0F-FC9D-8A9FB4864F8C}"/>
              </a:ext>
              <a:ext uri="{C183D7F6-B498-43B3-948B-1728B52AA6E4}">
                <adec:decorative xmlns:adec="http://schemas.microsoft.com/office/drawing/2017/decorative" val="1"/>
              </a:ext>
            </a:extLst>
          </p:cNvPr>
          <p:cNvSpPr txBox="1"/>
          <p:nvPr/>
        </p:nvSpPr>
        <p:spPr>
          <a:xfrm>
            <a:off x="5775311" y="1194392"/>
            <a:ext cx="2017815" cy="953821"/>
          </a:xfrm>
          <a:prstGeom prst="rect">
            <a:avLst/>
          </a:prstGeom>
          <a:noFill/>
        </p:spPr>
        <p:txBody>
          <a:bodyPr wrap="square" rtlCol="0">
            <a:noAutofit/>
          </a:bodyPr>
          <a:lstStyle/>
          <a:p>
            <a:pPr algn="ctr" rtl="0">
              <a:spcBef>
                <a:spcPts val="0"/>
              </a:spcBef>
              <a:spcAft>
                <a:spcPts val="400"/>
              </a:spcAft>
            </a:pPr>
            <a:r>
              <a:rPr lang="x-es-XL" sz="1600" b="0" i="0" u="none" baseline="0" dirty="0">
                <a:latin typeface="Arial" panose="020B0604020202020204" pitchFamily="34" charset="0"/>
                <a:ea typeface="Arial" panose="020B0604020202020204" pitchFamily="34" charset="0"/>
                <a:cs typeface="Arial" panose="020B0604020202020204" pitchFamily="34" charset="0"/>
              </a:rPr>
              <a:t>Vista y audición</a:t>
            </a:r>
          </a:p>
          <a:p>
            <a:pPr algn="ctr" rtl="0">
              <a:spcBef>
                <a:spcPts val="0"/>
              </a:spcBef>
              <a:spcAft>
                <a:spcPts val="400"/>
              </a:spcAft>
            </a:pPr>
            <a:r>
              <a:rPr lang="x-es-XL" sz="2000" b="1" i="0" u="none" baseline="0" dirty="0">
                <a:latin typeface="Arial" panose="020B0604020202020204" pitchFamily="34" charset="0"/>
                <a:ea typeface="Arial" panose="020B0604020202020204" pitchFamily="34" charset="0"/>
                <a:cs typeface="Arial" panose="020B0604020202020204" pitchFamily="34" charset="0"/>
              </a:rPr>
              <a:t>4%</a:t>
            </a:r>
          </a:p>
        </p:txBody>
      </p:sp>
      <p:pic>
        <p:nvPicPr>
          <p:cNvPr id="5" name="Picture 4" descr="La imagen es un gráfico de rayos de sol que representa diferentes categorías con sus respectivos porcentajes: Vista y audición en 4%, Atención dental en 10%, Seguro Complementario en 29%, and Hospitalizaciones, médicos, exámenes en 30%, Medicamentos recetados en 27%.">
            <a:extLst>
              <a:ext uri="{FF2B5EF4-FFF2-40B4-BE49-F238E27FC236}">
                <a16:creationId xmlns:a16="http://schemas.microsoft.com/office/drawing/2014/main" id="{2A41494E-AEC7-E9BE-7772-8C4577FC90E0}"/>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4189365" y="2027495"/>
            <a:ext cx="3470095" cy="3470095"/>
          </a:xfrm>
          <a:prstGeom prst="rect">
            <a:avLst/>
          </a:prstGeom>
        </p:spPr>
      </p:pic>
      <p:cxnSp>
        <p:nvCxnSpPr>
          <p:cNvPr id="6" name="Straight Connector 5">
            <a:extLst>
              <a:ext uri="{FF2B5EF4-FFF2-40B4-BE49-F238E27FC236}">
                <a16:creationId xmlns:a16="http://schemas.microsoft.com/office/drawing/2014/main" id="{D38328B5-F1DE-97C7-8BB4-414896B72EB7}"/>
              </a:ext>
              <a:ext uri="{C183D7F6-B498-43B3-948B-1728B52AA6E4}">
                <adec:decorative xmlns:adec="http://schemas.microsoft.com/office/drawing/2017/decorative" val="1"/>
              </a:ext>
            </a:extLst>
          </p:cNvPr>
          <p:cNvCxnSpPr>
            <a:cxnSpLocks/>
          </p:cNvCxnSpPr>
          <p:nvPr/>
        </p:nvCxnSpPr>
        <p:spPr>
          <a:xfrm flipH="1">
            <a:off x="6096000" y="1621826"/>
            <a:ext cx="108898" cy="521195"/>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
            <a:extLst>
              <a:ext uri="{FF2B5EF4-FFF2-40B4-BE49-F238E27FC236}">
                <a16:creationId xmlns:a16="http://schemas.microsoft.com/office/drawing/2014/main" id="{717E64AB-E1DA-07B0-7C38-6F1FA8716057}"/>
              </a:ext>
              <a:ext uri="{C183D7F6-B498-43B3-948B-1728B52AA6E4}">
                <adec:decorative xmlns:adec="http://schemas.microsoft.com/office/drawing/2017/decorative" val="1"/>
              </a:ext>
            </a:extLst>
          </p:cNvPr>
          <p:cNvSpPr txBox="1"/>
          <p:nvPr/>
        </p:nvSpPr>
        <p:spPr>
          <a:xfrm>
            <a:off x="7425747" y="1728198"/>
            <a:ext cx="2017815" cy="953821"/>
          </a:xfrm>
          <a:prstGeom prst="rect">
            <a:avLst/>
          </a:prstGeom>
          <a:noFill/>
        </p:spPr>
        <p:txBody>
          <a:bodyPr wrap="square" rtlCol="0">
            <a:noAutofit/>
          </a:bodyPr>
          <a:lstStyle/>
          <a:p>
            <a:pPr algn="ctr" rtl="0">
              <a:spcBef>
                <a:spcPts val="0"/>
              </a:spcBef>
              <a:spcAft>
                <a:spcPts val="400"/>
              </a:spcAft>
            </a:pPr>
            <a:r>
              <a:rPr lang="x-es-XL" sz="1600" b="0" i="0" u="none" baseline="0" dirty="0">
                <a:latin typeface="Arial" panose="020B0604020202020204" pitchFamily="34" charset="0"/>
                <a:ea typeface="Arial" panose="020B0604020202020204" pitchFamily="34" charset="0"/>
                <a:cs typeface="Arial" panose="020B0604020202020204" pitchFamily="34" charset="0"/>
              </a:rPr>
              <a:t>Atención dental</a:t>
            </a:r>
          </a:p>
          <a:p>
            <a:pPr algn="ctr" rtl="0">
              <a:spcBef>
                <a:spcPts val="0"/>
              </a:spcBef>
              <a:spcAft>
                <a:spcPts val="400"/>
              </a:spcAft>
            </a:pPr>
            <a:r>
              <a:rPr lang="x-es-XL" sz="2000" b="1" i="0" u="none" baseline="0" dirty="0">
                <a:latin typeface="Arial" panose="020B0604020202020204" pitchFamily="34" charset="0"/>
                <a:ea typeface="Arial" panose="020B0604020202020204" pitchFamily="34" charset="0"/>
                <a:cs typeface="Arial" panose="020B0604020202020204" pitchFamily="34" charset="0"/>
              </a:rPr>
              <a:t>10%</a:t>
            </a:r>
          </a:p>
        </p:txBody>
      </p:sp>
      <p:cxnSp>
        <p:nvCxnSpPr>
          <p:cNvPr id="10" name="Straight Connector 9">
            <a:extLst>
              <a:ext uri="{FF2B5EF4-FFF2-40B4-BE49-F238E27FC236}">
                <a16:creationId xmlns:a16="http://schemas.microsoft.com/office/drawing/2014/main" id="{E5DE0A42-72EA-64FA-3EA1-F5DFA5B291E3}"/>
              </a:ext>
              <a:ext uri="{C183D7F6-B498-43B3-948B-1728B52AA6E4}">
                <adec:decorative xmlns:adec="http://schemas.microsoft.com/office/drawing/2017/decorative" val="1"/>
              </a:ext>
            </a:extLst>
          </p:cNvPr>
          <p:cNvCxnSpPr>
            <a:cxnSpLocks/>
          </p:cNvCxnSpPr>
          <p:nvPr/>
        </p:nvCxnSpPr>
        <p:spPr>
          <a:xfrm flipH="1">
            <a:off x="6983883" y="2027495"/>
            <a:ext cx="675577" cy="616118"/>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
            <a:extLst>
              <a:ext uri="{FF2B5EF4-FFF2-40B4-BE49-F238E27FC236}">
                <a16:creationId xmlns:a16="http://schemas.microsoft.com/office/drawing/2014/main" id="{EC67B909-8F58-2FBE-5F2B-CA5742F5EF67}"/>
              </a:ext>
              <a:ext uri="{C183D7F6-B498-43B3-948B-1728B52AA6E4}">
                <adec:decorative xmlns:adec="http://schemas.microsoft.com/office/drawing/2017/decorative" val="1"/>
              </a:ext>
            </a:extLst>
          </p:cNvPr>
          <p:cNvSpPr txBox="1"/>
          <p:nvPr/>
        </p:nvSpPr>
        <p:spPr>
          <a:xfrm>
            <a:off x="7830858" y="3554693"/>
            <a:ext cx="2017815" cy="953821"/>
          </a:xfrm>
          <a:prstGeom prst="rect">
            <a:avLst/>
          </a:prstGeom>
          <a:noFill/>
        </p:spPr>
        <p:txBody>
          <a:bodyPr wrap="square" rtlCol="0">
            <a:noAutofit/>
          </a:bodyPr>
          <a:lstStyle/>
          <a:p>
            <a:pPr algn="ctr" rtl="0">
              <a:spcBef>
                <a:spcPts val="0"/>
              </a:spcBef>
              <a:spcAft>
                <a:spcPts val="400"/>
              </a:spcAft>
            </a:pPr>
            <a:r>
              <a:rPr lang="x-es-XL" sz="1600" b="0" i="0" u="none" baseline="0" dirty="0">
                <a:latin typeface="Arial" panose="020B0604020202020204" pitchFamily="34" charset="0"/>
                <a:ea typeface="Arial" panose="020B0604020202020204" pitchFamily="34" charset="0"/>
                <a:cs typeface="Arial" panose="020B0604020202020204" pitchFamily="34" charset="0"/>
              </a:rPr>
              <a:t>Seguro</a:t>
            </a:r>
            <a:br>
              <a:rPr lang="x-es-XL" sz="1600" dirty="0">
                <a:latin typeface="Arial" panose="020B0604020202020204" pitchFamily="34" charset="0"/>
                <a:cs typeface="Arial" panose="020B0604020202020204" pitchFamily="34" charset="0"/>
              </a:rPr>
            </a:br>
            <a:r>
              <a:rPr lang="x-es-XL" sz="1600" b="0" i="0" u="none" baseline="0" dirty="0">
                <a:latin typeface="Arial" panose="020B0604020202020204" pitchFamily="34" charset="0"/>
                <a:ea typeface="Arial" panose="020B0604020202020204" pitchFamily="34" charset="0"/>
                <a:cs typeface="Arial" panose="020B0604020202020204" pitchFamily="34" charset="0"/>
              </a:rPr>
              <a:t>Complementario</a:t>
            </a:r>
          </a:p>
          <a:p>
            <a:pPr algn="ctr" rtl="0">
              <a:spcBef>
                <a:spcPts val="0"/>
              </a:spcBef>
              <a:spcAft>
                <a:spcPts val="400"/>
              </a:spcAft>
            </a:pPr>
            <a:r>
              <a:rPr lang="x-es-XL" sz="2000" b="1" i="0" u="none" baseline="0" dirty="0">
                <a:latin typeface="Arial" panose="020B0604020202020204" pitchFamily="34" charset="0"/>
                <a:ea typeface="Arial" panose="020B0604020202020204" pitchFamily="34" charset="0"/>
                <a:cs typeface="Arial" panose="020B0604020202020204" pitchFamily="34" charset="0"/>
              </a:rPr>
              <a:t>29%</a:t>
            </a:r>
          </a:p>
        </p:txBody>
      </p:sp>
      <p:sp>
        <p:nvSpPr>
          <p:cNvPr id="15" name="Text">
            <a:extLst>
              <a:ext uri="{FF2B5EF4-FFF2-40B4-BE49-F238E27FC236}">
                <a16:creationId xmlns:a16="http://schemas.microsoft.com/office/drawing/2014/main" id="{B4634777-292B-1859-8753-0E0D49C62A2E}"/>
              </a:ext>
              <a:ext uri="{C183D7F6-B498-43B3-948B-1728B52AA6E4}">
                <adec:decorative xmlns:adec="http://schemas.microsoft.com/office/drawing/2017/decorative" val="1"/>
              </a:ext>
            </a:extLst>
          </p:cNvPr>
          <p:cNvSpPr txBox="1"/>
          <p:nvPr/>
        </p:nvSpPr>
        <p:spPr>
          <a:xfrm>
            <a:off x="2225389" y="4850616"/>
            <a:ext cx="2017815" cy="953821"/>
          </a:xfrm>
          <a:prstGeom prst="rect">
            <a:avLst/>
          </a:prstGeom>
          <a:noFill/>
        </p:spPr>
        <p:txBody>
          <a:bodyPr wrap="square" rtlCol="0">
            <a:noAutofit/>
          </a:bodyPr>
          <a:lstStyle/>
          <a:p>
            <a:pPr algn="ctr" rtl="0">
              <a:spcBef>
                <a:spcPts val="0"/>
              </a:spcBef>
              <a:spcAft>
                <a:spcPts val="400"/>
              </a:spcAft>
            </a:pPr>
            <a:r>
              <a:rPr lang="x-es-XL" sz="1600" b="0" i="0" u="none" baseline="0" dirty="0">
                <a:latin typeface="Arial" panose="020B0604020202020204" pitchFamily="34" charset="0"/>
                <a:ea typeface="Arial" panose="020B0604020202020204" pitchFamily="34" charset="0"/>
                <a:cs typeface="Arial" panose="020B0604020202020204" pitchFamily="34" charset="0"/>
              </a:rPr>
              <a:t>Hospitalizaciones,</a:t>
            </a:r>
            <a:br>
              <a:rPr lang="x-es-XL" sz="1600" dirty="0">
                <a:latin typeface="Arial" panose="020B0604020202020204" pitchFamily="34" charset="0"/>
                <a:cs typeface="Arial" panose="020B0604020202020204" pitchFamily="34" charset="0"/>
              </a:rPr>
            </a:br>
            <a:r>
              <a:rPr lang="x-es-XL" sz="1600" b="0" i="0" u="none" baseline="0" dirty="0">
                <a:latin typeface="Arial" panose="020B0604020202020204" pitchFamily="34" charset="0"/>
                <a:ea typeface="Arial" panose="020B0604020202020204" pitchFamily="34" charset="0"/>
                <a:cs typeface="Arial" panose="020B0604020202020204" pitchFamily="34" charset="0"/>
              </a:rPr>
              <a:t>médicos, exámenes</a:t>
            </a:r>
          </a:p>
          <a:p>
            <a:pPr algn="ctr" rtl="0">
              <a:spcBef>
                <a:spcPts val="0"/>
              </a:spcBef>
              <a:spcAft>
                <a:spcPts val="400"/>
              </a:spcAft>
            </a:pPr>
            <a:r>
              <a:rPr lang="x-es-XL" sz="2000" b="1" i="0" u="none" baseline="0" dirty="0">
                <a:latin typeface="Arial" panose="020B0604020202020204" pitchFamily="34" charset="0"/>
                <a:ea typeface="Arial" panose="020B0604020202020204" pitchFamily="34" charset="0"/>
                <a:cs typeface="Arial" panose="020B0604020202020204" pitchFamily="34" charset="0"/>
              </a:rPr>
              <a:t>30%</a:t>
            </a:r>
          </a:p>
        </p:txBody>
      </p:sp>
      <p:cxnSp>
        <p:nvCxnSpPr>
          <p:cNvPr id="16" name="Straight Connector 15">
            <a:extLst>
              <a:ext uri="{FF2B5EF4-FFF2-40B4-BE49-F238E27FC236}">
                <a16:creationId xmlns:a16="http://schemas.microsoft.com/office/drawing/2014/main" id="{512A7633-5AE2-5A02-897D-2EDF3071F4E5}"/>
              </a:ext>
              <a:ext uri="{C183D7F6-B498-43B3-948B-1728B52AA6E4}">
                <adec:decorative xmlns:adec="http://schemas.microsoft.com/office/drawing/2017/decorative" val="1"/>
              </a:ext>
            </a:extLst>
          </p:cNvPr>
          <p:cNvCxnSpPr>
            <a:cxnSpLocks/>
          </p:cNvCxnSpPr>
          <p:nvPr/>
        </p:nvCxnSpPr>
        <p:spPr>
          <a:xfrm flipH="1" flipV="1">
            <a:off x="7321671" y="4007224"/>
            <a:ext cx="729618" cy="1206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41812FC-7FD7-18AC-5425-7421DA97A2B2}"/>
              </a:ext>
              <a:ext uri="{C183D7F6-B498-43B3-948B-1728B52AA6E4}">
                <adec:decorative xmlns:adec="http://schemas.microsoft.com/office/drawing/2017/decorative" val="1"/>
              </a:ext>
            </a:extLst>
          </p:cNvPr>
          <p:cNvCxnSpPr>
            <a:cxnSpLocks/>
          </p:cNvCxnSpPr>
          <p:nvPr/>
        </p:nvCxnSpPr>
        <p:spPr>
          <a:xfrm flipH="1">
            <a:off x="4282309" y="4783878"/>
            <a:ext cx="584799" cy="466284"/>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
            <a:extLst>
              <a:ext uri="{FF2B5EF4-FFF2-40B4-BE49-F238E27FC236}">
                <a16:creationId xmlns:a16="http://schemas.microsoft.com/office/drawing/2014/main" id="{CFCECEB7-84D8-C485-6173-20B8F7796E9B}"/>
              </a:ext>
              <a:ext uri="{C183D7F6-B498-43B3-948B-1728B52AA6E4}">
                <adec:decorative xmlns:adec="http://schemas.microsoft.com/office/drawing/2017/decorative" val="1"/>
              </a:ext>
            </a:extLst>
          </p:cNvPr>
          <p:cNvSpPr txBox="1"/>
          <p:nvPr/>
        </p:nvSpPr>
        <p:spPr>
          <a:xfrm>
            <a:off x="2633835" y="1799879"/>
            <a:ext cx="2017815" cy="953821"/>
          </a:xfrm>
          <a:prstGeom prst="rect">
            <a:avLst/>
          </a:prstGeom>
          <a:noFill/>
        </p:spPr>
        <p:txBody>
          <a:bodyPr wrap="square" rtlCol="0">
            <a:noAutofit/>
          </a:bodyPr>
          <a:lstStyle/>
          <a:p>
            <a:pPr algn="ctr" rtl="0">
              <a:spcBef>
                <a:spcPts val="0"/>
              </a:spcBef>
              <a:spcAft>
                <a:spcPts val="400"/>
              </a:spcAft>
            </a:pPr>
            <a:r>
              <a:rPr lang="x-es-XL" sz="1600" b="0" i="0" u="none" baseline="0" dirty="0">
                <a:latin typeface="Arial" panose="020B0604020202020204" pitchFamily="34" charset="0"/>
                <a:ea typeface="Arial" panose="020B0604020202020204" pitchFamily="34" charset="0"/>
                <a:cs typeface="Arial" panose="020B0604020202020204" pitchFamily="34" charset="0"/>
              </a:rPr>
              <a:t>Medicamentos recetados</a:t>
            </a:r>
          </a:p>
          <a:p>
            <a:pPr algn="ctr" rtl="0">
              <a:spcBef>
                <a:spcPts val="0"/>
              </a:spcBef>
              <a:spcAft>
                <a:spcPts val="400"/>
              </a:spcAft>
            </a:pPr>
            <a:r>
              <a:rPr lang="x-es-XL" sz="2000" b="1" i="0" u="none" baseline="0" dirty="0">
                <a:latin typeface="Arial" panose="020B0604020202020204" pitchFamily="34" charset="0"/>
                <a:ea typeface="Arial" panose="020B0604020202020204" pitchFamily="34" charset="0"/>
                <a:cs typeface="Arial" panose="020B0604020202020204" pitchFamily="34" charset="0"/>
              </a:rPr>
              <a:t>27%</a:t>
            </a:r>
          </a:p>
        </p:txBody>
      </p:sp>
      <p:cxnSp>
        <p:nvCxnSpPr>
          <p:cNvPr id="23" name="Straight Connector 22">
            <a:extLst>
              <a:ext uri="{FF2B5EF4-FFF2-40B4-BE49-F238E27FC236}">
                <a16:creationId xmlns:a16="http://schemas.microsoft.com/office/drawing/2014/main" id="{CB6C588D-4165-1C05-E1C3-AE647718A7C4}"/>
              </a:ext>
              <a:ext uri="{C183D7F6-B498-43B3-948B-1728B52AA6E4}">
                <adec:decorative xmlns:adec="http://schemas.microsoft.com/office/drawing/2017/decorative" val="1"/>
              </a:ext>
            </a:extLst>
          </p:cNvPr>
          <p:cNvCxnSpPr>
            <a:cxnSpLocks/>
          </p:cNvCxnSpPr>
          <p:nvPr/>
        </p:nvCxnSpPr>
        <p:spPr>
          <a:xfrm>
            <a:off x="4282309" y="2253234"/>
            <a:ext cx="584799" cy="531534"/>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1530D48-DE3D-AECF-273E-1BE42BBC7413}"/>
              </a:ext>
            </a:extLst>
          </p:cNvPr>
          <p:cNvSpPr txBox="1"/>
          <p:nvPr/>
        </p:nvSpPr>
        <p:spPr>
          <a:xfrm>
            <a:off x="457200" y="5903259"/>
            <a:ext cx="5472953" cy="246221"/>
          </a:xfrm>
          <a:prstGeom prst="rect">
            <a:avLst/>
          </a:prstGeom>
          <a:noFill/>
        </p:spPr>
        <p:txBody>
          <a:bodyPr wrap="square" rtlCol="0">
            <a:spAutoFit/>
          </a:bodyPr>
          <a:lstStyle/>
          <a:p>
            <a:pPr algn="l" rtl="0"/>
            <a:r>
              <a:rPr lang="x-es-XL" sz="1000" b="0" i="0" u="none" baseline="0"/>
              <a:t>Fuente: HealthView, 2023</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7</a:t>
            </a:fld>
            <a:endParaRPr lang="x-es-XL"/>
          </a:p>
        </p:txBody>
      </p:sp>
    </p:spTree>
    <p:extLst>
      <p:ext uri="{BB962C8B-B14F-4D97-AF65-F5344CB8AC3E}">
        <p14:creationId xmlns:p14="http://schemas.microsoft.com/office/powerpoint/2010/main" val="1932955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Headline">
            <a:extLst>
              <a:ext uri="{FF2B5EF4-FFF2-40B4-BE49-F238E27FC236}">
                <a16:creationId xmlns:a16="http://schemas.microsoft.com/office/drawing/2014/main" id="{D7EB8295-8E87-BD64-D1A8-FBC51F0EC05A}"/>
              </a:ext>
            </a:extLst>
          </p:cNvPr>
          <p:cNvSpPr>
            <a:spLocks noGrp="1"/>
          </p:cNvSpPr>
          <p:nvPr>
            <p:ph type="title"/>
          </p:nvPr>
        </p:nvSpPr>
        <p:spPr>
          <a:xfrm>
            <a:off x="4505035" y="461820"/>
            <a:ext cx="6634019" cy="507998"/>
          </a:xfrm>
        </p:spPr>
        <p:txBody>
          <a:bodyPr anchor="t" anchorCtr="0">
            <a:noAutofit/>
          </a:bodyPr>
          <a:lstStyle/>
          <a:p>
            <a:pPr algn="l" rtl="0"/>
            <a:r>
              <a:rPr lang="x-es-XL" sz="2800" b="1" i="0" u="none" baseline="0" dirty="0"/>
              <a:t>Su misión: esté preparado</a:t>
            </a:r>
          </a:p>
        </p:txBody>
      </p:sp>
      <p:sp>
        <p:nvSpPr>
          <p:cNvPr id="8" name="Text">
            <a:extLst>
              <a:ext uri="{FF2B5EF4-FFF2-40B4-BE49-F238E27FC236}">
                <a16:creationId xmlns:a16="http://schemas.microsoft.com/office/drawing/2014/main" id="{2886B852-2300-B83E-7518-AABA0B094D16}"/>
              </a:ext>
            </a:extLst>
          </p:cNvPr>
          <p:cNvSpPr txBox="1"/>
          <p:nvPr/>
        </p:nvSpPr>
        <p:spPr>
          <a:xfrm>
            <a:off x="4639236" y="1223265"/>
            <a:ext cx="6790764" cy="4856028"/>
          </a:xfrm>
          <a:prstGeom prst="rect">
            <a:avLst/>
          </a:prstGeom>
          <a:noFill/>
        </p:spPr>
        <p:txBody>
          <a:bodyPr wrap="square" rtlCol="0">
            <a:noAutofit/>
          </a:bodyPr>
          <a:lstStyle/>
          <a:p>
            <a:pPr marL="285750" indent="-285750" algn="l" rtl="0">
              <a:spcBef>
                <a:spcPts val="0"/>
              </a:spcBef>
              <a:spcAft>
                <a:spcPts val="1000"/>
              </a:spcAft>
              <a:buFont typeface="Arial" panose="020B0604020202020204" pitchFamily="34" charset="0"/>
              <a:buChar char="•"/>
            </a:pPr>
            <a:r>
              <a:rPr lang="x-es-XL" sz="2000" b="1" i="0" u="none" baseline="0" dirty="0">
                <a:latin typeface="Arial" panose="020B0604020202020204" pitchFamily="34" charset="0"/>
                <a:ea typeface="Arial" panose="020B0604020202020204" pitchFamily="34" charset="0"/>
                <a:cs typeface="Arial" panose="020B0604020202020204" pitchFamily="34" charset="0"/>
              </a:rPr>
              <a:t>Considere añadir fondos libres de impuestos a su Cuenta de ahorros para la salud.</a:t>
            </a:r>
          </a:p>
          <a:p>
            <a:pPr marL="285750" indent="-285750" algn="l" rtl="0">
              <a:spcAft>
                <a:spcPts val="1000"/>
              </a:spcAft>
              <a:buFont typeface="Arial" panose="020B0604020202020204" pitchFamily="34" charset="0"/>
              <a:buChar char="•"/>
            </a:pPr>
            <a:r>
              <a:rPr lang="x-es-XL" sz="2000" b="1" i="0" u="none" baseline="0" dirty="0">
                <a:latin typeface="Arial" panose="020B0604020202020204" pitchFamily="34" charset="0"/>
                <a:ea typeface="Arial" panose="020B0604020202020204" pitchFamily="34" charset="0"/>
                <a:cs typeface="Arial" panose="020B0604020202020204" pitchFamily="34" charset="0"/>
              </a:rPr>
              <a:t>Invierta a largo plazo. </a:t>
            </a:r>
            <a:r>
              <a:rPr lang="x-es-XL" sz="2000" b="0" i="0" u="none" baseline="0" dirty="0">
                <a:latin typeface="Arial" panose="020B0604020202020204" pitchFamily="34" charset="0"/>
                <a:ea typeface="Arial" panose="020B0604020202020204" pitchFamily="34" charset="0"/>
                <a:cs typeface="Arial" panose="020B0604020202020204" pitchFamily="34" charset="0"/>
              </a:rPr>
              <a:t>Diversificar su cartera puede ayudar a mitigar el riesgo durante las caídas del mercado. Su plan puede ofrecer carteras prediseñadas o fondos con fecha objetivo que </a:t>
            </a:r>
            <a:r>
              <a:rPr lang="x-es-XL" sz="2000" b="0" i="0" u="none" baseline="0" dirty="0">
                <a:solidFill>
                  <a:srgbClr val="000000"/>
                </a:solidFill>
                <a:effectLst/>
                <a:latin typeface="Helvetica" pitchFamily="2" charset="0"/>
                <a:ea typeface="Helvetica" pitchFamily="2" charset="0"/>
                <a:cs typeface="Helvetica" pitchFamily="2" charset="0"/>
              </a:rPr>
              <a:t>inviertan en varios tipos de valores, lo que contribuirá a diversificar su cartera</a:t>
            </a:r>
            <a:r>
              <a:rPr lang="x-es-XL" sz="2000" b="0" i="0" u="none" baseline="0" dirty="0">
                <a:latin typeface="Arial" panose="020B0604020202020204" pitchFamily="34" charset="0"/>
                <a:ea typeface="Arial" panose="020B0604020202020204" pitchFamily="34" charset="0"/>
                <a:cs typeface="Arial" panose="020B0604020202020204" pitchFamily="34" charset="0"/>
              </a:rPr>
              <a:t>.* </a:t>
            </a:r>
          </a:p>
          <a:p>
            <a:pPr marL="285750" indent="-285750" algn="l" rtl="0">
              <a:spcBef>
                <a:spcPts val="0"/>
              </a:spcBef>
              <a:spcAft>
                <a:spcPts val="1000"/>
              </a:spcAft>
              <a:buFont typeface="Arial" panose="020B0604020202020204" pitchFamily="34" charset="0"/>
              <a:buChar char="•"/>
            </a:pPr>
            <a:r>
              <a:rPr lang="x-es-XL" sz="2000" b="1" i="0" u="none" baseline="0" dirty="0">
                <a:latin typeface="Arial" panose="020B0604020202020204" pitchFamily="34" charset="0"/>
                <a:ea typeface="Arial" panose="020B0604020202020204" pitchFamily="34" charset="0"/>
                <a:cs typeface="Arial" panose="020B0604020202020204" pitchFamily="34" charset="0"/>
              </a:rPr>
              <a:t>Mantenga hábitos saludables.</a:t>
            </a:r>
          </a:p>
          <a:p>
            <a:pPr marL="285750" indent="-285750" algn="l" rtl="0">
              <a:spcBef>
                <a:spcPts val="0"/>
              </a:spcBef>
              <a:spcAft>
                <a:spcPts val="1000"/>
              </a:spcAft>
              <a:buFont typeface="Arial" panose="020B0604020202020204" pitchFamily="34" charset="0"/>
              <a:buChar char="•"/>
            </a:pPr>
            <a:r>
              <a:rPr lang="x-es-XL" sz="2000" b="1" i="0" u="none" baseline="0" dirty="0">
                <a:latin typeface="Arial" panose="020B0604020202020204" pitchFamily="34" charset="0"/>
                <a:ea typeface="Arial" panose="020B0604020202020204" pitchFamily="34" charset="0"/>
                <a:cs typeface="Arial" panose="020B0604020202020204" pitchFamily="34" charset="0"/>
              </a:rPr>
              <a:t>Continúe ahorrando para la jubilación. </a:t>
            </a:r>
            <a:r>
              <a:rPr lang="x-es-XL" sz="2000" b="0" i="0" u="none" baseline="0" dirty="0">
                <a:latin typeface="Arial" panose="020B0604020202020204" pitchFamily="34" charset="0"/>
                <a:ea typeface="Arial" panose="020B0604020202020204" pitchFamily="34" charset="0"/>
                <a:cs typeface="Arial" panose="020B0604020202020204" pitchFamily="34" charset="0"/>
              </a:rPr>
              <a:t>Inscríbase </a:t>
            </a:r>
            <a:br>
              <a:rPr lang="es-BO" sz="2000" b="0" i="0" u="none" baseline="0" dirty="0">
                <a:latin typeface="Arial" panose="020B0604020202020204" pitchFamily="34" charset="0"/>
                <a:ea typeface="Arial" panose="020B0604020202020204" pitchFamily="34" charset="0"/>
                <a:cs typeface="Arial" panose="020B0604020202020204" pitchFamily="34" charset="0"/>
              </a:rPr>
            </a:br>
            <a:r>
              <a:rPr lang="x-es-XL" sz="2000" b="0" i="0" u="none" baseline="0" dirty="0">
                <a:latin typeface="Arial" panose="020B0604020202020204" pitchFamily="34" charset="0"/>
                <a:ea typeface="Arial" panose="020B0604020202020204" pitchFamily="34" charset="0"/>
                <a:cs typeface="Arial" panose="020B0604020202020204" pitchFamily="34" charset="0"/>
              </a:rPr>
              <a:t>en su plan o aumente su aportación desde ya.</a:t>
            </a:r>
          </a:p>
          <a:p>
            <a:pPr marL="285750" indent="-285750" algn="l" rtl="0">
              <a:spcBef>
                <a:spcPts val="0"/>
              </a:spcBef>
              <a:spcAft>
                <a:spcPts val="1000"/>
              </a:spcAft>
              <a:buFont typeface="Arial" panose="020B0604020202020204" pitchFamily="34" charset="0"/>
              <a:buChar char="•"/>
            </a:pPr>
            <a:endParaRPr lang="x-es-XL" sz="2000" dirty="0">
              <a:latin typeface="Arial" panose="020B0604020202020204" pitchFamily="34" charset="0"/>
              <a:cs typeface="Arial" panose="020B0604020202020204" pitchFamily="34" charset="0"/>
            </a:endParaRPr>
          </a:p>
        </p:txBody>
      </p:sp>
      <p:pic>
        <p:nvPicPr>
          <p:cNvPr id="5" name="Icon big">
            <a:extLst>
              <a:ext uri="{FF2B5EF4-FFF2-40B4-BE49-F238E27FC236}">
                <a16:creationId xmlns:a16="http://schemas.microsoft.com/office/drawing/2014/main" id="{B5D68ADD-7D54-32CB-FC9F-07206C17B89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0896" y="330072"/>
            <a:ext cx="3744573" cy="5872549"/>
          </a:xfrm>
          <a:prstGeom prst="roundRect">
            <a:avLst>
              <a:gd name="adj" fmla="val 3195"/>
            </a:avLst>
          </a:prstGeom>
        </p:spPr>
      </p:pic>
      <p:sp>
        <p:nvSpPr>
          <p:cNvPr id="2" name="TextBox 1">
            <a:extLst>
              <a:ext uri="{FF2B5EF4-FFF2-40B4-BE49-F238E27FC236}">
                <a16:creationId xmlns:a16="http://schemas.microsoft.com/office/drawing/2014/main" id="{4B648329-C03E-3B17-FCF0-27776E8083E5}"/>
              </a:ext>
            </a:extLst>
          </p:cNvPr>
          <p:cNvSpPr txBox="1"/>
          <p:nvPr/>
        </p:nvSpPr>
        <p:spPr>
          <a:xfrm>
            <a:off x="4897464" y="6306049"/>
            <a:ext cx="4350871" cy="261610"/>
          </a:xfrm>
          <a:prstGeom prst="rect">
            <a:avLst/>
          </a:prstGeom>
          <a:noFill/>
        </p:spPr>
        <p:txBody>
          <a:bodyPr wrap="none" rtlCol="0">
            <a:spAutoFit/>
          </a:bodyPr>
          <a:lstStyle/>
          <a:p>
            <a:pPr algn="l" rtl="0"/>
            <a:r>
              <a:rPr lang="x-es-XL" sz="1100" b="0" i="0" u="none" baseline="0">
                <a:solidFill>
                  <a:srgbClr val="000000"/>
                </a:solidFill>
                <a:effectLst/>
                <a:latin typeface="Helvetica" pitchFamily="2" charset="0"/>
                <a:ea typeface="Helvetica" pitchFamily="2" charset="0"/>
                <a:cs typeface="Helvetica" pitchFamily="2" charset="0"/>
              </a:rPr>
              <a:t>*La diversificación no garantiza ganancias ni protege contra pérdidas.</a:t>
            </a:r>
          </a:p>
        </p:txBody>
      </p:sp>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8</a:t>
            </a:fld>
            <a:endParaRPr lang="x-es-XL"/>
          </a:p>
        </p:txBody>
      </p:sp>
    </p:spTree>
    <p:extLst>
      <p:ext uri="{BB962C8B-B14F-4D97-AF65-F5344CB8AC3E}">
        <p14:creationId xmlns:p14="http://schemas.microsoft.com/office/powerpoint/2010/main" val="2447301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8E9E-A0EA-5437-13C0-44226F8819FD}"/>
              </a:ext>
            </a:extLst>
          </p:cNvPr>
          <p:cNvSpPr>
            <a:spLocks noGrp="1"/>
          </p:cNvSpPr>
          <p:nvPr>
            <p:ph type="title"/>
          </p:nvPr>
        </p:nvSpPr>
        <p:spPr>
          <a:xfrm>
            <a:off x="969264" y="2155892"/>
            <a:ext cx="10399868" cy="2546216"/>
          </a:xfrm>
        </p:spPr>
        <p:txBody>
          <a:bodyPr/>
          <a:lstStyle/>
          <a:p>
            <a:pPr algn="l" rtl="0">
              <a:lnSpc>
                <a:spcPct val="100000"/>
              </a:lnSpc>
            </a:pPr>
            <a:r>
              <a:rPr lang="x-es-XL" sz="4400" b="1" i="0" u="none" baseline="0" dirty="0"/>
              <a:t>Cuenta regresiva para una jubilación saludable</a:t>
            </a:r>
          </a:p>
        </p:txBody>
      </p:sp>
      <p:sp>
        <p:nvSpPr>
          <p:cNvPr id="3" name="Slide Number Placeholder 2">
            <a:extLst>
              <a:ext uri="{FF2B5EF4-FFF2-40B4-BE49-F238E27FC236}">
                <a16:creationId xmlns:a16="http://schemas.microsoft.com/office/drawing/2014/main" id="{6F39DA28-4500-08F6-1E5C-74FBB7B4DB38}"/>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9</a:t>
            </a:fld>
            <a:endParaRPr lang="x-es-XL"/>
          </a:p>
        </p:txBody>
      </p:sp>
    </p:spTree>
    <p:extLst>
      <p:ext uri="{BB962C8B-B14F-4D97-AF65-F5344CB8AC3E}">
        <p14:creationId xmlns:p14="http://schemas.microsoft.com/office/powerpoint/2010/main" val="748149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BE3781-3F23-D86A-BB6A-3B46A2036604}"/>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10</a:t>
            </a:fld>
            <a:endParaRPr lang="x-es-XL"/>
          </a:p>
        </p:txBody>
      </p:sp>
      <p:pic>
        <p:nvPicPr>
          <p:cNvPr id="13" name="Picture">
            <a:extLst>
              <a:ext uri="{FF2B5EF4-FFF2-40B4-BE49-F238E27FC236}">
                <a16:creationId xmlns:a16="http://schemas.microsoft.com/office/drawing/2014/main" id="{0411FC72-CDB4-79D1-F8F8-BCA1B7CE93CC}"/>
              </a:ext>
              <a:ext uri="{C183D7F6-B498-43B3-948B-1728B52AA6E4}">
                <adec:decorative xmlns:adec="http://schemas.microsoft.com/office/drawing/2017/decorative" val="1"/>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0" y="0"/>
            <a:ext cx="7997137" cy="6858000"/>
          </a:xfrm>
          <a:prstGeom prst="rect">
            <a:avLst/>
          </a:prstGeom>
        </p:spPr>
      </p:pic>
      <p:pic>
        <p:nvPicPr>
          <p:cNvPr id="15" name="Picture 14">
            <a:extLst>
              <a:ext uri="{FF2B5EF4-FFF2-40B4-BE49-F238E27FC236}">
                <a16:creationId xmlns:a16="http://schemas.microsoft.com/office/drawing/2014/main" id="{48E8D36E-06F7-1EE7-ECB0-49D99569E87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40270" y="1162424"/>
            <a:ext cx="1066800" cy="1117600"/>
          </a:xfrm>
          <a:prstGeom prst="rect">
            <a:avLst/>
          </a:prstGeom>
        </p:spPr>
      </p:pic>
      <p:sp>
        <p:nvSpPr>
          <p:cNvPr id="3" name="Title 2">
            <a:extLst>
              <a:ext uri="{FF2B5EF4-FFF2-40B4-BE49-F238E27FC236}">
                <a16:creationId xmlns:a16="http://schemas.microsoft.com/office/drawing/2014/main" id="{D9CE3E75-C36A-34E9-56AB-187A53002E98}"/>
              </a:ext>
            </a:extLst>
          </p:cNvPr>
          <p:cNvSpPr>
            <a:spLocks noGrp="1"/>
          </p:cNvSpPr>
          <p:nvPr>
            <p:ph type="title"/>
          </p:nvPr>
        </p:nvSpPr>
        <p:spPr>
          <a:xfrm>
            <a:off x="350062" y="-548741"/>
            <a:ext cx="10506456" cy="548741"/>
          </a:xfrm>
        </p:spPr>
        <p:txBody>
          <a:bodyPr vert="horz" lIns="91440" tIns="45720" rIns="91440" bIns="45720" rtlCol="0" anchor="b">
            <a:noAutofit/>
          </a:bodyPr>
          <a:lstStyle/>
          <a:p>
            <a:r>
              <a:rPr lang="x-es-XL" sz="1400" dirty="0"/>
              <a:t>Cuenta regresiva para una jubilación saludable</a:t>
            </a:r>
            <a:r>
              <a:rPr lang="en-US" sz="1400" dirty="0"/>
              <a:t> </a:t>
            </a:r>
          </a:p>
        </p:txBody>
      </p:sp>
      <p:sp>
        <p:nvSpPr>
          <p:cNvPr id="2" name="Text">
            <a:extLst>
              <a:ext uri="{FF2B5EF4-FFF2-40B4-BE49-F238E27FC236}">
                <a16:creationId xmlns:a16="http://schemas.microsoft.com/office/drawing/2014/main" id="{5123FD44-8719-F8E6-C358-29B0826DB40D}"/>
              </a:ext>
            </a:extLst>
          </p:cNvPr>
          <p:cNvSpPr txBox="1"/>
          <p:nvPr/>
        </p:nvSpPr>
        <p:spPr>
          <a:xfrm>
            <a:off x="8207189" y="2449274"/>
            <a:ext cx="3437964" cy="2712488"/>
          </a:xfrm>
          <a:prstGeom prst="rect">
            <a:avLst/>
          </a:prstGeom>
          <a:noFill/>
        </p:spPr>
        <p:txBody>
          <a:bodyPr wrap="square" rtlCol="0">
            <a:noAutofit/>
          </a:bodyPr>
          <a:lstStyle/>
          <a:p>
            <a:pPr algn="l" rtl="0">
              <a:spcBef>
                <a:spcPts val="0"/>
              </a:spcBef>
              <a:spcAft>
                <a:spcPts val="400"/>
              </a:spcAft>
            </a:pPr>
            <a:r>
              <a:rPr lang="x-es-XL" sz="3600" b="1" i="0" u="none" baseline="0" dirty="0">
                <a:solidFill>
                  <a:schemeClr val="tx2"/>
                </a:solidFill>
                <a:latin typeface="Arial" panose="020B0604020202020204" pitchFamily="34" charset="0"/>
                <a:ea typeface="Arial" panose="020B0604020202020204" pitchFamily="34" charset="0"/>
                <a:cs typeface="Arial" panose="020B0604020202020204" pitchFamily="34" charset="0"/>
              </a:rPr>
              <a:t>20 a 35 años</a:t>
            </a:r>
          </a:p>
          <a:p>
            <a:pPr algn="l" rtl="0">
              <a:spcBef>
                <a:spcPts val="0"/>
              </a:spcBef>
              <a:spcAft>
                <a:spcPts val="400"/>
              </a:spcAft>
            </a:pPr>
            <a:r>
              <a:rPr lang="x-es-XL" sz="2000" b="0" i="0" u="none" baseline="0" dirty="0">
                <a:latin typeface="Arial" panose="020B0604020202020204" pitchFamily="34" charset="0"/>
                <a:ea typeface="Arial" panose="020B0604020202020204" pitchFamily="34" charset="0"/>
                <a:cs typeface="Arial" panose="020B0604020202020204" pitchFamily="34" charset="0"/>
              </a:rPr>
              <a:t>Propóngase empezar a ahorrar cuanto antes.</a:t>
            </a:r>
          </a:p>
        </p:txBody>
      </p:sp>
    </p:spTree>
    <p:extLst>
      <p:ext uri="{BB962C8B-B14F-4D97-AF65-F5344CB8AC3E}">
        <p14:creationId xmlns:p14="http://schemas.microsoft.com/office/powerpoint/2010/main" val="40093718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4BE3781-3F23-D86A-BB6A-3B46A2036604}"/>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11</a:t>
            </a:fld>
            <a:endParaRPr lang="x-es-XL"/>
          </a:p>
        </p:txBody>
      </p:sp>
      <p:pic>
        <p:nvPicPr>
          <p:cNvPr id="13" name="Picture">
            <a:extLst>
              <a:ext uri="{FF2B5EF4-FFF2-40B4-BE49-F238E27FC236}">
                <a16:creationId xmlns:a16="http://schemas.microsoft.com/office/drawing/2014/main" id="{0411FC72-CDB4-79D1-F8F8-BCA1B7CE93CC}"/>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pic>
        <p:nvPicPr>
          <p:cNvPr id="15" name="Picture 14">
            <a:extLst>
              <a:ext uri="{FF2B5EF4-FFF2-40B4-BE49-F238E27FC236}">
                <a16:creationId xmlns:a16="http://schemas.microsoft.com/office/drawing/2014/main" id="{48E8D36E-06F7-1EE7-ECB0-49D99569E87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2023" y="1233940"/>
            <a:ext cx="1230601" cy="1068068"/>
          </a:xfrm>
          <a:prstGeom prst="rect">
            <a:avLst/>
          </a:prstGeom>
        </p:spPr>
      </p:pic>
      <p:sp>
        <p:nvSpPr>
          <p:cNvPr id="3" name="Title 2">
            <a:extLst>
              <a:ext uri="{FF2B5EF4-FFF2-40B4-BE49-F238E27FC236}">
                <a16:creationId xmlns:a16="http://schemas.microsoft.com/office/drawing/2014/main" id="{006B9773-AE7B-9090-D998-A51BF9138A99}"/>
              </a:ext>
            </a:extLst>
          </p:cNvPr>
          <p:cNvSpPr>
            <a:spLocks noGrp="1"/>
          </p:cNvSpPr>
          <p:nvPr>
            <p:ph type="title"/>
          </p:nvPr>
        </p:nvSpPr>
        <p:spPr>
          <a:xfrm>
            <a:off x="350062" y="-548741"/>
            <a:ext cx="10506456" cy="548741"/>
          </a:xfrm>
        </p:spPr>
        <p:txBody>
          <a:bodyPr vert="horz" lIns="91440" tIns="45720" rIns="91440" bIns="45720" rtlCol="0" anchor="b">
            <a:noAutofit/>
          </a:bodyPr>
          <a:lstStyle/>
          <a:p>
            <a:r>
              <a:rPr lang="x-es-XL" sz="1400" dirty="0"/>
              <a:t>Cuenta regresiva para una jubilación saludable</a:t>
            </a:r>
            <a:r>
              <a:rPr lang="en-US" sz="1400" dirty="0"/>
              <a:t>  </a:t>
            </a:r>
          </a:p>
        </p:txBody>
      </p:sp>
      <p:sp>
        <p:nvSpPr>
          <p:cNvPr id="2" name="Text">
            <a:extLst>
              <a:ext uri="{FF2B5EF4-FFF2-40B4-BE49-F238E27FC236}">
                <a16:creationId xmlns:a16="http://schemas.microsoft.com/office/drawing/2014/main" id="{B63569FB-2EFA-7364-6371-A00CE4C11463}"/>
              </a:ext>
            </a:extLst>
          </p:cNvPr>
          <p:cNvSpPr txBox="1"/>
          <p:nvPr/>
        </p:nvSpPr>
        <p:spPr>
          <a:xfrm>
            <a:off x="376519" y="2449274"/>
            <a:ext cx="3665129" cy="2712488"/>
          </a:xfrm>
          <a:prstGeom prst="rect">
            <a:avLst/>
          </a:prstGeom>
          <a:noFill/>
        </p:spPr>
        <p:txBody>
          <a:bodyPr wrap="square" rtlCol="0">
            <a:noAutofit/>
          </a:bodyPr>
          <a:lstStyle/>
          <a:p>
            <a:pPr algn="l" rtl="0">
              <a:spcBef>
                <a:spcPts val="0"/>
              </a:spcBef>
              <a:spcAft>
                <a:spcPts val="400"/>
              </a:spcAft>
            </a:pPr>
            <a:r>
              <a:rPr lang="x-es-XL" sz="3600" b="1" i="0" u="none" baseline="0" dirty="0">
                <a:solidFill>
                  <a:schemeClr val="tx2"/>
                </a:solidFill>
                <a:latin typeface="Arial" panose="020B0604020202020204" pitchFamily="34" charset="0"/>
                <a:ea typeface="Arial" panose="020B0604020202020204" pitchFamily="34" charset="0"/>
                <a:cs typeface="Arial" panose="020B0604020202020204" pitchFamily="34" charset="0"/>
              </a:rPr>
              <a:t>36 a 50 años</a:t>
            </a:r>
          </a:p>
          <a:p>
            <a:pPr algn="l" rtl="0">
              <a:spcBef>
                <a:spcPts val="0"/>
              </a:spcBef>
              <a:spcAft>
                <a:spcPts val="400"/>
              </a:spcAft>
            </a:pPr>
            <a:r>
              <a:rPr lang="x-es-XL" sz="2000" b="0" i="0" u="none" baseline="0" dirty="0">
                <a:latin typeface="Arial" panose="020B0604020202020204" pitchFamily="34" charset="0"/>
                <a:ea typeface="Arial" panose="020B0604020202020204" pitchFamily="34" charset="0"/>
                <a:cs typeface="Arial" panose="020B0604020202020204" pitchFamily="34" charset="0"/>
              </a:rPr>
              <a:t>Acuda con un planificador financiero para calcular sus costos de atención médica e incluirlos en su plan de ahorro. </a:t>
            </a:r>
          </a:p>
          <a:p>
            <a:pPr algn="l" rtl="0">
              <a:spcBef>
                <a:spcPts val="0"/>
              </a:spcBef>
              <a:spcAft>
                <a:spcPts val="400"/>
              </a:spcAft>
            </a:pPr>
            <a:endParaRPr lang="x-es-XL" sz="2000" dirty="0">
              <a:latin typeface="Arial" panose="020B0604020202020204" pitchFamily="34" charset="0"/>
              <a:cs typeface="Arial" panose="020B0604020202020204" pitchFamily="34" charset="0"/>
            </a:endParaRPr>
          </a:p>
          <a:p>
            <a:pPr algn="l" rtl="0">
              <a:spcBef>
                <a:spcPts val="0"/>
              </a:spcBef>
              <a:spcAft>
                <a:spcPts val="400"/>
              </a:spcAft>
            </a:pPr>
            <a:endParaRPr lang="x-es-XL"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5643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12</a:t>
            </a:fld>
            <a:endParaRPr lang="x-es-XL"/>
          </a:p>
        </p:txBody>
      </p:sp>
      <p:pic>
        <p:nvPicPr>
          <p:cNvPr id="3" name="Picture">
            <a:extLst>
              <a:ext uri="{FF2B5EF4-FFF2-40B4-BE49-F238E27FC236}">
                <a16:creationId xmlns:a16="http://schemas.microsoft.com/office/drawing/2014/main" id="{1FDEE013-5C79-BD29-D2F0-02F736E06ED7}"/>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0" y="0"/>
            <a:ext cx="7997137" cy="6858000"/>
          </a:xfrm>
          <a:prstGeom prst="rect">
            <a:avLst/>
          </a:prstGeom>
        </p:spPr>
      </p:pic>
      <p:pic>
        <p:nvPicPr>
          <p:cNvPr id="6" name="Picture 5">
            <a:extLst>
              <a:ext uri="{FF2B5EF4-FFF2-40B4-BE49-F238E27FC236}">
                <a16:creationId xmlns:a16="http://schemas.microsoft.com/office/drawing/2014/main" id="{B5D8EBE3-206D-02F2-071A-B0AF574F166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40270" y="1162424"/>
            <a:ext cx="1066800" cy="1117600"/>
          </a:xfrm>
          <a:prstGeom prst="rect">
            <a:avLst/>
          </a:prstGeom>
        </p:spPr>
      </p:pic>
      <p:sp>
        <p:nvSpPr>
          <p:cNvPr id="4" name="Title 3">
            <a:extLst>
              <a:ext uri="{FF2B5EF4-FFF2-40B4-BE49-F238E27FC236}">
                <a16:creationId xmlns:a16="http://schemas.microsoft.com/office/drawing/2014/main" id="{46F348DD-F100-9C75-6EBD-1765F56B195A}"/>
              </a:ext>
            </a:extLst>
          </p:cNvPr>
          <p:cNvSpPr>
            <a:spLocks noGrp="1"/>
          </p:cNvSpPr>
          <p:nvPr>
            <p:ph type="title"/>
          </p:nvPr>
        </p:nvSpPr>
        <p:spPr>
          <a:xfrm>
            <a:off x="350062" y="-548741"/>
            <a:ext cx="10506456" cy="548741"/>
          </a:xfrm>
        </p:spPr>
        <p:txBody>
          <a:bodyPr vert="horz" lIns="91440" tIns="45720" rIns="91440" bIns="45720" rtlCol="0" anchor="b">
            <a:noAutofit/>
          </a:bodyPr>
          <a:lstStyle/>
          <a:p>
            <a:r>
              <a:rPr lang="x-es-XL" sz="1400" dirty="0"/>
              <a:t>Cuenta regresiva para una jubilación saludable</a:t>
            </a:r>
            <a:r>
              <a:rPr lang="en-US" sz="1400" dirty="0"/>
              <a:t>   </a:t>
            </a:r>
          </a:p>
        </p:txBody>
      </p:sp>
      <p:sp>
        <p:nvSpPr>
          <p:cNvPr id="2" name="Text">
            <a:extLst>
              <a:ext uri="{FF2B5EF4-FFF2-40B4-BE49-F238E27FC236}">
                <a16:creationId xmlns:a16="http://schemas.microsoft.com/office/drawing/2014/main" id="{A3C880CB-4F96-7E41-3F61-F2DB6DCE4B68}"/>
              </a:ext>
            </a:extLst>
          </p:cNvPr>
          <p:cNvSpPr txBox="1"/>
          <p:nvPr/>
        </p:nvSpPr>
        <p:spPr>
          <a:xfrm>
            <a:off x="8207189" y="2449274"/>
            <a:ext cx="3437964" cy="2712488"/>
          </a:xfrm>
          <a:prstGeom prst="rect">
            <a:avLst/>
          </a:prstGeom>
          <a:noFill/>
        </p:spPr>
        <p:txBody>
          <a:bodyPr wrap="square" rtlCol="0">
            <a:noAutofit/>
          </a:bodyPr>
          <a:lstStyle/>
          <a:p>
            <a:pPr algn="l" rtl="0">
              <a:spcBef>
                <a:spcPts val="0"/>
              </a:spcBef>
              <a:spcAft>
                <a:spcPts val="400"/>
              </a:spcAft>
            </a:pPr>
            <a:r>
              <a:rPr lang="x-es-XL" sz="3600" b="1" i="0" u="none" baseline="0" dirty="0">
                <a:solidFill>
                  <a:schemeClr val="tx2"/>
                </a:solidFill>
                <a:latin typeface="Arial" panose="020B0604020202020204" pitchFamily="34" charset="0"/>
                <a:ea typeface="Arial" panose="020B0604020202020204" pitchFamily="34" charset="0"/>
                <a:cs typeface="Arial" panose="020B0604020202020204" pitchFamily="34" charset="0"/>
              </a:rPr>
              <a:t>Más de 51 años</a:t>
            </a:r>
          </a:p>
          <a:p>
            <a:pPr algn="l" rtl="0">
              <a:spcBef>
                <a:spcPts val="0"/>
              </a:spcBef>
              <a:spcAft>
                <a:spcPts val="400"/>
              </a:spcAft>
            </a:pPr>
            <a:r>
              <a:rPr lang="x-es-XL" sz="2000" b="0" i="0" u="none" baseline="0" dirty="0">
                <a:latin typeface="Arial" panose="020B0604020202020204" pitchFamily="34" charset="0"/>
                <a:ea typeface="Arial" panose="020B0604020202020204" pitchFamily="34" charset="0"/>
                <a:cs typeface="Arial" panose="020B0604020202020204" pitchFamily="34" charset="0"/>
              </a:rPr>
              <a:t>Investigue sobre los planes de Medicare. </a:t>
            </a:r>
            <a:br>
              <a:rPr lang="x-es-XL" sz="2000" dirty="0">
                <a:latin typeface="Arial" panose="020B0604020202020204" pitchFamily="34" charset="0"/>
                <a:cs typeface="Arial" panose="020B0604020202020204" pitchFamily="34" charset="0"/>
              </a:rPr>
            </a:br>
            <a:r>
              <a:rPr lang="x-es-XL" sz="2000" b="0" i="0" u="none" baseline="0" dirty="0">
                <a:latin typeface="Arial" panose="020B0604020202020204" pitchFamily="34" charset="0"/>
                <a:ea typeface="Arial" panose="020B0604020202020204" pitchFamily="34" charset="0"/>
                <a:cs typeface="Arial" panose="020B0604020202020204" pitchFamily="34" charset="0"/>
              </a:rPr>
              <a:t>Visite </a:t>
            </a:r>
            <a:r>
              <a:rPr lang="en-US" sz="2000" b="1" u="sng" dirty="0">
                <a:uFill>
                  <a:solidFill>
                    <a:schemeClr val="bg1"/>
                  </a:solidFill>
                </a:uFill>
                <a:latin typeface="Arial" panose="020B0604020202020204" pitchFamily="34" charset="0"/>
                <a:cs typeface="Arial" panose="020B0604020202020204" pitchFamily="34" charset="0"/>
                <a:hlinkClick r:id="rId5" tooltip="http://www.medicare.gov">
                  <a:extLst>
                    <a:ext uri="{A12FA001-AC4F-418D-AE19-62706E023703}">
                      <ahyp:hlinkClr xmlns:ahyp="http://schemas.microsoft.com/office/drawing/2018/hyperlinkcolor" val="tx"/>
                    </a:ext>
                  </a:extLst>
                </a:hlinkClick>
              </a:rPr>
              <a:t>medicare.gov</a:t>
            </a:r>
            <a:r>
              <a:rPr lang="en-US" sz="2000" dirty="0">
                <a:latin typeface="Arial" panose="020B0604020202020204" pitchFamily="34" charset="0"/>
                <a:cs typeface="Arial" panose="020B0604020202020204" pitchFamily="34" charset="0"/>
              </a:rPr>
              <a:t> </a:t>
            </a:r>
            <a:r>
              <a:rPr lang="x-es-XL" sz="2000" b="0" i="0" u="none" baseline="0" dirty="0">
                <a:latin typeface="Arial" panose="020B0604020202020204" pitchFamily="34" charset="0"/>
                <a:ea typeface="Arial" panose="020B0604020202020204" pitchFamily="34" charset="0"/>
                <a:cs typeface="Arial" panose="020B0604020202020204" pitchFamily="34" charset="0"/>
              </a:rPr>
              <a:t>para obtener más información.</a:t>
            </a:r>
          </a:p>
          <a:p>
            <a:pPr algn="l" rtl="0">
              <a:spcBef>
                <a:spcPts val="0"/>
              </a:spcBef>
              <a:spcAft>
                <a:spcPts val="400"/>
              </a:spcAft>
            </a:pPr>
            <a:endParaRPr lang="x-es-XL"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2591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background">
            <a:extLst>
              <a:ext uri="{FF2B5EF4-FFF2-40B4-BE49-F238E27FC236}">
                <a16:creationId xmlns:a16="http://schemas.microsoft.com/office/drawing/2014/main" id="{C7ACFFB4-7CFA-BE48-B823-BB287D680C6E}"/>
              </a:ext>
              <a:ext uri="{C183D7F6-B498-43B3-948B-1728B52AA6E4}">
                <adec:decorative xmlns:adec="http://schemas.microsoft.com/office/drawing/2017/decorative" val="1"/>
              </a:ext>
            </a:extLst>
          </p:cNvPr>
          <p:cNvSpPr/>
          <p:nvPr/>
        </p:nvSpPr>
        <p:spPr>
          <a:xfrm>
            <a:off x="892908" y="1734670"/>
            <a:ext cx="3244033" cy="3671481"/>
          </a:xfrm>
          <a:prstGeom prst="roundRect">
            <a:avLst>
              <a:gd name="adj" fmla="val 422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r>
              <a:rPr lang="x-es-XL" sz="2800" b="1" i="0" u="none" baseline="0" dirty="0"/>
              <a:t>Metas de ahorro</a:t>
            </a:r>
          </a:p>
        </p:txBody>
      </p:sp>
      <p:sp>
        <p:nvSpPr>
          <p:cNvPr id="7" name="Text">
            <a:extLst>
              <a:ext uri="{FF2B5EF4-FFF2-40B4-BE49-F238E27FC236}">
                <a16:creationId xmlns:a16="http://schemas.microsoft.com/office/drawing/2014/main" id="{90742FD9-D215-9D0F-FC9D-8A9FB4864F8C}"/>
              </a:ext>
            </a:extLst>
          </p:cNvPr>
          <p:cNvSpPr txBox="1"/>
          <p:nvPr/>
        </p:nvSpPr>
        <p:spPr>
          <a:xfrm>
            <a:off x="1049524" y="3073418"/>
            <a:ext cx="2930800" cy="646870"/>
          </a:xfrm>
          <a:prstGeom prst="rect">
            <a:avLst/>
          </a:prstGeom>
          <a:noFill/>
        </p:spPr>
        <p:txBody>
          <a:bodyPr wrap="square" rtlCol="0">
            <a:noAutofit/>
          </a:bodyPr>
          <a:lstStyle/>
          <a:p>
            <a:pPr algn="ctr" rtl="0">
              <a:spcBef>
                <a:spcPts val="0"/>
              </a:spcBef>
              <a:spcAft>
                <a:spcPts val="400"/>
              </a:spcAft>
            </a:pPr>
            <a:r>
              <a:rPr lang="x-es-XL" sz="3600" b="0" i="0" u="none" baseline="0" dirty="0">
                <a:solidFill>
                  <a:schemeClr val="tx2"/>
                </a:solidFill>
                <a:latin typeface="Arial" panose="020B0604020202020204" pitchFamily="34" charset="0"/>
                <a:ea typeface="Arial" panose="020B0604020202020204" pitchFamily="34" charset="0"/>
                <a:cs typeface="Arial" panose="020B0604020202020204" pitchFamily="34" charset="0"/>
              </a:rPr>
              <a:t>20 a 35 años</a:t>
            </a:r>
          </a:p>
        </p:txBody>
      </p:sp>
      <p:sp>
        <p:nvSpPr>
          <p:cNvPr id="8" name="Title background">
            <a:extLst>
              <a:ext uri="{FF2B5EF4-FFF2-40B4-BE49-F238E27FC236}">
                <a16:creationId xmlns:a16="http://schemas.microsoft.com/office/drawing/2014/main" id="{33E54180-1468-6883-33EB-341B1BE6A75C}"/>
              </a:ext>
              <a:ext uri="{C183D7F6-B498-43B3-948B-1728B52AA6E4}">
                <adec:decorative xmlns:adec="http://schemas.microsoft.com/office/drawing/2017/decorative" val="1"/>
              </a:ext>
            </a:extLst>
          </p:cNvPr>
          <p:cNvSpPr/>
          <p:nvPr/>
        </p:nvSpPr>
        <p:spPr>
          <a:xfrm>
            <a:off x="4461579" y="1734670"/>
            <a:ext cx="3244033" cy="3697469"/>
          </a:xfrm>
          <a:prstGeom prst="roundRect">
            <a:avLst>
              <a:gd name="adj" fmla="val 422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10" name="Title background">
            <a:extLst>
              <a:ext uri="{FF2B5EF4-FFF2-40B4-BE49-F238E27FC236}">
                <a16:creationId xmlns:a16="http://schemas.microsoft.com/office/drawing/2014/main" id="{E2C21ECE-D6E3-21E5-6359-3BDE56ABCE8B}"/>
              </a:ext>
              <a:ext uri="{C183D7F6-B498-43B3-948B-1728B52AA6E4}">
                <adec:decorative xmlns:adec="http://schemas.microsoft.com/office/drawing/2017/decorative" val="1"/>
              </a:ext>
            </a:extLst>
          </p:cNvPr>
          <p:cNvSpPr/>
          <p:nvPr/>
        </p:nvSpPr>
        <p:spPr>
          <a:xfrm>
            <a:off x="8031249" y="1734670"/>
            <a:ext cx="3266015" cy="3697469"/>
          </a:xfrm>
          <a:prstGeom prst="roundRect">
            <a:avLst>
              <a:gd name="adj" fmla="val 4222"/>
            </a:avLst>
          </a:pr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x-es-XL"/>
          </a:p>
        </p:txBody>
      </p:sp>
      <p:sp>
        <p:nvSpPr>
          <p:cNvPr id="5" name="Text">
            <a:extLst>
              <a:ext uri="{FF2B5EF4-FFF2-40B4-BE49-F238E27FC236}">
                <a16:creationId xmlns:a16="http://schemas.microsoft.com/office/drawing/2014/main" id="{0CA721EF-9B62-B50E-C878-DEE6E13AAFC8}"/>
              </a:ext>
            </a:extLst>
          </p:cNvPr>
          <p:cNvSpPr txBox="1"/>
          <p:nvPr/>
        </p:nvSpPr>
        <p:spPr>
          <a:xfrm>
            <a:off x="1206140" y="4264073"/>
            <a:ext cx="2617568" cy="1307027"/>
          </a:xfrm>
          <a:prstGeom prst="rect">
            <a:avLst/>
          </a:prstGeom>
          <a:noFill/>
        </p:spPr>
        <p:txBody>
          <a:bodyPr wrap="square" rtlCol="0">
            <a:noAutofit/>
          </a:bodyPr>
          <a:lstStyle/>
          <a:p>
            <a:pPr algn="ctr" rtl="0">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ctr" rtl="0">
              <a:spcBef>
                <a:spcPts val="0"/>
              </a:spcBef>
              <a:spcAft>
                <a:spcPts val="400"/>
              </a:spcAft>
            </a:pPr>
            <a:r>
              <a:rPr lang="x-es-XL" sz="2400" b="1" i="0" u="none" baseline="0">
                <a:latin typeface="Arial" panose="020B0604020202020204" pitchFamily="34" charset="0"/>
                <a:ea typeface="Arial" panose="020B0604020202020204" pitchFamily="34" charset="0"/>
                <a:cs typeface="Arial" panose="020B0604020202020204" pitchFamily="34" charset="0"/>
              </a:rPr>
              <a:t>De 10 a 15% </a:t>
            </a:r>
            <a:br>
              <a:rPr lang="x-es-XL" sz="1600">
                <a:latin typeface="Arial" panose="020B0604020202020204" pitchFamily="34" charset="0"/>
                <a:cs typeface="Arial" panose="020B0604020202020204" pitchFamily="34" charset="0"/>
              </a:rPr>
            </a:br>
            <a:r>
              <a:rPr lang="x-es-XL" sz="1600" b="0" i="0" u="none" baseline="0">
                <a:latin typeface="Arial" panose="020B0604020202020204" pitchFamily="34" charset="0"/>
                <a:ea typeface="Arial" panose="020B0604020202020204" pitchFamily="34" charset="0"/>
                <a:cs typeface="Arial" panose="020B0604020202020204" pitchFamily="34" charset="0"/>
              </a:rPr>
              <a:t>de cada cheque salarial</a:t>
            </a:r>
          </a:p>
        </p:txBody>
      </p:sp>
      <p:sp>
        <p:nvSpPr>
          <p:cNvPr id="17" name="Text">
            <a:extLst>
              <a:ext uri="{FF2B5EF4-FFF2-40B4-BE49-F238E27FC236}">
                <a16:creationId xmlns:a16="http://schemas.microsoft.com/office/drawing/2014/main" id="{77B502E5-C1A1-A58C-A02F-E8FF4AC3BEE7}"/>
              </a:ext>
            </a:extLst>
          </p:cNvPr>
          <p:cNvSpPr txBox="1"/>
          <p:nvPr/>
        </p:nvSpPr>
        <p:spPr>
          <a:xfrm>
            <a:off x="4617780" y="3073418"/>
            <a:ext cx="2931630" cy="646870"/>
          </a:xfrm>
          <a:prstGeom prst="rect">
            <a:avLst/>
          </a:prstGeom>
          <a:noFill/>
        </p:spPr>
        <p:txBody>
          <a:bodyPr wrap="square" rtlCol="0">
            <a:noAutofit/>
          </a:bodyPr>
          <a:lstStyle/>
          <a:p>
            <a:pPr algn="ctr" rtl="0">
              <a:spcBef>
                <a:spcPts val="0"/>
              </a:spcBef>
              <a:spcAft>
                <a:spcPts val="400"/>
              </a:spcAft>
            </a:pPr>
            <a:r>
              <a:rPr lang="x-es-XL" sz="3600" b="0" i="0" u="none" baseline="0">
                <a:solidFill>
                  <a:schemeClr val="tx2"/>
                </a:solidFill>
                <a:latin typeface="Arial" panose="020B0604020202020204" pitchFamily="34" charset="0"/>
                <a:ea typeface="Arial" panose="020B0604020202020204" pitchFamily="34" charset="0"/>
                <a:cs typeface="Arial" panose="020B0604020202020204" pitchFamily="34" charset="0"/>
              </a:rPr>
              <a:t>36 a 50 años</a:t>
            </a:r>
          </a:p>
        </p:txBody>
      </p:sp>
      <p:sp>
        <p:nvSpPr>
          <p:cNvPr id="29" name="Text">
            <a:extLst>
              <a:ext uri="{FF2B5EF4-FFF2-40B4-BE49-F238E27FC236}">
                <a16:creationId xmlns:a16="http://schemas.microsoft.com/office/drawing/2014/main" id="{81ED0E6E-F275-4CC5-6DCA-7D90D351178B}"/>
              </a:ext>
            </a:extLst>
          </p:cNvPr>
          <p:cNvSpPr txBox="1"/>
          <p:nvPr/>
        </p:nvSpPr>
        <p:spPr>
          <a:xfrm>
            <a:off x="4774811" y="4264073"/>
            <a:ext cx="2617568" cy="1307027"/>
          </a:xfrm>
          <a:prstGeom prst="rect">
            <a:avLst/>
          </a:prstGeom>
          <a:noFill/>
        </p:spPr>
        <p:txBody>
          <a:bodyPr wrap="square" rtlCol="0">
            <a:noAutofit/>
          </a:bodyPr>
          <a:lstStyle/>
          <a:p>
            <a:pPr algn="ctr" rtl="0">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ctr" rtl="0">
              <a:spcBef>
                <a:spcPts val="0"/>
              </a:spcBef>
              <a:spcAft>
                <a:spcPts val="400"/>
              </a:spcAft>
            </a:pPr>
            <a:r>
              <a:rPr lang="x-es-XL" sz="2400" b="1" i="0" u="none" baseline="0">
                <a:latin typeface="Arial" panose="020B0604020202020204" pitchFamily="34" charset="0"/>
                <a:ea typeface="Arial" panose="020B0604020202020204" pitchFamily="34" charset="0"/>
                <a:cs typeface="Arial" panose="020B0604020202020204" pitchFamily="34" charset="0"/>
              </a:rPr>
              <a:t>De 15 a 20% </a:t>
            </a:r>
          </a:p>
          <a:p>
            <a:pPr algn="ctr" rtl="0">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de cada cheque salarial</a:t>
            </a:r>
          </a:p>
        </p:txBody>
      </p:sp>
      <p:sp>
        <p:nvSpPr>
          <p:cNvPr id="30" name="Text">
            <a:extLst>
              <a:ext uri="{FF2B5EF4-FFF2-40B4-BE49-F238E27FC236}">
                <a16:creationId xmlns:a16="http://schemas.microsoft.com/office/drawing/2014/main" id="{3B2A4B43-2DBC-14EC-8BF0-ACDE2C7C8E9E}"/>
              </a:ext>
            </a:extLst>
          </p:cNvPr>
          <p:cNvSpPr txBox="1"/>
          <p:nvPr/>
        </p:nvSpPr>
        <p:spPr>
          <a:xfrm>
            <a:off x="8030250" y="3073418"/>
            <a:ext cx="3266014" cy="646870"/>
          </a:xfrm>
          <a:prstGeom prst="rect">
            <a:avLst/>
          </a:prstGeom>
          <a:noFill/>
        </p:spPr>
        <p:txBody>
          <a:bodyPr wrap="square" rtlCol="0">
            <a:noAutofit/>
          </a:bodyPr>
          <a:lstStyle/>
          <a:p>
            <a:pPr algn="ctr" rtl="0">
              <a:spcBef>
                <a:spcPts val="0"/>
              </a:spcBef>
              <a:spcAft>
                <a:spcPts val="400"/>
              </a:spcAft>
            </a:pPr>
            <a:r>
              <a:rPr lang="x-es-XL" sz="3600" b="0" i="0" u="none" baseline="0">
                <a:solidFill>
                  <a:schemeClr val="tx2"/>
                </a:solidFill>
                <a:latin typeface="Arial" panose="020B0604020202020204" pitchFamily="34" charset="0"/>
                <a:ea typeface="Arial" panose="020B0604020202020204" pitchFamily="34" charset="0"/>
                <a:cs typeface="Arial" panose="020B0604020202020204" pitchFamily="34" charset="0"/>
              </a:rPr>
              <a:t>Más de 51 años</a:t>
            </a:r>
          </a:p>
        </p:txBody>
      </p:sp>
      <p:sp>
        <p:nvSpPr>
          <p:cNvPr id="34" name="Text">
            <a:extLst>
              <a:ext uri="{FF2B5EF4-FFF2-40B4-BE49-F238E27FC236}">
                <a16:creationId xmlns:a16="http://schemas.microsoft.com/office/drawing/2014/main" id="{59E92E15-794E-37DF-59DF-978EC7DCAC3C}"/>
              </a:ext>
            </a:extLst>
          </p:cNvPr>
          <p:cNvSpPr txBox="1"/>
          <p:nvPr/>
        </p:nvSpPr>
        <p:spPr>
          <a:xfrm>
            <a:off x="8137958" y="4264073"/>
            <a:ext cx="3052597" cy="1307027"/>
          </a:xfrm>
          <a:prstGeom prst="rect">
            <a:avLst/>
          </a:prstGeom>
          <a:noFill/>
        </p:spPr>
        <p:txBody>
          <a:bodyPr wrap="square" rtlCol="0">
            <a:noAutofit/>
          </a:bodyPr>
          <a:lstStyle/>
          <a:p>
            <a:pPr algn="ctr" rtl="0">
              <a:spcBef>
                <a:spcPts val="0"/>
              </a:spcBef>
              <a:spcAft>
                <a:spcPts val="400"/>
              </a:spcAft>
            </a:pPr>
            <a:r>
              <a:rPr lang="x-es-XL" sz="1600" b="1" i="0" u="none" baseline="0">
                <a:latin typeface="Arial" panose="020B0604020202020204" pitchFamily="34" charset="0"/>
                <a:ea typeface="Arial" panose="020B0604020202020204" pitchFamily="34" charset="0"/>
                <a:cs typeface="Arial" panose="020B0604020202020204" pitchFamily="34" charset="0"/>
              </a:rPr>
              <a:t>Objetivo de ahorro:</a:t>
            </a:r>
          </a:p>
          <a:p>
            <a:pPr algn="ctr" rtl="0">
              <a:spcBef>
                <a:spcPts val="0"/>
              </a:spcBef>
              <a:spcAft>
                <a:spcPts val="400"/>
              </a:spcAft>
            </a:pPr>
            <a:r>
              <a:rPr lang="x-es-XL" sz="2400" b="1" i="0" u="none" baseline="0">
                <a:latin typeface="Arial" panose="020B0604020202020204" pitchFamily="34" charset="0"/>
                <a:ea typeface="Arial" panose="020B0604020202020204" pitchFamily="34" charset="0"/>
                <a:cs typeface="Arial" panose="020B0604020202020204" pitchFamily="34" charset="0"/>
              </a:rPr>
              <a:t>20% o más </a:t>
            </a:r>
          </a:p>
          <a:p>
            <a:pPr algn="ctr" rtl="0">
              <a:spcBef>
                <a:spcPts val="0"/>
              </a:spcBef>
              <a:spcAft>
                <a:spcPts val="400"/>
              </a:spcAft>
            </a:pPr>
            <a:r>
              <a:rPr lang="x-es-XL" sz="1600" b="0" i="0" u="none" baseline="0">
                <a:latin typeface="Arial" panose="020B0604020202020204" pitchFamily="34" charset="0"/>
                <a:ea typeface="Arial" panose="020B0604020202020204" pitchFamily="34" charset="0"/>
                <a:cs typeface="Arial" panose="020B0604020202020204" pitchFamily="34" charset="0"/>
              </a:rPr>
              <a:t>de cada cheque salarial</a:t>
            </a:r>
          </a:p>
        </p:txBody>
      </p:sp>
      <p:pic>
        <p:nvPicPr>
          <p:cNvPr id="3" name="Picture 2">
            <a:extLst>
              <a:ext uri="{FF2B5EF4-FFF2-40B4-BE49-F238E27FC236}">
                <a16:creationId xmlns:a16="http://schemas.microsoft.com/office/drawing/2014/main" id="{1F22A241-51A1-9D11-D0A1-E0966C11DB6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81524" y="1857944"/>
            <a:ext cx="1066800" cy="1117600"/>
          </a:xfrm>
          <a:prstGeom prst="rect">
            <a:avLst/>
          </a:prstGeom>
        </p:spPr>
      </p:pic>
      <p:pic>
        <p:nvPicPr>
          <p:cNvPr id="9" name="Picture 8">
            <a:extLst>
              <a:ext uri="{FF2B5EF4-FFF2-40B4-BE49-F238E27FC236}">
                <a16:creationId xmlns:a16="http://schemas.microsoft.com/office/drawing/2014/main" id="{994CCDDD-C01A-2064-AE40-05166D56B72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086405" y="1857944"/>
            <a:ext cx="1269359" cy="1199614"/>
          </a:xfrm>
          <a:prstGeom prst="rect">
            <a:avLst/>
          </a:prstGeom>
        </p:spPr>
      </p:pic>
      <p:pic>
        <p:nvPicPr>
          <p:cNvPr id="14" name="Picture 13">
            <a:extLst>
              <a:ext uri="{FF2B5EF4-FFF2-40B4-BE49-F238E27FC236}">
                <a16:creationId xmlns:a16="http://schemas.microsoft.com/office/drawing/2014/main" id="{F49A1EC7-47E6-F842-5B60-C585720E1363}"/>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10495" y="1857944"/>
            <a:ext cx="1346200" cy="1168400"/>
          </a:xfrm>
          <a:prstGeom prst="rect">
            <a:avLst/>
          </a:prstGeom>
        </p:spPr>
      </p:pic>
      <p:sp>
        <p:nvSpPr>
          <p:cNvPr id="2" name="TextBox 1">
            <a:extLst>
              <a:ext uri="{FF2B5EF4-FFF2-40B4-BE49-F238E27FC236}">
                <a16:creationId xmlns:a16="http://schemas.microsoft.com/office/drawing/2014/main" id="{99D078BE-5C88-94E3-9867-FEF88A16AD11}"/>
              </a:ext>
            </a:extLst>
          </p:cNvPr>
          <p:cNvSpPr txBox="1"/>
          <p:nvPr/>
        </p:nvSpPr>
        <p:spPr>
          <a:xfrm>
            <a:off x="892908" y="5695473"/>
            <a:ext cx="8065112" cy="261610"/>
          </a:xfrm>
          <a:prstGeom prst="rect">
            <a:avLst/>
          </a:prstGeom>
          <a:noFill/>
        </p:spPr>
        <p:txBody>
          <a:bodyPr wrap="square" rtlCol="0">
            <a:spAutoFit/>
          </a:bodyPr>
          <a:lstStyle/>
          <a:p>
            <a:pPr algn="l" rtl="0"/>
            <a:r>
              <a:rPr lang="x-es-XL" sz="1100" b="0" i="0" u="none" baseline="0"/>
              <a:t>Fuente: Nerd Wallet, 2024</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13</a:t>
            </a:fld>
            <a:endParaRPr lang="x-es-XL"/>
          </a:p>
        </p:txBody>
      </p:sp>
    </p:spTree>
    <p:extLst>
      <p:ext uri="{BB962C8B-B14F-4D97-AF65-F5344CB8AC3E}">
        <p14:creationId xmlns:p14="http://schemas.microsoft.com/office/powerpoint/2010/main" val="2622789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pPr algn="l" rtl="0">
              <a:lnSpc>
                <a:spcPct val="100000"/>
              </a:lnSpc>
            </a:pPr>
            <a:r>
              <a:rPr lang="x-es-XL" sz="2800" b="1" i="0" u="none" baseline="0" dirty="0"/>
              <a:t>¿Por qué unirse a su plan?</a:t>
            </a:r>
          </a:p>
        </p:txBody>
      </p:sp>
      <p:sp>
        <p:nvSpPr>
          <p:cNvPr id="28" name="Text">
            <a:extLst>
              <a:ext uri="{FF2B5EF4-FFF2-40B4-BE49-F238E27FC236}">
                <a16:creationId xmlns:a16="http://schemas.microsoft.com/office/drawing/2014/main" id="{AB9BEFF1-8BAD-B3AE-DB0B-90B785FE24E0}"/>
              </a:ext>
            </a:extLst>
          </p:cNvPr>
          <p:cNvSpPr txBox="1"/>
          <p:nvPr/>
        </p:nvSpPr>
        <p:spPr>
          <a:xfrm>
            <a:off x="1066999" y="2973176"/>
            <a:ext cx="2617568" cy="646870"/>
          </a:xfrm>
          <a:prstGeom prst="rect">
            <a:avLst/>
          </a:prstGeom>
          <a:noFill/>
        </p:spPr>
        <p:txBody>
          <a:bodyPr wrap="square" rtlCol="0">
            <a:noAutofit/>
          </a:bodyPr>
          <a:lstStyle/>
          <a:p>
            <a:pPr algn="ctr" rtl="0">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Ahorro automático</a:t>
            </a:r>
          </a:p>
        </p:txBody>
      </p:sp>
      <p:sp>
        <p:nvSpPr>
          <p:cNvPr id="3" name="Text">
            <a:extLst>
              <a:ext uri="{FF2B5EF4-FFF2-40B4-BE49-F238E27FC236}">
                <a16:creationId xmlns:a16="http://schemas.microsoft.com/office/drawing/2014/main" id="{A794E158-AF79-05F8-F05E-11DDF848BCB5}"/>
              </a:ext>
            </a:extLst>
          </p:cNvPr>
          <p:cNvSpPr txBox="1"/>
          <p:nvPr/>
        </p:nvSpPr>
        <p:spPr>
          <a:xfrm>
            <a:off x="4489903" y="2973176"/>
            <a:ext cx="2617568" cy="646870"/>
          </a:xfrm>
          <a:prstGeom prst="rect">
            <a:avLst/>
          </a:prstGeom>
          <a:noFill/>
        </p:spPr>
        <p:txBody>
          <a:bodyPr wrap="square" rtlCol="0">
            <a:noAutofit/>
          </a:bodyPr>
          <a:lstStyle/>
          <a:p>
            <a:pPr algn="ctr" rtl="0">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Ventajas fiscales</a:t>
            </a:r>
          </a:p>
        </p:txBody>
      </p:sp>
      <p:sp>
        <p:nvSpPr>
          <p:cNvPr id="29" name="Text">
            <a:extLst>
              <a:ext uri="{FF2B5EF4-FFF2-40B4-BE49-F238E27FC236}">
                <a16:creationId xmlns:a16="http://schemas.microsoft.com/office/drawing/2014/main" id="{8AC0FBDC-31E6-2F96-344E-4D29E9DB389A}"/>
              </a:ext>
            </a:extLst>
          </p:cNvPr>
          <p:cNvSpPr txBox="1"/>
          <p:nvPr/>
        </p:nvSpPr>
        <p:spPr>
          <a:xfrm>
            <a:off x="7912807" y="2973176"/>
            <a:ext cx="2617568" cy="646870"/>
          </a:xfrm>
          <a:prstGeom prst="rect">
            <a:avLst/>
          </a:prstGeom>
          <a:noFill/>
        </p:spPr>
        <p:txBody>
          <a:bodyPr wrap="square" rtlCol="0">
            <a:noAutofit/>
          </a:bodyPr>
          <a:lstStyle/>
          <a:p>
            <a:pPr algn="ctr" rtl="0">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Opciones de inversión</a:t>
            </a:r>
          </a:p>
        </p:txBody>
      </p:sp>
      <p:sp>
        <p:nvSpPr>
          <p:cNvPr id="31" name="Text">
            <a:extLst>
              <a:ext uri="{FF2B5EF4-FFF2-40B4-BE49-F238E27FC236}">
                <a16:creationId xmlns:a16="http://schemas.microsoft.com/office/drawing/2014/main" id="{D3BB1EB6-5243-9F8E-053A-5C2A686F2A40}"/>
              </a:ext>
            </a:extLst>
          </p:cNvPr>
          <p:cNvSpPr txBox="1"/>
          <p:nvPr/>
        </p:nvSpPr>
        <p:spPr>
          <a:xfrm>
            <a:off x="2698882" y="5174908"/>
            <a:ext cx="2617568" cy="646870"/>
          </a:xfrm>
          <a:prstGeom prst="rect">
            <a:avLst/>
          </a:prstGeom>
          <a:noFill/>
        </p:spPr>
        <p:txBody>
          <a:bodyPr wrap="square" rtlCol="0">
            <a:noAutofit/>
          </a:bodyPr>
          <a:lstStyle/>
          <a:p>
            <a:pPr algn="ctr" rtl="0">
              <a:spcBef>
                <a:spcPts val="0"/>
              </a:spcBef>
              <a:spcAft>
                <a:spcPts val="400"/>
              </a:spcAft>
            </a:pPr>
            <a:r>
              <a:rPr lang="x-es-XL" sz="2000" b="0" i="0" u="none" baseline="0">
                <a:latin typeface="Arial" panose="020B0604020202020204" pitchFamily="34" charset="0"/>
                <a:ea typeface="Arial" panose="020B0604020202020204" pitchFamily="34" charset="0"/>
                <a:cs typeface="Arial" panose="020B0604020202020204" pitchFamily="34" charset="0"/>
              </a:rPr>
              <a:t>Capitalización</a:t>
            </a:r>
          </a:p>
        </p:txBody>
      </p:sp>
      <p:sp>
        <p:nvSpPr>
          <p:cNvPr id="30" name="Text">
            <a:extLst>
              <a:ext uri="{FF2B5EF4-FFF2-40B4-BE49-F238E27FC236}">
                <a16:creationId xmlns:a16="http://schemas.microsoft.com/office/drawing/2014/main" id="{092CDDD2-A180-15F7-5F08-C43A84C0A603}"/>
              </a:ext>
            </a:extLst>
          </p:cNvPr>
          <p:cNvSpPr txBox="1"/>
          <p:nvPr/>
        </p:nvSpPr>
        <p:spPr>
          <a:xfrm>
            <a:off x="6096000" y="5174908"/>
            <a:ext cx="2617568" cy="646870"/>
          </a:xfrm>
          <a:prstGeom prst="rect">
            <a:avLst/>
          </a:prstGeom>
          <a:noFill/>
        </p:spPr>
        <p:txBody>
          <a:bodyPr wrap="square" rtlCol="0">
            <a:noAutofit/>
          </a:bodyPr>
          <a:lstStyle/>
          <a:p>
            <a:pPr algn="ctr" rtl="0">
              <a:spcBef>
                <a:spcPts val="0"/>
              </a:spcBef>
              <a:spcAft>
                <a:spcPts val="400"/>
              </a:spcAft>
            </a:pPr>
            <a:r>
              <a:rPr lang="x-es-XL" sz="2000" b="0" i="0" u="none" baseline="0" dirty="0">
                <a:latin typeface="Arial" panose="020B0604020202020204" pitchFamily="34" charset="0"/>
                <a:ea typeface="Arial" panose="020B0604020202020204" pitchFamily="34" charset="0"/>
                <a:cs typeface="Arial" panose="020B0604020202020204" pitchFamily="34" charset="0"/>
              </a:rPr>
              <a:t>Aportación complementaria </a:t>
            </a:r>
            <a:br>
              <a:rPr lang="es-BO" sz="2000" b="0" i="0" u="none" baseline="0" dirty="0">
                <a:latin typeface="Arial" panose="020B0604020202020204" pitchFamily="34" charset="0"/>
                <a:ea typeface="Arial" panose="020B0604020202020204" pitchFamily="34" charset="0"/>
                <a:cs typeface="Arial" panose="020B0604020202020204" pitchFamily="34" charset="0"/>
              </a:rPr>
            </a:br>
            <a:r>
              <a:rPr lang="x-es-XL" sz="2000" b="0" i="0" u="none" baseline="0" dirty="0">
                <a:latin typeface="Arial" panose="020B0604020202020204" pitchFamily="34" charset="0"/>
                <a:ea typeface="Arial" panose="020B0604020202020204" pitchFamily="34" charset="0"/>
                <a:cs typeface="Arial" panose="020B0604020202020204" pitchFamily="34" charset="0"/>
              </a:rPr>
              <a:t>del empleador</a:t>
            </a:r>
          </a:p>
        </p:txBody>
      </p:sp>
      <p:pic>
        <p:nvPicPr>
          <p:cNvPr id="23" name="Picture 22">
            <a:extLst>
              <a:ext uri="{FF2B5EF4-FFF2-40B4-BE49-F238E27FC236}">
                <a16:creationId xmlns:a16="http://schemas.microsoft.com/office/drawing/2014/main" id="{DC7B0BB9-7B0A-3DF4-E85D-1AFA0497F918}"/>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621759" y="1683092"/>
            <a:ext cx="1199665" cy="1199665"/>
          </a:xfrm>
          <a:prstGeom prst="rect">
            <a:avLst/>
          </a:prstGeom>
        </p:spPr>
      </p:pic>
      <p:pic>
        <p:nvPicPr>
          <p:cNvPr id="24" name="Picture 23">
            <a:extLst>
              <a:ext uri="{FF2B5EF4-FFF2-40B4-BE49-F238E27FC236}">
                <a16:creationId xmlns:a16="http://schemas.microsoft.com/office/drawing/2014/main" id="{041D176B-D3A1-3946-5FEF-2DF769BC53D5}"/>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1615987" y="1778067"/>
            <a:ext cx="1519593" cy="1111898"/>
          </a:xfrm>
          <a:prstGeom prst="rect">
            <a:avLst/>
          </a:prstGeom>
        </p:spPr>
      </p:pic>
      <p:pic>
        <p:nvPicPr>
          <p:cNvPr id="25" name="Picture 24">
            <a:extLst>
              <a:ext uri="{FF2B5EF4-FFF2-40B4-BE49-F238E27FC236}">
                <a16:creationId xmlns:a16="http://schemas.microsoft.com/office/drawing/2014/main" id="{C38C02F8-811F-A312-A067-4EF2072B27C1}"/>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3411805" y="3866322"/>
            <a:ext cx="1191723" cy="1173103"/>
          </a:xfrm>
          <a:prstGeom prst="rect">
            <a:avLst/>
          </a:prstGeom>
        </p:spPr>
      </p:pic>
      <p:pic>
        <p:nvPicPr>
          <p:cNvPr id="26" name="Picture 25">
            <a:extLst>
              <a:ext uri="{FF2B5EF4-FFF2-40B4-BE49-F238E27FC236}">
                <a16:creationId xmlns:a16="http://schemas.microsoft.com/office/drawing/2014/main" id="{6AF71205-DD59-1F77-429F-F69D58ADD970}"/>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6808923" y="3866322"/>
            <a:ext cx="1191723" cy="1191723"/>
          </a:xfrm>
          <a:prstGeom prst="rect">
            <a:avLst/>
          </a:prstGeom>
        </p:spPr>
      </p:pic>
      <p:pic>
        <p:nvPicPr>
          <p:cNvPr id="35" name="Picture 34">
            <a:extLst>
              <a:ext uri="{FF2B5EF4-FFF2-40B4-BE49-F238E27FC236}">
                <a16:creationId xmlns:a16="http://schemas.microsoft.com/office/drawing/2014/main" id="{CC2726BF-2D1F-6B8C-9180-7938EAD8CD9D}"/>
              </a:ext>
              <a:ext uri="{C183D7F6-B498-43B3-948B-1728B52AA6E4}">
                <adec:decorative xmlns:adec="http://schemas.microsoft.com/office/drawing/2017/decorative" val="1"/>
              </a:ext>
            </a:extLst>
          </p:cNvPr>
          <p:cNvPicPr>
            <a:picLocks noChangeAspect="1"/>
          </p:cNvPicPr>
          <p:nvPr/>
        </p:nvPicPr>
        <p:blipFill>
          <a:blip r:embed="rId7"/>
          <a:srcRect/>
          <a:stretch/>
        </p:blipFill>
        <p:spPr>
          <a:xfrm>
            <a:off x="5242738" y="1730517"/>
            <a:ext cx="1111898" cy="1111898"/>
          </a:xfrm>
          <a:prstGeom prst="rect">
            <a:avLst/>
          </a:prstGeom>
        </p:spPr>
      </p:pic>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14</a:t>
            </a:fld>
            <a:endParaRPr lang="x-es-XL"/>
          </a:p>
        </p:txBody>
      </p:sp>
    </p:spTree>
    <p:extLst>
      <p:ext uri="{BB962C8B-B14F-4D97-AF65-F5344CB8AC3E}">
        <p14:creationId xmlns:p14="http://schemas.microsoft.com/office/powerpoint/2010/main" val="121308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adline">
            <a:extLst>
              <a:ext uri="{FF2B5EF4-FFF2-40B4-BE49-F238E27FC236}">
                <a16:creationId xmlns:a16="http://schemas.microsoft.com/office/drawing/2014/main" id="{6E698059-CAEF-82BC-1D71-F9B31B53C287}"/>
              </a:ext>
            </a:extLst>
          </p:cNvPr>
          <p:cNvSpPr>
            <a:spLocks noGrp="1"/>
          </p:cNvSpPr>
          <p:nvPr>
            <p:ph type="title"/>
          </p:nvPr>
        </p:nvSpPr>
        <p:spPr>
          <a:xfrm>
            <a:off x="310897" y="1841715"/>
            <a:ext cx="3319810" cy="1049404"/>
          </a:xfrm>
        </p:spPr>
        <p:txBody>
          <a:bodyPr anchor="t" anchorCtr="0">
            <a:noAutofit/>
          </a:bodyPr>
          <a:lstStyle/>
          <a:p>
            <a:pPr algn="l" rtl="0">
              <a:lnSpc>
                <a:spcPct val="100000"/>
              </a:lnSpc>
              <a:spcBef>
                <a:spcPts val="1800"/>
              </a:spcBef>
              <a:spcAft>
                <a:spcPts val="1800"/>
              </a:spcAft>
            </a:pPr>
            <a:r>
              <a:rPr lang="x-es-XL" sz="2800" b="1" i="0" u="none" baseline="0" dirty="0"/>
              <a:t>Listo para jubilarse</a:t>
            </a:r>
            <a:endParaRPr lang="x-es-XL" sz="2000" b="0" dirty="0"/>
          </a:p>
        </p:txBody>
      </p:sp>
      <p:sp>
        <p:nvSpPr>
          <p:cNvPr id="3" name="Headline">
            <a:extLst>
              <a:ext uri="{FF2B5EF4-FFF2-40B4-BE49-F238E27FC236}">
                <a16:creationId xmlns:a16="http://schemas.microsoft.com/office/drawing/2014/main" id="{A8CFF0B5-FD5F-83FE-AB40-B179CB788E02}"/>
              </a:ext>
            </a:extLst>
          </p:cNvPr>
          <p:cNvSpPr txBox="1">
            <a:spLocks/>
          </p:cNvSpPr>
          <p:nvPr/>
        </p:nvSpPr>
        <p:spPr>
          <a:xfrm>
            <a:off x="310897" y="3012141"/>
            <a:ext cx="3319810" cy="127747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l" rtl="0">
              <a:lnSpc>
                <a:spcPct val="100000"/>
              </a:lnSpc>
              <a:spcBef>
                <a:spcPts val="1800"/>
              </a:spcBef>
              <a:spcAft>
                <a:spcPts val="1800"/>
              </a:spcAft>
            </a:pPr>
            <a:r>
              <a:rPr lang="x-es-XL" sz="2000" b="0" i="0" u="none" baseline="0" dirty="0"/>
              <a:t>Actúe ahora para disfrutar de una jubilación sin complicaciones.</a:t>
            </a:r>
          </a:p>
        </p:txBody>
      </p:sp>
      <p:pic>
        <p:nvPicPr>
          <p:cNvPr id="2" name="Picture">
            <a:extLst>
              <a:ext uri="{FF2B5EF4-FFF2-40B4-BE49-F238E27FC236}">
                <a16:creationId xmlns:a16="http://schemas.microsoft.com/office/drawing/2014/main" id="{D2F08025-23B5-47EF-AB40-F08C5E66D27B}"/>
              </a:ext>
              <a:ext uri="{C183D7F6-B498-43B3-948B-1728B52AA6E4}">
                <adec:decorative xmlns:adec="http://schemas.microsoft.com/office/drawing/2017/decorative" val="1"/>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
        <p:nvSpPr>
          <p:cNvPr id="15" name="Slide Number Placeholder 16">
            <a:extLst>
              <a:ext uri="{FF2B5EF4-FFF2-40B4-BE49-F238E27FC236}">
                <a16:creationId xmlns:a16="http://schemas.microsoft.com/office/drawing/2014/main" id="{1FDF914F-E3BE-CB29-DA3F-CEB8DA3BBC9D}"/>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15</a:t>
            </a:fld>
            <a:endParaRPr lang="x-es-XL"/>
          </a:p>
        </p:txBody>
      </p:sp>
    </p:spTree>
    <p:extLst>
      <p:ext uri="{BB962C8B-B14F-4D97-AF65-F5344CB8AC3E}">
        <p14:creationId xmlns:p14="http://schemas.microsoft.com/office/powerpoint/2010/main" val="3677866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1796095" y="1714896"/>
            <a:ext cx="4841893" cy="388223"/>
          </a:xfrm>
        </p:spPr>
        <p:txBody>
          <a:bodyPr anchor="t" anchorCtr="0">
            <a:noAutofit/>
          </a:bodyPr>
          <a:lstStyle/>
          <a:p>
            <a:pPr algn="ctr" rtl="0">
              <a:lnSpc>
                <a:spcPct val="100000"/>
              </a:lnSpc>
            </a:pPr>
            <a:r>
              <a:rPr lang="x-es-XL" sz="2800" b="0" i="0" u="none" baseline="0" dirty="0"/>
              <a:t>¿Tiene alguna pregunta?</a:t>
            </a:r>
          </a:p>
        </p:txBody>
      </p:sp>
      <p:pic>
        <p:nvPicPr>
          <p:cNvPr id="17" name="Picture">
            <a:extLst>
              <a:ext uri="{FF2B5EF4-FFF2-40B4-BE49-F238E27FC236}">
                <a16:creationId xmlns:a16="http://schemas.microsoft.com/office/drawing/2014/main" id="{EC5F98DA-D801-0C1D-D109-4DE76610B411}"/>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7974959" y="1113859"/>
            <a:ext cx="3859194" cy="3447303"/>
          </a:xfrm>
          <a:prstGeom prst="roundRect">
            <a:avLst>
              <a:gd name="adj" fmla="val 3499"/>
            </a:avLst>
          </a:prstGeom>
        </p:spPr>
      </p:pic>
      <p:sp>
        <p:nvSpPr>
          <p:cNvPr id="3" name="Text">
            <a:extLst>
              <a:ext uri="{FF2B5EF4-FFF2-40B4-BE49-F238E27FC236}">
                <a16:creationId xmlns:a16="http://schemas.microsoft.com/office/drawing/2014/main" id="{A794E158-AF79-05F8-F05E-11DDF848BCB5}"/>
              </a:ext>
            </a:extLst>
          </p:cNvPr>
          <p:cNvSpPr txBox="1"/>
          <p:nvPr/>
        </p:nvSpPr>
        <p:spPr>
          <a:xfrm>
            <a:off x="1243292" y="2655847"/>
            <a:ext cx="5947499" cy="1905315"/>
          </a:xfrm>
          <a:prstGeom prst="rect">
            <a:avLst/>
          </a:prstGeom>
          <a:noFill/>
        </p:spPr>
        <p:txBody>
          <a:bodyPr wrap="square" rtlCol="0">
            <a:noAutofit/>
          </a:bodyPr>
          <a:lstStyle/>
          <a:p>
            <a:pPr algn="ctr" rtl="0">
              <a:spcBef>
                <a:spcPts val="0"/>
              </a:spcBef>
              <a:spcAft>
                <a:spcPts val="400"/>
              </a:spcAft>
            </a:pPr>
            <a:r>
              <a:rPr lang="x-es-XL" sz="2800" b="0" i="0" u="none" baseline="0" dirty="0">
                <a:latin typeface="Arial" panose="020B0604020202020204" pitchFamily="34" charset="0"/>
                <a:ea typeface="Arial" panose="020B0604020202020204" pitchFamily="34" charset="0"/>
                <a:cs typeface="Arial" panose="020B0604020202020204" pitchFamily="34" charset="0"/>
              </a:rPr>
              <a:t>Visite </a:t>
            </a:r>
            <a:r>
              <a:rPr lang="x-es-XL" sz="2800" b="1" i="0" baseline="0" dirty="0">
                <a:solidFill>
                  <a:schemeClr val="tx2"/>
                </a:solidFill>
                <a:latin typeface="Arial" panose="020B0604020202020204" pitchFamily="34" charset="0"/>
                <a:ea typeface="Arial" panose="020B0604020202020204" pitchFamily="34" charset="0"/>
                <a:cs typeface="Arial" panose="020B0604020202020204" pitchFamily="34" charset="0"/>
                <a:hlinkClick r:id="rId4" tooltip="http://www.standard.com/retirement"/>
              </a:rPr>
              <a:t>standard.com/retirement </a:t>
            </a:r>
            <a:br>
              <a:rPr lang="x-es-XL" sz="2800" dirty="0">
                <a:latin typeface="Arial" panose="020B0604020202020204" pitchFamily="34" charset="0"/>
                <a:cs typeface="Arial" panose="020B0604020202020204" pitchFamily="34" charset="0"/>
              </a:rPr>
            </a:br>
            <a:r>
              <a:rPr lang="x-es-XL" sz="2800" b="0" i="0" u="none" baseline="0" dirty="0">
                <a:latin typeface="Arial" panose="020B0604020202020204" pitchFamily="34" charset="0"/>
                <a:ea typeface="Arial" panose="020B0604020202020204" pitchFamily="34" charset="0"/>
                <a:cs typeface="Arial" panose="020B0604020202020204" pitchFamily="34" charset="0"/>
              </a:rPr>
              <a:t>para inscribirse en su plan </a:t>
            </a:r>
            <a:br>
              <a:rPr lang="x-es-XL" sz="2800" dirty="0">
                <a:latin typeface="Arial" panose="020B0604020202020204" pitchFamily="34" charset="0"/>
                <a:cs typeface="Arial" panose="020B0604020202020204" pitchFamily="34" charset="0"/>
              </a:rPr>
            </a:br>
            <a:r>
              <a:rPr lang="x-es-XL" sz="2800" b="0" i="0" u="none" baseline="0" dirty="0">
                <a:latin typeface="Arial" panose="020B0604020202020204" pitchFamily="34" charset="0"/>
                <a:ea typeface="Arial" panose="020B0604020202020204" pitchFamily="34" charset="0"/>
                <a:cs typeface="Arial" panose="020B0604020202020204" pitchFamily="34" charset="0"/>
              </a:rPr>
              <a:t>o aumentar su aportación. </a:t>
            </a:r>
          </a:p>
        </p:txBody>
      </p:sp>
      <p:sp>
        <p:nvSpPr>
          <p:cNvPr id="2" name="Rectángulo 1">
            <a:extLst>
              <a:ext uri="{FF2B5EF4-FFF2-40B4-BE49-F238E27FC236}">
                <a16:creationId xmlns:a16="http://schemas.microsoft.com/office/drawing/2014/main" id="{9D31B14E-137D-1F55-8598-A86B19034F49}"/>
              </a:ext>
              <a:ext uri="{C183D7F6-B498-43B3-948B-1728B52AA6E4}">
                <adec:decorative xmlns:adec="http://schemas.microsoft.com/office/drawing/2017/decorative" val="1"/>
              </a:ext>
            </a:extLst>
          </p:cNvPr>
          <p:cNvSpPr/>
          <p:nvPr/>
        </p:nvSpPr>
        <p:spPr>
          <a:xfrm>
            <a:off x="2571750" y="3067050"/>
            <a:ext cx="4248150" cy="8572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419" dirty="0"/>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16</a:t>
            </a:fld>
            <a:endParaRPr lang="x-es-XL"/>
          </a:p>
        </p:txBody>
      </p:sp>
    </p:spTree>
    <p:extLst>
      <p:ext uri="{BB962C8B-B14F-4D97-AF65-F5344CB8AC3E}">
        <p14:creationId xmlns:p14="http://schemas.microsoft.com/office/powerpoint/2010/main" val="3912736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57FC963-0BF0-F206-718A-F5018D8849F9}"/>
              </a:ext>
              <a:ext uri="{C183D7F6-B498-43B3-948B-1728B52AA6E4}">
                <adec:decorative xmlns:adec="http://schemas.microsoft.com/office/drawing/2017/decorative" val="0"/>
              </a:ext>
            </a:extLst>
          </p:cNvPr>
          <p:cNvSpPr>
            <a:spLocks noGrp="1"/>
          </p:cNvSpPr>
          <p:nvPr>
            <p:ph type="title" idx="4294967295"/>
          </p:nvPr>
        </p:nvSpPr>
        <p:spPr>
          <a:xfrm rot="10800000" flipV="1">
            <a:off x="794658" y="-203200"/>
            <a:ext cx="2325915" cy="203200"/>
          </a:xfrm>
        </p:spPr>
        <p:txBody>
          <a:bodyPr vert="horz" lIns="91440" tIns="45720" rIns="91440" bIns="45720" rtlCol="0" anchor="b">
            <a:noAutofit/>
          </a:bodyPr>
          <a:lstStyle/>
          <a:p>
            <a:r>
              <a:rPr lang="es-US" sz="1400" dirty="0"/>
              <a:t>Conclusión</a:t>
            </a:r>
          </a:p>
        </p:txBody>
      </p:sp>
      <p:pic>
        <p:nvPicPr>
          <p:cNvPr id="5" name="Picture 4" descr="The Standard Registered Logo.">
            <a:extLst>
              <a:ext uri="{FF2B5EF4-FFF2-40B4-BE49-F238E27FC236}">
                <a16:creationId xmlns:a16="http://schemas.microsoft.com/office/drawing/2014/main" id="{624289BB-F789-FD38-43BE-DB490563F66D}"/>
              </a:ext>
            </a:extLst>
          </p:cNvPr>
          <p:cNvPicPr>
            <a:picLocks noChangeAspect="1"/>
          </p:cNvPicPr>
          <p:nvPr/>
        </p:nvPicPr>
        <p:blipFill>
          <a:blip r:embed="rId3">
            <a:alphaModFix amt="0"/>
          </a:blip>
          <a:stretch>
            <a:fillRect/>
          </a:stretch>
        </p:blipFill>
        <p:spPr>
          <a:xfrm>
            <a:off x="530578" y="2056780"/>
            <a:ext cx="1667434" cy="1078369"/>
          </a:xfrm>
          <a:prstGeom prst="rect">
            <a:avLst/>
          </a:prstGeom>
        </p:spPr>
      </p:pic>
      <p:sp>
        <p:nvSpPr>
          <p:cNvPr id="4" name="Rectángulo 3">
            <a:extLst>
              <a:ext uri="{FF2B5EF4-FFF2-40B4-BE49-F238E27FC236}">
                <a16:creationId xmlns:a16="http://schemas.microsoft.com/office/drawing/2014/main" id="{7A35CF0A-D03D-30C3-A271-4B69E9B4FE45}"/>
              </a:ext>
            </a:extLst>
          </p:cNvPr>
          <p:cNvSpPr/>
          <p:nvPr/>
        </p:nvSpPr>
        <p:spPr>
          <a:xfrm>
            <a:off x="609600" y="3297461"/>
            <a:ext cx="11214100" cy="275501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GT" sz="1400" kern="100" dirty="0">
                <a:solidFill>
                  <a:schemeClr val="tx1"/>
                </a:solidFill>
                <a:effectLst/>
                <a:ea typeface="Aptos" panose="020B0004020202020204" pitchFamily="34" charset="0"/>
                <a:cs typeface="Times New Roman" panose="02020603050405020304" pitchFamily="18" charset="0"/>
              </a:rPr>
              <a:t>Antes de invertir, los empleadores y los participantes del plan deben revisar con atención los objetivos de inversión, los riesgos, los cargos </a:t>
            </a:r>
            <a:br>
              <a:rPr lang="es-GT" sz="1400" kern="100" dirty="0">
                <a:solidFill>
                  <a:schemeClr val="tx1"/>
                </a:solidFill>
                <a:effectLst/>
                <a:ea typeface="Aptos" panose="020B0004020202020204" pitchFamily="34" charset="0"/>
                <a:cs typeface="Times New Roman" panose="02020603050405020304" pitchFamily="18" charset="0"/>
              </a:rPr>
            </a:br>
            <a:r>
              <a:rPr lang="es-GT" sz="1400" kern="100" dirty="0">
                <a:solidFill>
                  <a:schemeClr val="tx1"/>
                </a:solidFill>
                <a:effectLst/>
                <a:ea typeface="Aptos" panose="020B0004020202020204" pitchFamily="34" charset="0"/>
                <a:cs typeface="Times New Roman" panose="02020603050405020304" pitchFamily="18" charset="0"/>
              </a:rPr>
              <a:t>y los gastos de las opciones de inversión que se ofrecen dentro del plan de jubilación. Los folletos de los fondos mutuos individuales en </a:t>
            </a:r>
            <a:br>
              <a:rPr lang="es-GT" sz="1400" kern="100" dirty="0">
                <a:solidFill>
                  <a:schemeClr val="tx1"/>
                </a:solidFill>
                <a:effectLst/>
                <a:ea typeface="Aptos" panose="020B0004020202020204" pitchFamily="34" charset="0"/>
                <a:cs typeface="Times New Roman" panose="02020603050405020304" pitchFamily="18" charset="0"/>
              </a:rPr>
            </a:br>
            <a:r>
              <a:rPr lang="es-GT" sz="1400" kern="100" dirty="0">
                <a:solidFill>
                  <a:schemeClr val="tx1"/>
                </a:solidFill>
                <a:effectLst/>
                <a:ea typeface="Aptos" panose="020B0004020202020204" pitchFamily="34" charset="0"/>
                <a:cs typeface="Times New Roman" panose="02020603050405020304" pitchFamily="18" charset="0"/>
              </a:rPr>
              <a:t>la anualidad colectiva contienen esta información, además de otros datos importantes. Puede llamar al 877.805.1127 para obtener estos folletos. Por favor, lea detenidamente los folletos antes de invertir. Las inversiones están sujetas al riesgo bursátil y su valor puede fluctuar.</a:t>
            </a:r>
          </a:p>
          <a:p>
            <a:endParaRPr lang="es-GT" sz="1400" kern="100" dirty="0">
              <a:solidFill>
                <a:schemeClr val="tx1"/>
              </a:solidFill>
              <a:effectLst/>
              <a:ea typeface="Aptos" panose="020B0004020202020204" pitchFamily="34" charset="0"/>
              <a:cs typeface="Times New Roman" panose="02020603050405020304" pitchFamily="18" charset="0"/>
            </a:endParaRPr>
          </a:p>
          <a:p>
            <a:r>
              <a:rPr lang="es-GT" sz="1400" kern="100" dirty="0">
                <a:solidFill>
                  <a:schemeClr val="tx1"/>
                </a:solidFill>
                <a:effectLst/>
                <a:ea typeface="Aptos" panose="020B0004020202020204" pitchFamily="34" charset="0"/>
                <a:cs typeface="Times New Roman" panose="02020603050405020304" pitchFamily="18" charset="0"/>
              </a:rPr>
              <a:t>The Standard es el nombre comercial de StanCorp Financial Group, Inc. y sus subsidiarias. Standard Retirement Services, Inc. proporciona servicios de documentación financiera y servicios administrativos del plan. Standard Insurance Company y Standard Retirement Services, Inc. son subsidiarias de StanCorp Financial Group, Inc., y todas son corporaciones de Oregon.</a:t>
            </a:r>
            <a:endParaRPr lang="es-419" sz="1400" kern="100" dirty="0">
              <a:solidFill>
                <a:schemeClr val="tx1"/>
              </a:solidFill>
              <a:effectLst/>
              <a:ea typeface="Aptos" panose="020B0004020202020204" pitchFamily="34" charset="0"/>
              <a:cs typeface="Times New Roman" panose="02020603050405020304" pitchFamily="18" charset="0"/>
            </a:endParaRPr>
          </a:p>
          <a:p>
            <a:endParaRPr lang="es-419" sz="1400" kern="100" dirty="0">
              <a:solidFill>
                <a:schemeClr val="tx1"/>
              </a:solidFill>
              <a:effectLst/>
              <a:ea typeface="Aptos" panose="020B0004020202020204" pitchFamily="34" charset="0"/>
              <a:cs typeface="Times New Roman" panose="02020603050405020304" pitchFamily="18" charset="0"/>
            </a:endParaRPr>
          </a:p>
          <a:p>
            <a:pPr algn="ctr"/>
            <a:endParaRPr lang="es-419" dirty="0"/>
          </a:p>
        </p:txBody>
      </p:sp>
      <p:sp>
        <p:nvSpPr>
          <p:cNvPr id="3" name="TextBox 2">
            <a:extLst>
              <a:ext uri="{FF2B5EF4-FFF2-40B4-BE49-F238E27FC236}">
                <a16:creationId xmlns:a16="http://schemas.microsoft.com/office/drawing/2014/main" id="{E5EE4AD1-FF3E-F6D2-460B-53B99906CB7B}"/>
              </a:ext>
            </a:extLst>
          </p:cNvPr>
          <p:cNvSpPr txBox="1"/>
          <p:nvPr/>
        </p:nvSpPr>
        <p:spPr>
          <a:xfrm>
            <a:off x="609600" y="6228685"/>
            <a:ext cx="3805084" cy="276999"/>
          </a:xfrm>
          <a:prstGeom prst="rect">
            <a:avLst/>
          </a:prstGeom>
          <a:noFill/>
        </p:spPr>
        <p:txBody>
          <a:bodyPr wrap="square" rtlCol="0">
            <a:spAutoFit/>
          </a:bodyPr>
          <a:lstStyle/>
          <a:p>
            <a:pPr algn="l" rtl="0"/>
            <a:r>
              <a:rPr lang="x-es-XL" sz="1200" b="0" i="0" u="none" baseline="0"/>
              <a:t>RP</a:t>
            </a:r>
            <a:r>
              <a:rPr lang="x-es-XL" sz="1200" b="1" i="0" u="none" baseline="0"/>
              <a:t> 19702</a:t>
            </a:r>
            <a:r>
              <a:rPr lang="es-ES" sz="1200" b="1" i="0" u="none" baseline="0" dirty="0"/>
              <a:t>-SPU</a:t>
            </a:r>
            <a:r>
              <a:rPr lang="x-es-XL" sz="1200" b="1" i="0" u="none" baseline="0"/>
              <a:t> </a:t>
            </a:r>
            <a:r>
              <a:rPr lang="x-es-XL" sz="1200" b="0" i="0" u="none" baseline="0"/>
              <a:t>(07/24) W992215-0724 (exp. 07/26)</a:t>
            </a:r>
          </a:p>
        </p:txBody>
      </p:sp>
      <p:sp>
        <p:nvSpPr>
          <p:cNvPr id="2" name="Slide Number Placeholder 1">
            <a:extLst>
              <a:ext uri="{FF2B5EF4-FFF2-40B4-BE49-F238E27FC236}">
                <a16:creationId xmlns:a16="http://schemas.microsoft.com/office/drawing/2014/main" id="{67F51C0B-A9A3-643A-F9FB-43C16F3BB8E9}"/>
              </a:ext>
              <a:ext uri="{C183D7F6-B498-43B3-948B-1728B52AA6E4}">
                <adec:decorative xmlns:adec="http://schemas.microsoft.com/office/drawing/2017/decorative" val="1"/>
              </a:ext>
            </a:extLst>
          </p:cNvPr>
          <p:cNvSpPr>
            <a:spLocks noGrp="1"/>
          </p:cNvSpPr>
          <p:nvPr>
            <p:ph type="sldNum" sz="quarter" idx="10"/>
          </p:nvPr>
        </p:nvSpPr>
        <p:spPr/>
        <p:txBody>
          <a:bodyPr/>
          <a:lstStyle/>
          <a:p>
            <a:pPr algn="l" rtl="0">
              <a:defRPr/>
            </a:pPr>
            <a:fld id="{73EF3F73-D8BE-1D4F-8F0C-03C5EC803F68}" type="slidenum">
              <a:rPr/>
              <a:pPr algn="l" rtl="0">
                <a:defRPr/>
              </a:pPr>
              <a:t>17</a:t>
            </a:fld>
            <a:endParaRPr lang="x-es-XL"/>
          </a:p>
        </p:txBody>
      </p:sp>
    </p:spTree>
    <p:extLst>
      <p:ext uri="{BB962C8B-B14F-4D97-AF65-F5344CB8AC3E}">
        <p14:creationId xmlns:p14="http://schemas.microsoft.com/office/powerpoint/2010/main" val="1817613009"/>
      </p:ext>
    </p:extLst>
  </p:cSld>
  <p:clrMapOvr>
    <a:masterClrMapping/>
  </p:clrMapOvr>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f0d835a-3d14-486d-980f-eaf76ccd082e">
      <Terms xmlns="http://schemas.microsoft.com/office/infopath/2007/PartnerControls"/>
    </lcf76f155ced4ddcb4097134ff3c332f>
    <TaxCatchAll xmlns="6021318e-cadf-4644-b3f5-8786c4cf8acd" xsi:nil="true"/>
    <Photometadata xmlns="af0d835a-3d14-486d-980f-eaf76ccd082e" xsi:nil="true"/>
    <Thumbnail xmlns="af0d835a-3d14-486d-980f-eaf76ccd082e" xsi:nil="true"/>
    <SharedWithUsers xmlns="fe1d0d08-bf91-42eb-a2fe-06a16a639f77">
      <UserInfo>
        <DisplayName>Everyone except external users</DisplayName>
        <AccountId>17</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276FB839D8CAD4DA01800885BDFCC83" ma:contentTypeVersion="16" ma:contentTypeDescription="Create a new document." ma:contentTypeScope="" ma:versionID="3d58d3453b5bf5803b6bca225a05b18f">
  <xsd:schema xmlns:xsd="http://www.w3.org/2001/XMLSchema" xmlns:xs="http://www.w3.org/2001/XMLSchema" xmlns:p="http://schemas.microsoft.com/office/2006/metadata/properties" xmlns:ns2="af0d835a-3d14-486d-980f-eaf76ccd082e" xmlns:ns3="6021318e-cadf-4644-b3f5-8786c4cf8acd" xmlns:ns4="fe1d0d08-bf91-42eb-a2fe-06a16a639f77" targetNamespace="http://schemas.microsoft.com/office/2006/metadata/properties" ma:root="true" ma:fieldsID="1e6dbd2456c9947ce154dc291d8e6e0b" ns2:_="" ns3:_="" ns4:_="">
    <xsd:import namespace="af0d835a-3d14-486d-980f-eaf76ccd082e"/>
    <xsd:import namespace="6021318e-cadf-4644-b3f5-8786c4cf8acd"/>
    <xsd:import namespace="fe1d0d08-bf91-42eb-a2fe-06a16a639f77"/>
    <xsd:element name="properties">
      <xsd:complexType>
        <xsd:sequence>
          <xsd:element name="documentManagement">
            <xsd:complexType>
              <xsd:all>
                <xsd:element ref="ns2:Photometadata" minOccurs="0"/>
                <xsd:element ref="ns2:Thumbnail" minOccurs="0"/>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d835a-3d14-486d-980f-eaf76ccd082e" elementFormDefault="qualified">
    <xsd:import namespace="http://schemas.microsoft.com/office/2006/documentManagement/types"/>
    <xsd:import namespace="http://schemas.microsoft.com/office/infopath/2007/PartnerControls"/>
    <xsd:element name="Photometadata" ma:index="8" nillable="true" ma:displayName="Photo metadata" ma:format="Dropdown" ma:internalName="Photometadata">
      <xsd:simpleType>
        <xsd:restriction base="dms:Text">
          <xsd:maxLength value="255"/>
        </xsd:restriction>
      </xsd:simpleType>
    </xsd:element>
    <xsd:element name="Thumbnail" ma:index="9" nillable="true" ma:displayName="Thumbnail" ma:format="Dropdown" ma:internalName="Thumbnail">
      <xsd:simpleType>
        <xsd:restriction base="dms:Text">
          <xsd:maxLength value="255"/>
        </xsd:restriction>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21318e-cadf-4644-b3f5-8786c4cf8ac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d0598a9-60cc-41cf-a68f-c00698b1768c}" ma:internalName="TaxCatchAll" ma:showField="CatchAllData" ma:web="fe1d0d08-bf91-42eb-a2fe-06a16a639f7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1d0d08-bf91-42eb-a2fe-06a16a639f77"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F56FA5-23CA-48ED-9B53-653DE43F58D1}">
  <ds:schemaRefs>
    <ds:schemaRef ds:uri="http://purl.org/dc/dcmitype/"/>
    <ds:schemaRef ds:uri="af0d835a-3d14-486d-980f-eaf76ccd082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fe1d0d08-bf91-42eb-a2fe-06a16a639f77"/>
    <ds:schemaRef ds:uri="6021318e-cadf-4644-b3f5-8786c4cf8acd"/>
    <ds:schemaRef ds:uri="http://www.w3.org/XML/1998/namespace"/>
  </ds:schemaRefs>
</ds:datastoreItem>
</file>

<file path=customXml/itemProps2.xml><?xml version="1.0" encoding="utf-8"?>
<ds:datastoreItem xmlns:ds="http://schemas.openxmlformats.org/officeDocument/2006/customXml" ds:itemID="{2F7795A2-EC25-45BF-A0BA-CC20F6269A07}">
  <ds:schemaRefs>
    <ds:schemaRef ds:uri="http://schemas.microsoft.com/sharepoint/v3/contenttype/forms"/>
  </ds:schemaRefs>
</ds:datastoreItem>
</file>

<file path=customXml/itemProps3.xml><?xml version="1.0" encoding="utf-8"?>
<ds:datastoreItem xmlns:ds="http://schemas.openxmlformats.org/officeDocument/2006/customXml" ds:itemID="{0E3EB7DD-3209-4314-833B-96877E412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0d835a-3d14-486d-980f-eaf76ccd082e"/>
    <ds:schemaRef ds:uri="6021318e-cadf-4644-b3f5-8786c4cf8acd"/>
    <ds:schemaRef ds:uri="fe1d0d08-bf91-42eb-a2fe-06a16a639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1861</TotalTime>
  <Words>2569</Words>
  <Application>Microsoft Office PowerPoint</Application>
  <PresentationFormat>Widescreen</PresentationFormat>
  <Paragraphs>250</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Helvetica Neue LT Std</vt:lpstr>
      <vt:lpstr>Arial</vt:lpstr>
      <vt:lpstr>Calibri</vt:lpstr>
      <vt:lpstr>Courier New</vt:lpstr>
      <vt:lpstr>Helvetica</vt:lpstr>
      <vt:lpstr>Wingdings</vt:lpstr>
      <vt:lpstr>Master w/ Full Footer</vt:lpstr>
      <vt:lpstr>El futuro de su dinero y su salud</vt:lpstr>
      <vt:lpstr>Presentadores</vt:lpstr>
      <vt:lpstr>Ahorro para el futuro</vt:lpstr>
      <vt:lpstr>El futuro de su salud</vt:lpstr>
      <vt:lpstr>Si no cuenta con un seguro por parte de un empleador, usted será responsable del pago de las primas del seguro de salud y de los gastos extra. </vt:lpstr>
      <vt:lpstr>¿Sabía qué?</vt:lpstr>
      <vt:lpstr>¿Cómo gastará su dinero para la atención médica?</vt:lpstr>
      <vt:lpstr>Su misión: esté preparado</vt:lpstr>
      <vt:lpstr>Cuenta regresiva para una jubilación saludable</vt:lpstr>
      <vt:lpstr>Cuenta regresiva para una jubilación saludable </vt:lpstr>
      <vt:lpstr>Cuenta regresiva para una jubilación saludable  </vt:lpstr>
      <vt:lpstr>Cuenta regresiva para una jubilación saludable   </vt:lpstr>
      <vt:lpstr>Metas de ahorro</vt:lpstr>
      <vt:lpstr>¿Por qué unirse a su plan?</vt:lpstr>
      <vt:lpstr>Listo para jubilarse</vt:lpstr>
      <vt:lpstr>¿Tiene alguna pregunta?</vt:lpstr>
      <vt:lpstr>Conclusión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Futuro de su Dinero y su Salud</dc:title>
  <dc:subject>El Futuro de su Dinero y su Salud</dc:subject>
  <dc:creator>The Standard</dc:creator>
  <cp:keywords>El Futuro de su Dinero y su Salud, The Standard</cp:keywords>
  <dc:description/>
  <cp:lastModifiedBy>Jayakumar Sekar</cp:lastModifiedBy>
  <cp:revision>114</cp:revision>
  <dcterms:created xsi:type="dcterms:W3CDTF">2024-03-15T21:30:48Z</dcterms:created>
  <dcterms:modified xsi:type="dcterms:W3CDTF">2024-09-20T03:03:28Z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0x010100A276FB839D8CAD4DA01800885BDFCC83</vt:lpwstr>
  </property>
  <property fmtid="{D5CDD505-2E9C-101B-9397-08002B2CF9AE}" pid="3" name="MediaServiceImageTags">
    <vt:lpwstr/>
  </property>
</Properties>
</file>