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2"/>
  </p:notesMasterIdLst>
  <p:handoutMasterIdLst>
    <p:handoutMasterId r:id="rId23"/>
  </p:handoutMasterIdLst>
  <p:sldIdLst>
    <p:sldId id="353" r:id="rId5"/>
    <p:sldId id="327" r:id="rId6"/>
    <p:sldId id="371" r:id="rId7"/>
    <p:sldId id="323" r:id="rId8"/>
    <p:sldId id="340" r:id="rId9"/>
    <p:sldId id="372" r:id="rId10"/>
    <p:sldId id="373" r:id="rId11"/>
    <p:sldId id="374" r:id="rId12"/>
    <p:sldId id="375" r:id="rId13"/>
    <p:sldId id="376" r:id="rId14"/>
    <p:sldId id="377" r:id="rId15"/>
    <p:sldId id="359" r:id="rId16"/>
    <p:sldId id="369" r:id="rId17"/>
    <p:sldId id="360" r:id="rId18"/>
    <p:sldId id="302" r:id="rId19"/>
    <p:sldId id="370" r:id="rId20"/>
    <p:sldId id="34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AF2518-23A2-080F-476C-A2184E2A5D29}" name="Adrienne Grace" initials="AG" userId="S::adrienne.grace@standard.com::f481a750-54cb-46b2-8693-5365b4a01085" providerId="AD"/>
  <p188:author id="{6E21EF44-FC25-08BC-C724-70229DA01A3E}" name="Katherine Heilman" initials="KH" userId="S::katherine.heilman@standard.com::9a1e6f34-5639-4748-b4af-b9a0301b47e8" providerId="AD"/>
  <p188:author id="{698E1050-D34A-6E8D-CA97-647FE7E16840}" name="Dawn Bender" initials="" userId="S::dawn.bender@standard.com::da5e5fa8-5b5d-42c2-984b-699c46e11e17" providerId="AD"/>
  <p188:author id="{A129EF8F-9FB0-CB48-7C2D-0A79593A33DE}" name="Mandy Goodwin" initials="MG" userId="S::mandy.goodwin@standard.com::fd1d2c4c-aaf5-450f-947e-b056ec8c31fe" providerId="AD"/>
  <p188:author id="{66FC9AA4-6B3F-B435-95B9-9913743F221A}" name="Jerilee Olmstead" initials="JO" userId="S::jerilee.olmstead@standard.com::5d08420a-9b00-4d47-be0c-0b8138f5dd52" providerId="AD"/>
  <p188:author id="{D3F43ECC-8820-CAED-F6F9-939DE7E0F8FD}" name="Jerilee Olmstead" initials="" userId="S::Jerilee.Olmstead@standard.com::5d08420a-9b00-4d47-be0c-0b8138f5dd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A8"/>
    <a:srgbClr val="004EA7"/>
    <a:srgbClr val="0075B2"/>
    <a:srgbClr val="505050"/>
    <a:srgbClr val="DAD8EB"/>
    <a:srgbClr val="E5E5E5"/>
    <a:srgbClr val="E5E5E6"/>
    <a:srgbClr val="D6F3FF"/>
    <a:srgbClr val="6E747C"/>
    <a:srgbClr val="F1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52" autoAdjust="0"/>
    <p:restoredTop sz="95380" autoAdjust="0"/>
  </p:normalViewPr>
  <p:slideViewPr>
    <p:cSldViewPr snapToGrid="0">
      <p:cViewPr varScale="1">
        <p:scale>
          <a:sx n="86" d="100"/>
          <a:sy n="86" d="100"/>
        </p:scale>
        <p:origin x="1194" y="78"/>
      </p:cViewPr>
      <p:guideLst>
        <p:guide orient="horz" pos="4128"/>
        <p:guide pos="192"/>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43D226-2AAD-71DC-04A2-56C76016BD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7A6670-C23B-385F-68CC-F3CE60E5E8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D2773-295A-4647-866D-65169A5F5513}" type="datetimeFigureOut">
              <a:rPr lang="en-US" smtClean="0"/>
              <a:t>9/20/2024</a:t>
            </a:fld>
            <a:endParaRPr lang="en-US"/>
          </a:p>
        </p:txBody>
      </p:sp>
      <p:sp>
        <p:nvSpPr>
          <p:cNvPr id="4" name="Footer Placeholder 3">
            <a:extLst>
              <a:ext uri="{FF2B5EF4-FFF2-40B4-BE49-F238E27FC236}">
                <a16:creationId xmlns:a16="http://schemas.microsoft.com/office/drawing/2014/main" id="{9FC97CCE-1DAF-1B3B-9A8A-CAEEDA3C81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E7759F-EA5A-D7BD-FFD7-7ACE816105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24F22A-767E-6B41-8237-648607A4F8B1}" type="slidenum">
              <a:rPr lang="en-US" smtClean="0"/>
              <a:t>‹#›</a:t>
            </a:fld>
            <a:endParaRPr lang="en-US"/>
          </a:p>
        </p:txBody>
      </p:sp>
    </p:spTree>
    <p:extLst>
      <p:ext uri="{BB962C8B-B14F-4D97-AF65-F5344CB8AC3E}">
        <p14:creationId xmlns:p14="http://schemas.microsoft.com/office/powerpoint/2010/main" val="87002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D0E78-B23E-6041-9069-6F218D507CC2}"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35D49-6D46-5C4C-9B2F-BCF1E12CE670}" type="slidenum">
              <a:rPr lang="en-US" smtClean="0"/>
              <a:t>‹#›</a:t>
            </a:fld>
            <a:endParaRPr lang="en-US"/>
          </a:p>
        </p:txBody>
      </p:sp>
    </p:spTree>
    <p:extLst>
      <p:ext uri="{BB962C8B-B14F-4D97-AF65-F5344CB8AC3E}">
        <p14:creationId xmlns:p14="http://schemas.microsoft.com/office/powerpoint/2010/main" val="261439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Staying healthy now, while you’re working and earning a paycheck, is important. </a:t>
            </a:r>
          </a:p>
          <a:p>
            <a:endParaRPr lang="en-US" dirty="0"/>
          </a:p>
          <a:p>
            <a:r>
              <a:rPr lang="en-US" dirty="0"/>
              <a:t>But how much thought have you given to how you’ll stay healthy after you’ve retired? </a:t>
            </a:r>
          </a:p>
          <a:p>
            <a:endParaRPr lang="en-US" dirty="0"/>
          </a:p>
          <a:p>
            <a:r>
              <a:rPr lang="en-US" dirty="0"/>
              <a:t>How will you cover your routine medical expenses? Or take care of unexpected illnesses or injuries? And what about long-term care?</a:t>
            </a:r>
          </a:p>
          <a:p>
            <a:endParaRPr lang="en-US" dirty="0"/>
          </a:p>
          <a:p>
            <a:r>
              <a:rPr lang="en-US" dirty="0"/>
              <a:t>Today’s session is called Future Wealth and Health, because planning for both goes hand in hand.  </a:t>
            </a:r>
          </a:p>
        </p:txBody>
      </p:sp>
      <p:sp>
        <p:nvSpPr>
          <p:cNvPr id="4" name="Slide Number Placeholder 3"/>
          <p:cNvSpPr>
            <a:spLocks noGrp="1"/>
          </p:cNvSpPr>
          <p:nvPr>
            <p:ph type="sldNum" sz="quarter" idx="5"/>
          </p:nvPr>
        </p:nvSpPr>
        <p:spPr/>
        <p:txBody>
          <a:bodyPr/>
          <a:lstStyle/>
          <a:p>
            <a:fld id="{68735D49-6D46-5C4C-9B2F-BCF1E12CE670}" type="slidenum">
              <a:rPr lang="en-US" smtClean="0"/>
              <a:t>1</a:t>
            </a:fld>
            <a:endParaRPr lang="en-US"/>
          </a:p>
        </p:txBody>
      </p:sp>
    </p:spTree>
    <p:extLst>
      <p:ext uri="{BB962C8B-B14F-4D97-AF65-F5344CB8AC3E}">
        <p14:creationId xmlns:p14="http://schemas.microsoft.com/office/powerpoint/2010/main" val="384791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early in your career, in the 20-35 age range, the best action could be to start saving as early as you can. </a:t>
            </a:r>
          </a:p>
          <a:p>
            <a:endParaRPr lang="en-US" dirty="0"/>
          </a:p>
          <a:p>
            <a:r>
              <a:rPr lang="en-US" dirty="0"/>
              <a:t>Don’t wait to enroll in your employer’s retirement plan. The sooner you start saving, the more money you'll likely have to use for health care and other expenses after you retire.</a:t>
            </a:r>
          </a:p>
          <a:p>
            <a:endParaRPr lang="en-US" dirty="0"/>
          </a:p>
          <a:p>
            <a:r>
              <a:rPr lang="en-US" dirty="0"/>
              <a:t>When you start early, you can really enjoy the power of compounding. That’s what happens when your earnings generate even more earnings. You can generate earnings not only on your original investments, but also on any accumulated earnings if you keep them invested. So your money can grow faster and faster over the years that you’re saving. </a:t>
            </a:r>
          </a:p>
          <a:p>
            <a:endParaRPr lang="en-US" dirty="0"/>
          </a:p>
          <a:p>
            <a:r>
              <a:rPr lang="en-US" dirty="0"/>
              <a:t>If you’ve already joined your employer’s plan, you may want to take a minute to increase your contribution so you’re saving as much as you can.</a:t>
            </a:r>
          </a:p>
          <a:p>
            <a:endParaRPr lang="en-US" dirty="0"/>
          </a:p>
          <a:p>
            <a:r>
              <a:rPr lang="en-US" dirty="0"/>
              <a:t>It’s a good idea to plan for regular saving increases, such as on your work anniversary or at the beginning of each year.  </a:t>
            </a:r>
          </a:p>
        </p:txBody>
      </p:sp>
      <p:sp>
        <p:nvSpPr>
          <p:cNvPr id="4" name="Slide Number Placeholder 3"/>
          <p:cNvSpPr>
            <a:spLocks noGrp="1"/>
          </p:cNvSpPr>
          <p:nvPr>
            <p:ph type="sldNum" sz="quarter" idx="5"/>
          </p:nvPr>
        </p:nvSpPr>
        <p:spPr/>
        <p:txBody>
          <a:bodyPr/>
          <a:lstStyle/>
          <a:p>
            <a:fld id="{68735D49-6D46-5C4C-9B2F-BCF1E12CE670}" type="slidenum">
              <a:rPr lang="en-US" smtClean="0"/>
              <a:t>10</a:t>
            </a:fld>
            <a:endParaRPr lang="en-US"/>
          </a:p>
        </p:txBody>
      </p:sp>
    </p:spTree>
    <p:extLst>
      <p:ext uri="{BB962C8B-B14F-4D97-AF65-F5344CB8AC3E}">
        <p14:creationId xmlns:p14="http://schemas.microsoft.com/office/powerpoint/2010/main" val="403844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in the 36-50 age range, you may already be enrolled and contributing to your retirement plan. (It’s not too late to join, however, if you haven’t.)</a:t>
            </a:r>
          </a:p>
          <a:p>
            <a:endParaRPr lang="en-US" dirty="0"/>
          </a:p>
          <a:p>
            <a:r>
              <a:rPr lang="en-US" dirty="0"/>
              <a:t>This might be a good time to meet with a financial adviser. </a:t>
            </a:r>
          </a:p>
          <a:p>
            <a:endParaRPr lang="en-US" dirty="0"/>
          </a:p>
          <a:p>
            <a:r>
              <a:rPr lang="en-US" dirty="0"/>
              <a:t>An advisor can help you estimate your health</a:t>
            </a:r>
            <a:r>
              <a:rPr lang="en-US" baseline="0" dirty="0"/>
              <a:t> </a:t>
            </a:r>
            <a:r>
              <a:rPr lang="en-US" dirty="0"/>
              <a:t>care costs now and in the future, analyze your current savings and recommend steps to meet your retirement goals. An advisor can</a:t>
            </a:r>
            <a:r>
              <a:rPr lang="en-US" baseline="0" dirty="0"/>
              <a:t> also provide investment guidance and explain how certain actions may affect your taxes. </a:t>
            </a:r>
          </a:p>
          <a:p>
            <a:endParaRPr lang="en-US" baseline="0" dirty="0"/>
          </a:p>
          <a:p>
            <a:r>
              <a:rPr lang="en-US" baseline="0" dirty="0"/>
              <a:t>According to the National Retirement Planning Coalition, more Baby Boomers have saved $100,000 or more for retirement with the help of a financial professional than those who haven’t met with one.  For </a:t>
            </a:r>
            <a:r>
              <a:rPr lang="en-US" baseline="0" dirty="0" err="1"/>
              <a:t>GenXers</a:t>
            </a:r>
            <a:r>
              <a:rPr lang="en-US" baseline="0" dirty="0"/>
              <a:t>, those who work with a financial adviser are twice as likely to have saved $100,000 or more for retirement. </a:t>
            </a:r>
          </a:p>
          <a:p>
            <a:endParaRPr lang="en-US" baseline="0" dirty="0"/>
          </a:p>
          <a:p>
            <a:r>
              <a:rPr lang="en-US" baseline="0" dirty="0"/>
              <a:t>If you haven’t started saving, it’s not too late to enroll. A financial advisor can help you find options to save the most.</a:t>
            </a:r>
          </a:p>
        </p:txBody>
      </p:sp>
      <p:sp>
        <p:nvSpPr>
          <p:cNvPr id="4" name="Slide Number Placeholder 3"/>
          <p:cNvSpPr>
            <a:spLocks noGrp="1"/>
          </p:cNvSpPr>
          <p:nvPr>
            <p:ph type="sldNum" sz="quarter" idx="5"/>
          </p:nvPr>
        </p:nvSpPr>
        <p:spPr/>
        <p:txBody>
          <a:bodyPr/>
          <a:lstStyle/>
          <a:p>
            <a:fld id="{68735D49-6D46-5C4C-9B2F-BCF1E12CE670}" type="slidenum">
              <a:rPr lang="en-US" smtClean="0"/>
              <a:t>11</a:t>
            </a:fld>
            <a:endParaRPr lang="en-US"/>
          </a:p>
        </p:txBody>
      </p:sp>
    </p:spTree>
    <p:extLst>
      <p:ext uri="{BB962C8B-B14F-4D97-AF65-F5344CB8AC3E}">
        <p14:creationId xmlns:p14="http://schemas.microsoft.com/office/powerpoint/2010/main" val="341897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51 or older, you may already have a retirement date in mind. </a:t>
            </a:r>
          </a:p>
          <a:p>
            <a:endParaRPr lang="en-US" dirty="0"/>
          </a:p>
          <a:p>
            <a:r>
              <a:rPr lang="en-US" dirty="0"/>
              <a:t>Keep saving and start researching Medicare plans. Keep in mind that Medicare may only cover about 51 percent of your health care costs, and eligibility begins at age 65. If you plan to retire earlier than age 65, you might want to determine your plan to cover health care costs before you are eligible for Medicare coverage. </a:t>
            </a:r>
          </a:p>
          <a:p>
            <a:endParaRPr lang="en-US" dirty="0"/>
          </a:p>
          <a:p>
            <a:r>
              <a:rPr lang="en-US" dirty="0"/>
              <a:t>Go to </a:t>
            </a:r>
            <a:r>
              <a:rPr lang="en-US" dirty="0" err="1"/>
              <a:t>medicare.gov</a:t>
            </a:r>
            <a:r>
              <a:rPr lang="en-US" dirty="0"/>
              <a:t> for more information.</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12</a:t>
            </a:fld>
            <a:endParaRPr lang="en-US"/>
          </a:p>
        </p:txBody>
      </p:sp>
    </p:spTree>
    <p:extLst>
      <p:ext uri="{BB962C8B-B14F-4D97-AF65-F5344CB8AC3E}">
        <p14:creationId xmlns:p14="http://schemas.microsoft.com/office/powerpoint/2010/main" val="2306952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out these guidelines to saving for retirement at each life stage. </a:t>
            </a:r>
          </a:p>
          <a:p>
            <a:endParaRPr lang="en-US" dirty="0"/>
          </a:p>
          <a:p>
            <a:r>
              <a:rPr lang="en-US" dirty="0"/>
              <a:t>We’ve consulted expert sources to find these suggested guidelines for saving when you’re 30, 45 and 60.</a:t>
            </a:r>
          </a:p>
          <a:p>
            <a:endParaRPr lang="en-US" dirty="0"/>
          </a:p>
          <a:p>
            <a:r>
              <a:rPr lang="en-US" dirty="0"/>
              <a:t>As an example, the ideal target savings goal for a 45-year-old is 15 to 20 percent of your paycheck. </a:t>
            </a:r>
          </a:p>
          <a:p>
            <a:endParaRPr lang="en-US" dirty="0"/>
          </a:p>
          <a:p>
            <a:r>
              <a:rPr lang="en-US" dirty="0"/>
              <a:t>At this life stage, you're in good shape if you have 3.5 times your current annual salary already saved in a retirement account.</a:t>
            </a:r>
          </a:p>
        </p:txBody>
      </p:sp>
      <p:sp>
        <p:nvSpPr>
          <p:cNvPr id="4" name="Slide Number Placeholder 3"/>
          <p:cNvSpPr>
            <a:spLocks noGrp="1"/>
          </p:cNvSpPr>
          <p:nvPr>
            <p:ph type="sldNum" sz="quarter" idx="5"/>
          </p:nvPr>
        </p:nvSpPr>
        <p:spPr/>
        <p:txBody>
          <a:bodyPr/>
          <a:lstStyle/>
          <a:p>
            <a:fld id="{68735D49-6D46-5C4C-9B2F-BCF1E12CE670}" type="slidenum">
              <a:rPr lang="en-US" smtClean="0"/>
              <a:t>13</a:t>
            </a:fld>
            <a:endParaRPr lang="en-US"/>
          </a:p>
        </p:txBody>
      </p:sp>
    </p:spTree>
    <p:extLst>
      <p:ext uri="{BB962C8B-B14F-4D97-AF65-F5344CB8AC3E}">
        <p14:creationId xmlns:p14="http://schemas.microsoft.com/office/powerpoint/2010/main" val="748043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5 of the best reasons to enroll in your plan:</a:t>
            </a:r>
          </a:p>
          <a:p>
            <a:r>
              <a:rPr lang="en-US" dirty="0"/>
              <a:t> </a:t>
            </a:r>
          </a:p>
          <a:p>
            <a:pPr marL="457200" indent="-457200">
              <a:buFont typeface="+mj-lt"/>
              <a:buAutoNum type="arabicPeriod"/>
            </a:pPr>
            <a:r>
              <a:rPr lang="en-US" dirty="0"/>
              <a:t>It’s easy – saving is automatic. Contributions to your retirement plan are taken directly out of your paycheck. This makes saving easy and seamless. And you can take your savings with you if you leave your job.</a:t>
            </a:r>
          </a:p>
          <a:p>
            <a:pPr marL="457200" indent="-457200">
              <a:buFont typeface="+mj-lt"/>
              <a:buAutoNum type="arabicPeriod"/>
            </a:pPr>
            <a:r>
              <a:rPr lang="en-US" dirty="0"/>
              <a:t>There are big tax advantages. Your contributions are made before taxes are withheld. This reduces your taxable income and income taxes. </a:t>
            </a:r>
          </a:p>
          <a:p>
            <a:pPr marL="457200" indent="-457200">
              <a:buFont typeface="+mj-lt"/>
              <a:buAutoNum type="arabicPeriod"/>
            </a:pPr>
            <a:r>
              <a:rPr lang="en-US" dirty="0"/>
              <a:t>We've screened and evaluated the investment options in your plan during a thorough review process. This helps ensure that you have a diverse and appropriate selection of options to choose from.</a:t>
            </a:r>
          </a:p>
          <a:p>
            <a:pPr marL="457200" indent="-457200">
              <a:buFont typeface="+mj-lt"/>
              <a:buAutoNum type="arabicPeriod"/>
            </a:pPr>
            <a:r>
              <a:rPr lang="en-US" dirty="0"/>
              <a:t>Compounding happens.</a:t>
            </a:r>
            <a:r>
              <a:rPr lang="en-US" baseline="0" dirty="0"/>
              <a:t> The earnings on your savings are reinvested and start earning an investment return of their own. The earlier you start saving, the more you’ll benefit from compounding</a:t>
            </a:r>
            <a:endParaRPr lang="en-US" dirty="0"/>
          </a:p>
          <a:p>
            <a:pPr marL="457200" indent="-457200">
              <a:buFont typeface="+mj-lt"/>
              <a:buAutoNum type="arabicPeriod"/>
            </a:pPr>
            <a:r>
              <a:rPr lang="en-US" dirty="0"/>
              <a:t>“Free money.” Your employer may match part of your contribution. That means you may be able to double your contributions up to a limit.  </a:t>
            </a:r>
          </a:p>
        </p:txBody>
      </p:sp>
      <p:sp>
        <p:nvSpPr>
          <p:cNvPr id="4" name="Slide Number Placeholder 3"/>
          <p:cNvSpPr>
            <a:spLocks noGrp="1"/>
          </p:cNvSpPr>
          <p:nvPr>
            <p:ph type="sldNum" sz="quarter" idx="5"/>
          </p:nvPr>
        </p:nvSpPr>
        <p:spPr/>
        <p:txBody>
          <a:bodyPr/>
          <a:lstStyle/>
          <a:p>
            <a:fld id="{68735D49-6D46-5C4C-9B2F-BCF1E12CE670}" type="slidenum">
              <a:rPr lang="en-US" smtClean="0"/>
              <a:t>14</a:t>
            </a:fld>
            <a:endParaRPr lang="en-US"/>
          </a:p>
        </p:txBody>
      </p:sp>
    </p:spTree>
    <p:extLst>
      <p:ext uri="{BB962C8B-B14F-4D97-AF65-F5344CB8AC3E}">
        <p14:creationId xmlns:p14="http://schemas.microsoft.com/office/powerpoint/2010/main" val="1761465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we’ve reviewed the important reasons to save for retirement. </a:t>
            </a:r>
          </a:p>
          <a:p>
            <a:endParaRPr lang="en-US" dirty="0"/>
          </a:p>
          <a:p>
            <a:r>
              <a:rPr lang="en-US" dirty="0"/>
              <a:t>We’ve talked about the hard-to-ignore reasons to join your retirement plan.</a:t>
            </a:r>
          </a:p>
          <a:p>
            <a:endParaRPr lang="en-US" dirty="0"/>
          </a:p>
          <a:p>
            <a:r>
              <a:rPr lang="en-US" dirty="0"/>
              <a:t>It’s time to get rid of roadblocks to saving, whatever they might be, and focus on a great way to find money to save. </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15</a:t>
            </a:fld>
            <a:endParaRPr lang="en-US"/>
          </a:p>
        </p:txBody>
      </p:sp>
    </p:spTree>
    <p:extLst>
      <p:ext uri="{BB962C8B-B14F-4D97-AF65-F5344CB8AC3E}">
        <p14:creationId xmlns:p14="http://schemas.microsoft.com/office/powerpoint/2010/main" val="3274632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ready, here’s where to go to enroll in your retirement plan or increase your current contribution:</a:t>
            </a:r>
          </a:p>
          <a:p>
            <a:endParaRPr lang="en-US" dirty="0"/>
          </a:p>
          <a:p>
            <a:r>
              <a:rPr lang="en-US" dirty="0" err="1"/>
              <a:t>standard.com</a:t>
            </a:r>
            <a:r>
              <a:rPr lang="en-US" dirty="0"/>
              <a:t>/retirement </a:t>
            </a:r>
          </a:p>
          <a:p>
            <a:endParaRPr lang="en-US" dirty="0"/>
          </a:p>
          <a:p>
            <a:endParaRPr lang="en-US" dirty="0"/>
          </a:p>
          <a:p>
            <a:r>
              <a:rPr lang="en-US" dirty="0"/>
              <a:t>Thank you for being here today. I’m here to answer questions. </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16</a:t>
            </a:fld>
            <a:endParaRPr lang="en-US"/>
          </a:p>
        </p:txBody>
      </p:sp>
    </p:spTree>
    <p:extLst>
      <p:ext uri="{BB962C8B-B14F-4D97-AF65-F5344CB8AC3E}">
        <p14:creationId xmlns:p14="http://schemas.microsoft.com/office/powerpoint/2010/main" val="2190593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17</a:t>
            </a:fld>
            <a:endParaRPr lang="en-US"/>
          </a:p>
        </p:txBody>
      </p:sp>
    </p:spTree>
    <p:extLst>
      <p:ext uri="{BB962C8B-B14F-4D97-AF65-F5344CB8AC3E}">
        <p14:creationId xmlns:p14="http://schemas.microsoft.com/office/powerpoint/2010/main" val="37019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2</a:t>
            </a:fld>
            <a:endParaRPr lang="en-US"/>
          </a:p>
        </p:txBody>
      </p:sp>
    </p:spTree>
    <p:extLst>
      <p:ext uri="{BB962C8B-B14F-4D97-AF65-F5344CB8AC3E}">
        <p14:creationId xmlns:p14="http://schemas.microsoft.com/office/powerpoint/2010/main" val="238844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some retirement basics. </a:t>
            </a:r>
          </a:p>
          <a:p>
            <a:endParaRPr lang="en-US" dirty="0"/>
          </a:p>
          <a:p>
            <a:r>
              <a:rPr lang="en-US" dirty="0"/>
              <a:t>When you’re retired and not getting a regular paycheck, you’ll still have to cover many of the same expenses you have now.  And some new ones, too. </a:t>
            </a:r>
          </a:p>
          <a:p>
            <a:endParaRPr lang="en-US" dirty="0"/>
          </a:p>
          <a:p>
            <a:r>
              <a:rPr lang="en-US" dirty="0"/>
              <a:t>You’ll need:</a:t>
            </a:r>
          </a:p>
          <a:p>
            <a:endParaRPr lang="en-US" dirty="0"/>
          </a:p>
          <a:p>
            <a:r>
              <a:rPr lang="en-US" b="1" dirty="0"/>
              <a:t>Money to live on for:</a:t>
            </a:r>
            <a:endParaRPr lang="en-US" dirty="0"/>
          </a:p>
          <a:p>
            <a:pPr marL="171450" indent="-171450">
              <a:buFont typeface="Arial" panose="020B0604020202020204" pitchFamily="34" charset="0"/>
              <a:buChar char="•"/>
            </a:pPr>
            <a:r>
              <a:rPr lang="en-US" dirty="0"/>
              <a:t>Rent or mortgage</a:t>
            </a:r>
          </a:p>
          <a:p>
            <a:pPr marL="171450" indent="-171450">
              <a:buFont typeface="Arial" panose="020B0604020202020204" pitchFamily="34" charset="0"/>
              <a:buChar char="•"/>
            </a:pPr>
            <a:r>
              <a:rPr lang="en-US" dirty="0"/>
              <a:t>Food and necessities</a:t>
            </a:r>
          </a:p>
          <a:p>
            <a:pPr marL="171450" indent="-171450">
              <a:buFont typeface="Arial" panose="020B0604020202020204" pitchFamily="34" charset="0"/>
              <a:buChar char="•"/>
            </a:pPr>
            <a:r>
              <a:rPr lang="en-US" dirty="0"/>
              <a:t>Utilities and other expenses</a:t>
            </a:r>
          </a:p>
          <a:p>
            <a:pPr marL="171450" indent="-171450">
              <a:buFont typeface="Arial" panose="020B0604020202020204" pitchFamily="34" charset="0"/>
              <a:buChar char="•"/>
            </a:pPr>
            <a:r>
              <a:rPr lang="en-US" dirty="0"/>
              <a:t>Insurance</a:t>
            </a:r>
          </a:p>
          <a:p>
            <a:pPr marL="171450" indent="-171450">
              <a:buFont typeface="Arial" panose="020B0604020202020204" pitchFamily="34" charset="0"/>
              <a:buChar char="•"/>
            </a:pPr>
            <a:r>
              <a:rPr lang="en-US" dirty="0"/>
              <a:t>Transportation</a:t>
            </a:r>
          </a:p>
          <a:p>
            <a:endParaRPr lang="en-US" dirty="0"/>
          </a:p>
          <a:p>
            <a:r>
              <a:rPr lang="en-US" dirty="0"/>
              <a:t>AND of course,</a:t>
            </a:r>
          </a:p>
          <a:p>
            <a:endParaRPr lang="en-US" dirty="0"/>
          </a:p>
          <a:p>
            <a:pPr marL="171450" indent="-171450">
              <a:buFont typeface="Arial" panose="020B0604020202020204" pitchFamily="34" charset="0"/>
              <a:buChar char="•"/>
            </a:pPr>
            <a:r>
              <a:rPr lang="en-US" dirty="0"/>
              <a:t>Medical expenses</a:t>
            </a:r>
          </a:p>
          <a:p>
            <a:endParaRPr lang="en-US" dirty="0"/>
          </a:p>
          <a:p>
            <a:r>
              <a:rPr lang="en-US" dirty="0"/>
              <a:t>You’ll want:</a:t>
            </a:r>
          </a:p>
          <a:p>
            <a:endParaRPr lang="en-US" dirty="0"/>
          </a:p>
          <a:p>
            <a:r>
              <a:rPr lang="en-US" b="1" dirty="0"/>
              <a:t>Money for fun</a:t>
            </a:r>
          </a:p>
          <a:p>
            <a:pPr marL="171450" indent="-171450">
              <a:buFont typeface="Arial" panose="020B0604020202020204" pitchFamily="34" charset="0"/>
              <a:buChar char="•"/>
            </a:pPr>
            <a:r>
              <a:rPr lang="en-US" dirty="0"/>
              <a:t>Travel expenses</a:t>
            </a:r>
          </a:p>
          <a:p>
            <a:pPr marL="171450" indent="-171450">
              <a:buFont typeface="Arial" panose="020B0604020202020204" pitchFamily="34" charset="0"/>
              <a:buChar char="•"/>
            </a:pPr>
            <a:r>
              <a:rPr lang="en-US" dirty="0"/>
              <a:t>Club memberships</a:t>
            </a:r>
          </a:p>
          <a:p>
            <a:pPr marL="171450" indent="-171450">
              <a:buFont typeface="Arial" panose="020B0604020202020204" pitchFamily="34" charset="0"/>
              <a:buChar char="•"/>
            </a:pPr>
            <a:r>
              <a:rPr lang="en-US" dirty="0"/>
              <a:t>Hobbies and activities	</a:t>
            </a:r>
            <a:br>
              <a:rPr lang="en-US" dirty="0"/>
            </a:br>
            <a:endParaRPr lang="en-US" dirty="0"/>
          </a:p>
          <a:p>
            <a:r>
              <a:rPr lang="en-US" dirty="0"/>
              <a:t>You may also need:		</a:t>
            </a:r>
          </a:p>
          <a:p>
            <a:endParaRPr lang="en-US" dirty="0"/>
          </a:p>
          <a:p>
            <a:r>
              <a:rPr lang="en-US" b="1" dirty="0"/>
              <a:t>Money for major purchases</a:t>
            </a:r>
          </a:p>
          <a:p>
            <a:pPr marL="171450" indent="-171450">
              <a:buFont typeface="Arial" panose="020B0604020202020204" pitchFamily="34" charset="0"/>
              <a:buChar char="•"/>
            </a:pPr>
            <a:r>
              <a:rPr lang="en-US" dirty="0"/>
              <a:t>Car</a:t>
            </a:r>
          </a:p>
          <a:p>
            <a:pPr marL="171450" indent="-171450">
              <a:buFont typeface="Arial" panose="020B0604020202020204" pitchFamily="34" charset="0"/>
              <a:buChar char="•"/>
            </a:pPr>
            <a:r>
              <a:rPr lang="en-US" dirty="0"/>
              <a:t>Home projects</a:t>
            </a:r>
          </a:p>
          <a:p>
            <a:pPr marL="171450" indent="-171450">
              <a:buFont typeface="Arial" panose="020B0604020202020204" pitchFamily="34" charset="0"/>
              <a:buChar char="•"/>
            </a:pPr>
            <a:r>
              <a:rPr lang="en-US" dirty="0"/>
              <a:t>Real estate</a:t>
            </a:r>
          </a:p>
          <a:p>
            <a:pPr marL="171450" indent="-171450">
              <a:buFont typeface="Arial" panose="020B0604020202020204" pitchFamily="34" charset="0"/>
              <a:buChar char="•"/>
            </a:pPr>
            <a:r>
              <a:rPr lang="en-US" dirty="0"/>
              <a:t>Technology, like new phones and computers</a:t>
            </a:r>
          </a:p>
        </p:txBody>
      </p:sp>
      <p:sp>
        <p:nvSpPr>
          <p:cNvPr id="4" name="Slide Number Placeholder 3"/>
          <p:cNvSpPr>
            <a:spLocks noGrp="1"/>
          </p:cNvSpPr>
          <p:nvPr>
            <p:ph type="sldNum" sz="quarter" idx="5"/>
          </p:nvPr>
        </p:nvSpPr>
        <p:spPr/>
        <p:txBody>
          <a:bodyPr/>
          <a:lstStyle/>
          <a:p>
            <a:fld id="{68735D49-6D46-5C4C-9B2F-BCF1E12CE670}" type="slidenum">
              <a:rPr lang="en-US" smtClean="0"/>
              <a:t>3</a:t>
            </a:fld>
            <a:endParaRPr lang="en-US"/>
          </a:p>
        </p:txBody>
      </p:sp>
    </p:spTree>
    <p:extLst>
      <p:ext uri="{BB962C8B-B14F-4D97-AF65-F5344CB8AC3E}">
        <p14:creationId xmlns:p14="http://schemas.microsoft.com/office/powerpoint/2010/main" val="234181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want to be able to enjoy</a:t>
            </a:r>
            <a:r>
              <a:rPr lang="en-US" baseline="0" dirty="0"/>
              <a:t> your life in retirement, whether </a:t>
            </a:r>
            <a:r>
              <a:rPr lang="en-US" dirty="0"/>
              <a:t>you’re planning to travel, take up a new sport or garden every minute of the day. </a:t>
            </a:r>
          </a:p>
          <a:p>
            <a:endParaRPr lang="en-US" dirty="0"/>
          </a:p>
          <a:p>
            <a:r>
              <a:rPr lang="en-US" dirty="0"/>
              <a:t>Good health care will help make these plans real.</a:t>
            </a:r>
          </a:p>
          <a:p>
            <a:endParaRPr lang="en-US" dirty="0"/>
          </a:p>
          <a:p>
            <a:r>
              <a:rPr lang="en-US" dirty="0"/>
              <a:t>Here </a:t>
            </a:r>
            <a:r>
              <a:rPr lang="en-US" baseline="0" dirty="0"/>
              <a:t>are </a:t>
            </a:r>
            <a:r>
              <a:rPr lang="en-US" dirty="0"/>
              <a:t>some other factors to consider when you’re thinking about saving for your future health: </a:t>
            </a:r>
          </a:p>
          <a:p>
            <a:endParaRPr lang="en-US" dirty="0"/>
          </a:p>
          <a:p>
            <a:pPr marL="285750" lvl="0" indent="-285750">
              <a:buFont typeface="Arial" panose="020B0604020202020204" pitchFamily="34" charset="0"/>
              <a:buChar char="•"/>
            </a:pPr>
            <a:r>
              <a:rPr lang="en-US" dirty="0"/>
              <a:t>We’re living longer. </a:t>
            </a:r>
            <a:br>
              <a:rPr lang="en-US" dirty="0"/>
            </a:br>
            <a:r>
              <a:rPr lang="en-US" dirty="0"/>
              <a:t>For those who live to age 65, the average life span for a man is about 84; for a woman, it's 86.9.*</a:t>
            </a:r>
            <a:br>
              <a:rPr lang="en-US" dirty="0"/>
            </a:br>
            <a:r>
              <a:rPr lang="en-US" dirty="0"/>
              <a:t>That means you need a plan to cover your health-care expenses for the stretch of years after your retirement. </a:t>
            </a:r>
          </a:p>
          <a:p>
            <a:pPr marL="0" lvl="0" indent="0">
              <a:buFont typeface="Arial" panose="020B0604020202020204" pitchFamily="34" charset="0"/>
              <a:buNone/>
            </a:pPr>
            <a:endParaRPr lang="en-US" dirty="0"/>
          </a:p>
          <a:p>
            <a:pPr marL="285750" lvl="0" indent="-285750">
              <a:buFont typeface="Arial" panose="020B0604020202020204" pitchFamily="34" charset="0"/>
              <a:buChar char="•"/>
            </a:pPr>
            <a:r>
              <a:rPr lang="en-US" b="0" dirty="0"/>
              <a:t>We face more</a:t>
            </a:r>
            <a:r>
              <a:rPr lang="en-US" b="0" baseline="0" dirty="0"/>
              <a:t> </a:t>
            </a:r>
            <a:r>
              <a:rPr lang="en-US" b="0" dirty="0"/>
              <a:t>health challenges as we get older.</a:t>
            </a:r>
            <a:br>
              <a:rPr lang="en-US" b="0" dirty="0"/>
            </a:br>
            <a:r>
              <a:rPr lang="en-US" b="0" dirty="0"/>
              <a:t>About</a:t>
            </a:r>
            <a:r>
              <a:rPr lang="en-US" b="0" baseline="0" dirty="0"/>
              <a:t> </a:t>
            </a:r>
            <a:r>
              <a:rPr lang="en-US" sz="1200" b="0" i="0" kern="1200" dirty="0">
                <a:solidFill>
                  <a:schemeClr val="tx1"/>
                </a:solidFill>
                <a:effectLst/>
                <a:latin typeface="+mn-lt"/>
                <a:ea typeface="ＭＳ Ｐゴシック" charset="0"/>
                <a:cs typeface="ＭＳ Ｐゴシック" charset="0"/>
              </a:rPr>
              <a:t>80 percent of older adults have at least one</a:t>
            </a:r>
            <a:r>
              <a:rPr lang="en-US" sz="1200" b="0" i="0" kern="1200" baseline="0" dirty="0">
                <a:solidFill>
                  <a:schemeClr val="tx1"/>
                </a:solidFill>
                <a:effectLst/>
                <a:latin typeface="+mn-lt"/>
                <a:ea typeface="ＭＳ Ｐゴシック" charset="0"/>
                <a:cs typeface="ＭＳ Ｐゴシック" charset="0"/>
              </a:rPr>
              <a:t> chronic disease,</a:t>
            </a:r>
            <a:r>
              <a:rPr lang="en-US" sz="1200" b="0" i="0" kern="1200" dirty="0">
                <a:solidFill>
                  <a:schemeClr val="tx1"/>
                </a:solidFill>
                <a:effectLst/>
                <a:latin typeface="+mn-lt"/>
                <a:ea typeface="ＭＳ Ｐゴシック" charset="0"/>
                <a:cs typeface="ＭＳ Ｐゴシック" charset="0"/>
              </a:rPr>
              <a:t> and 77 percent have at least two. **</a:t>
            </a:r>
            <a:br>
              <a:rPr lang="en-US" sz="1200" b="0" i="0" kern="1200" dirty="0">
                <a:solidFill>
                  <a:schemeClr val="tx1"/>
                </a:solidFill>
                <a:effectLst/>
                <a:latin typeface="+mn-lt"/>
                <a:ea typeface="ＭＳ Ｐゴシック" charset="0"/>
                <a:cs typeface="ＭＳ Ｐゴシック" charset="0"/>
              </a:rPr>
            </a:br>
            <a:r>
              <a:rPr lang="en-US" sz="1200" b="0" i="0" kern="1200" dirty="0">
                <a:solidFill>
                  <a:schemeClr val="tx1"/>
                </a:solidFill>
                <a:effectLst/>
                <a:latin typeface="+mn-lt"/>
                <a:ea typeface="ＭＳ Ｐゴシック" charset="0"/>
                <a:cs typeface="ＭＳ Ｐゴシック" charset="0"/>
              </a:rPr>
              <a:t>Every 15 seconds, an older adult is treated in the emergency room for a fall.** </a:t>
            </a:r>
            <a:br>
              <a:rPr lang="en-US" sz="1200" b="0" i="0" kern="1200" dirty="0">
                <a:solidFill>
                  <a:schemeClr val="tx1"/>
                </a:solidFill>
                <a:effectLst/>
                <a:latin typeface="+mn-lt"/>
                <a:ea typeface="ＭＳ Ｐゴシック" charset="0"/>
                <a:cs typeface="ＭＳ Ｐゴシック" charset="0"/>
              </a:rPr>
            </a:br>
            <a:endParaRPr lang="en-US" sz="1200" b="0" i="0" kern="1200" dirty="0">
              <a:solidFill>
                <a:schemeClr val="tx1"/>
              </a:solidFill>
              <a:effectLst/>
              <a:latin typeface="+mn-lt"/>
              <a:ea typeface="ＭＳ Ｐゴシック" charset="0"/>
              <a:cs typeface="ＭＳ Ｐゴシック"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ＭＳ Ｐゴシック" charset="0"/>
              </a:rPr>
              <a:t>Health care will continue to get more expensive. </a:t>
            </a:r>
            <a:r>
              <a:rPr lang="en-US" dirty="0">
                <a:solidFill>
                  <a:srgbClr val="505050"/>
                </a:solidFill>
                <a:effectLst/>
                <a:latin typeface="Helvetica Neue LT Std" panose="020B0604020202020204" pitchFamily="34" charset="0"/>
              </a:rPr>
              <a:t>The average 65-year-old couple will need an estimated $315,000 to cover health care costs in retirement.***</a:t>
            </a:r>
            <a:endParaRPr lang="en-US" sz="1200" kern="1200" dirty="0">
              <a:solidFill>
                <a:schemeClr val="tx1"/>
              </a:solidFill>
              <a:effectLst/>
              <a:latin typeface="+mn-lt"/>
              <a:ea typeface="ＭＳ Ｐゴシック" charset="0"/>
              <a:cs typeface="ＭＳ Ｐゴシック" charset="0"/>
            </a:endParaRPr>
          </a:p>
          <a:p>
            <a:pPr marL="0" lvl="0" indent="0">
              <a:buFont typeface="Arial" panose="020B0604020202020204" pitchFamily="34" charset="0"/>
              <a:buNone/>
            </a:pPr>
            <a:endParaRPr lang="en-US" b="1" dirty="0"/>
          </a:p>
          <a:p>
            <a:pPr marL="285750" lvl="0" indent="-285750">
              <a:buFont typeface="Arial" panose="020B0604020202020204" pitchFamily="34" charset="0"/>
              <a:buChar char="•"/>
            </a:pPr>
            <a:r>
              <a:rPr lang="en-US" dirty="0"/>
              <a:t>Insurance may cover fewer expenses. Medicare, for example, may cover only about half of your</a:t>
            </a:r>
            <a:r>
              <a:rPr lang="en-US" baseline="0" dirty="0"/>
              <a:t> </a:t>
            </a:r>
            <a:r>
              <a:rPr lang="en-US" dirty="0"/>
              <a:t>health-care costs. </a:t>
            </a:r>
          </a:p>
          <a:p>
            <a:pPr marL="285750" lvl="0" indent="-2857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*Source: </a:t>
            </a:r>
            <a:r>
              <a:rPr lang="en-US" dirty="0">
                <a:solidFill>
                  <a:srgbClr val="505050"/>
                </a:solidFill>
                <a:effectLst/>
                <a:latin typeface="Helvetica Neue LT Std" panose="020B0604020202020204" pitchFamily="34" charset="0"/>
              </a:rPr>
              <a:t>Source: https://</a:t>
            </a:r>
            <a:r>
              <a:rPr lang="en-US" dirty="0" err="1">
                <a:solidFill>
                  <a:srgbClr val="505050"/>
                </a:solidFill>
                <a:effectLst/>
                <a:latin typeface="Helvetica Neue LT Std" panose="020B0604020202020204" pitchFamily="34" charset="0"/>
              </a:rPr>
              <a:t>www.ssa.gov</a:t>
            </a:r>
            <a:r>
              <a:rPr lang="en-US" dirty="0">
                <a:solidFill>
                  <a:srgbClr val="505050"/>
                </a:solidFill>
                <a:effectLst/>
                <a:latin typeface="Helvetica Neue LT Std" panose="020B0604020202020204" pitchFamily="34" charset="0"/>
              </a:rPr>
              <a:t>/</a:t>
            </a:r>
            <a:r>
              <a:rPr lang="en-US" dirty="0" err="1">
                <a:solidFill>
                  <a:srgbClr val="505050"/>
                </a:solidFill>
                <a:effectLst/>
                <a:latin typeface="Helvetica Neue LT Std" panose="020B0604020202020204" pitchFamily="34" charset="0"/>
              </a:rPr>
              <a:t>cgi</a:t>
            </a:r>
            <a:r>
              <a:rPr lang="en-US" dirty="0">
                <a:solidFill>
                  <a:srgbClr val="505050"/>
                </a:solidFill>
                <a:effectLst/>
                <a:latin typeface="Helvetica Neue LT Std" panose="020B0604020202020204" pitchFamily="34" charset="0"/>
              </a:rPr>
              <a:t>-bin/</a:t>
            </a:r>
            <a:r>
              <a:rPr lang="en-US" dirty="0" err="1">
                <a:solidFill>
                  <a:srgbClr val="505050"/>
                </a:solidFill>
                <a:effectLst/>
                <a:latin typeface="Helvetica Neue LT Std" panose="020B0604020202020204" pitchFamily="34" charset="0"/>
              </a:rPr>
              <a:t>longevity.cgi</a:t>
            </a:r>
            <a:endParaRPr 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ＭＳ Ｐゴシック" charset="0"/>
                <a:cs typeface="ＭＳ Ｐゴシック" charset="0"/>
              </a:rPr>
              <a:t>**National Council</a:t>
            </a:r>
            <a:r>
              <a:rPr lang="en-US" sz="1200" b="0" i="0" kern="1200" baseline="0" dirty="0">
                <a:solidFill>
                  <a:schemeClr val="tx1"/>
                </a:solidFill>
                <a:effectLst/>
                <a:latin typeface="+mn-lt"/>
                <a:ea typeface="ＭＳ Ｐゴシック" charset="0"/>
                <a:cs typeface="ＭＳ Ｐゴシック" charset="0"/>
              </a:rPr>
              <a:t> on Aging</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kern="1200" baseline="0" dirty="0">
                <a:solidFill>
                  <a:schemeClr val="tx1"/>
                </a:solidFill>
                <a:effectLst/>
                <a:latin typeface="+mn-lt"/>
                <a:ea typeface="ＭＳ Ｐゴシック" charset="0"/>
              </a:rPr>
              <a:t>*** Source: Fidelity Investment Retiree Health-Care Cost Estimate, 2023</a:t>
            </a:r>
            <a:endParaRPr lang="en-US" b="0" dirty="0"/>
          </a:p>
          <a:p>
            <a:pPr marL="285750" lvl="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4</a:t>
            </a:fld>
            <a:endParaRPr lang="en-US"/>
          </a:p>
        </p:txBody>
      </p:sp>
    </p:spTree>
    <p:extLst>
      <p:ext uri="{BB962C8B-B14F-4D97-AF65-F5344CB8AC3E}">
        <p14:creationId xmlns:p14="http://schemas.microsoft.com/office/powerpoint/2010/main" val="82975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day comes that you no longer have employer-paid health insurance, you will have to pay for all insurance premiums and out-of-pocket medical costs. </a:t>
            </a:r>
          </a:p>
          <a:p>
            <a:endParaRPr lang="en-US" dirty="0"/>
          </a:p>
          <a:p>
            <a:r>
              <a:rPr lang="en-US" dirty="0"/>
              <a:t>You may end up spending a large part of your retirement income on health-related expenses, so it’s smart to be saving for them now.</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5</a:t>
            </a:fld>
            <a:endParaRPr lang="en-US"/>
          </a:p>
        </p:txBody>
      </p:sp>
    </p:spTree>
    <p:extLst>
      <p:ext uri="{BB962C8B-B14F-4D97-AF65-F5344CB8AC3E}">
        <p14:creationId xmlns:p14="http://schemas.microsoft.com/office/powerpoint/2010/main" val="418594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these statistics. They’re good reminders to budget for health care as you continue to save for retirement.</a:t>
            </a:r>
          </a:p>
          <a:p>
            <a:endParaRPr lang="en-US" dirty="0"/>
          </a:p>
          <a:p>
            <a:r>
              <a:rPr lang="en-US" dirty="0"/>
              <a:t>[READ STATISTICS]</a:t>
            </a:r>
          </a:p>
        </p:txBody>
      </p:sp>
      <p:sp>
        <p:nvSpPr>
          <p:cNvPr id="4" name="Slide Number Placeholder 3"/>
          <p:cNvSpPr>
            <a:spLocks noGrp="1"/>
          </p:cNvSpPr>
          <p:nvPr>
            <p:ph type="sldNum" sz="quarter" idx="5"/>
          </p:nvPr>
        </p:nvSpPr>
        <p:spPr/>
        <p:txBody>
          <a:bodyPr/>
          <a:lstStyle/>
          <a:p>
            <a:fld id="{68735D49-6D46-5C4C-9B2F-BCF1E12CE670}" type="slidenum">
              <a:rPr lang="en-US" smtClean="0"/>
              <a:t>6</a:t>
            </a:fld>
            <a:endParaRPr lang="en-US"/>
          </a:p>
        </p:txBody>
      </p:sp>
    </p:spTree>
    <p:extLst>
      <p:ext uri="{BB962C8B-B14F-4D97-AF65-F5344CB8AC3E}">
        <p14:creationId xmlns:p14="http://schemas.microsoft.com/office/powerpoint/2010/main" val="149914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thought about where your health care dollars will go when you’re retired? </a:t>
            </a:r>
          </a:p>
          <a:p>
            <a:endParaRPr lang="en-US" dirty="0"/>
          </a:p>
          <a:p>
            <a:r>
              <a:rPr lang="en-US" dirty="0"/>
              <a:t>Here’s a breakdown of typical health care spending for retired people in 2023.</a:t>
            </a:r>
          </a:p>
          <a:p>
            <a:endParaRPr lang="en-US" dirty="0"/>
          </a:p>
          <a:p>
            <a:r>
              <a:rPr lang="en-US" dirty="0"/>
              <a:t>As you can see, you’ll probably spend the most money – 30 percent — on hospitalization, doctor visits and medical tests. </a:t>
            </a:r>
          </a:p>
          <a:p>
            <a:endParaRPr lang="en-US" dirty="0"/>
          </a:p>
          <a:p>
            <a:r>
              <a:rPr lang="en-US" dirty="0"/>
              <a:t>You may spend almost an equal amount – 29 percent – on insurance to supplement your Medicare coverage.</a:t>
            </a:r>
          </a:p>
          <a:p>
            <a:endParaRPr lang="en-US" dirty="0"/>
          </a:p>
          <a:p>
            <a:r>
              <a:rPr lang="en-US" dirty="0"/>
              <a:t>Prescription drug costs are expected to take up 27 percent of your health care budget, with dental, hearing and vision expenses eating up the remainder.</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7</a:t>
            </a:fld>
            <a:endParaRPr lang="en-US"/>
          </a:p>
        </p:txBody>
      </p:sp>
    </p:spTree>
    <p:extLst>
      <p:ext uri="{BB962C8B-B14F-4D97-AF65-F5344CB8AC3E}">
        <p14:creationId xmlns:p14="http://schemas.microsoft.com/office/powerpoint/2010/main" val="1271601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your future wealth and future health are closely connected. </a:t>
            </a:r>
          </a:p>
          <a:p>
            <a:endParaRPr lang="en-US" dirty="0"/>
          </a:p>
          <a:p>
            <a:r>
              <a:rPr lang="en-US" dirty="0"/>
              <a:t>As you budget for one, you should budget for the other. Let’s look at specific actions you can take to protect your future health.</a:t>
            </a:r>
          </a:p>
          <a:p>
            <a:endParaRPr lang="en-US" dirty="0"/>
          </a:p>
          <a:p>
            <a:r>
              <a:rPr lang="en-US" dirty="0"/>
              <a:t>Think about adding tax-free funds to your Health Savings Account, if your company offers one. HSAs allow you to save money to help pay for health care in retirement. And accounts are portable, which is a great if you change jobs.</a:t>
            </a:r>
          </a:p>
          <a:p>
            <a:endParaRPr lang="en-US" dirty="0"/>
          </a:p>
          <a:p>
            <a:r>
              <a:rPr lang="en-US" dirty="0"/>
              <a:t>Invest for the long term. Diversify your portfolio, which can protect you during market downturns. Your plan may offer pre-made portfolios or target date funds that address this. </a:t>
            </a:r>
          </a:p>
          <a:p>
            <a:endParaRPr lang="en-US" dirty="0"/>
          </a:p>
          <a:p>
            <a:r>
              <a:rPr lang="en-US" dirty="0"/>
              <a:t>Stick to healthy habits. Don’t skip checkups and preventive care. This can help you spend less on medical care, now and in the future.</a:t>
            </a:r>
          </a:p>
          <a:p>
            <a:endParaRPr lang="en-US" dirty="0"/>
          </a:p>
          <a:p>
            <a:r>
              <a:rPr lang="en-US" dirty="0"/>
              <a:t>Keep saving for retirement. Enroll in your plan or increase your contribution now.</a:t>
            </a:r>
          </a:p>
        </p:txBody>
      </p:sp>
      <p:sp>
        <p:nvSpPr>
          <p:cNvPr id="4" name="Slide Number Placeholder 3"/>
          <p:cNvSpPr>
            <a:spLocks noGrp="1"/>
          </p:cNvSpPr>
          <p:nvPr>
            <p:ph type="sldNum" sz="quarter" idx="5"/>
          </p:nvPr>
        </p:nvSpPr>
        <p:spPr/>
        <p:txBody>
          <a:bodyPr/>
          <a:lstStyle/>
          <a:p>
            <a:fld id="{68735D49-6D46-5C4C-9B2F-BCF1E12CE670}" type="slidenum">
              <a:rPr lang="en-US" smtClean="0"/>
              <a:t>8</a:t>
            </a:fld>
            <a:endParaRPr lang="en-US"/>
          </a:p>
        </p:txBody>
      </p:sp>
    </p:spTree>
    <p:extLst>
      <p:ext uri="{BB962C8B-B14F-4D97-AF65-F5344CB8AC3E}">
        <p14:creationId xmlns:p14="http://schemas.microsoft.com/office/powerpoint/2010/main" val="3422125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actions we’ve already talked about, there are specific steps you can take that are tied to your life stage. Let’s take a look at these.</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9</a:t>
            </a:fld>
            <a:endParaRPr lang="en-US"/>
          </a:p>
        </p:txBody>
      </p:sp>
    </p:spTree>
    <p:extLst>
      <p:ext uri="{BB962C8B-B14F-4D97-AF65-F5344CB8AC3E}">
        <p14:creationId xmlns:p14="http://schemas.microsoft.com/office/powerpoint/2010/main" val="3788858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5" name="Title background">
            <a:extLst>
              <a:ext uri="{FF2B5EF4-FFF2-40B4-BE49-F238E27FC236}">
                <a16:creationId xmlns:a16="http://schemas.microsoft.com/office/drawing/2014/main" id="{5061F268-1843-C912-24D4-BD7A9491CD48}"/>
              </a:ext>
              <a:ext uri="{C183D7F6-B498-43B3-948B-1728B52AA6E4}">
                <adec:decorative xmlns:adec="http://schemas.microsoft.com/office/drawing/2017/decorative" val="1"/>
              </a:ext>
            </a:extLst>
          </p:cNvPr>
          <p:cNvSpPr/>
          <p:nvPr userDrawn="1"/>
        </p:nvSpPr>
        <p:spPr>
          <a:xfrm>
            <a:off x="413594" y="365498"/>
            <a:ext cx="11364813" cy="4498559"/>
          </a:xfrm>
          <a:prstGeom prst="roundRect">
            <a:avLst>
              <a:gd name="adj" fmla="val 4222"/>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8B2966C9-3E8B-6991-A2BB-EB7809D20BF8}"/>
              </a:ext>
            </a:extLst>
          </p:cNvPr>
          <p:cNvSpPr>
            <a:spLocks noGrp="1"/>
          </p:cNvSpPr>
          <p:nvPr>
            <p:ph type="title"/>
          </p:nvPr>
        </p:nvSpPr>
        <p:spPr>
          <a:xfrm>
            <a:off x="675963" y="1896995"/>
            <a:ext cx="4572000" cy="1339308"/>
          </a:xfrm>
        </p:spPr>
        <p:txBody>
          <a:bodyPr>
            <a:noAutofit/>
          </a:bodyPr>
          <a:lstStyle>
            <a:lvl1pPr>
              <a:lnSpc>
                <a:spcPct val="90000"/>
              </a:lnSpc>
              <a:defRPr sz="4400" b="1">
                <a:solidFill>
                  <a:schemeClr val="bg1"/>
                </a:solidFill>
              </a:defRPr>
            </a:lvl1pPr>
          </a:lstStyle>
          <a:p>
            <a:r>
              <a:rPr lang="en-US"/>
              <a:t>Click to edit Master title style</a:t>
            </a:r>
            <a:endParaRPr lang="en-US" dirty="0"/>
          </a:p>
        </p:txBody>
      </p:sp>
      <p:sp>
        <p:nvSpPr>
          <p:cNvPr id="28" name="Logo cover">
            <a:extLst>
              <a:ext uri="{FF2B5EF4-FFF2-40B4-BE49-F238E27FC236}">
                <a16:creationId xmlns:a16="http://schemas.microsoft.com/office/drawing/2014/main" id="{78182FC6-258B-ACF8-C71E-CE502DCD7694}"/>
              </a:ext>
              <a:ext uri="{C183D7F6-B498-43B3-948B-1728B52AA6E4}">
                <adec:decorative xmlns:adec="http://schemas.microsoft.com/office/drawing/2017/decorative" val="1"/>
              </a:ext>
            </a:extLst>
          </p:cNvPr>
          <p:cNvSpPr/>
          <p:nvPr userDrawn="1"/>
        </p:nvSpPr>
        <p:spPr>
          <a:xfrm>
            <a:off x="14226" y="6395554"/>
            <a:ext cx="3167385" cy="2933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The Standard Logo" descr="The Standard logo">
            <a:extLst>
              <a:ext uri="{FF2B5EF4-FFF2-40B4-BE49-F238E27FC236}">
                <a16:creationId xmlns:a16="http://schemas.microsoft.com/office/drawing/2014/main" id="{685792B7-2F4F-E032-6BB4-0C8A3C932D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60" t="10895" r="18856" b="12424"/>
          <a:stretch/>
        </p:blipFill>
        <p:spPr>
          <a:xfrm>
            <a:off x="580810" y="5349240"/>
            <a:ext cx="1555996" cy="1086289"/>
          </a:xfrm>
          <a:prstGeom prst="rect">
            <a:avLst/>
          </a:prstGeom>
        </p:spPr>
      </p:pic>
      <p:sp>
        <p:nvSpPr>
          <p:cNvPr id="2" name="Logo cover">
            <a:extLst>
              <a:ext uri="{FF2B5EF4-FFF2-40B4-BE49-F238E27FC236}">
                <a16:creationId xmlns:a16="http://schemas.microsoft.com/office/drawing/2014/main" id="{B19F2C9F-222E-69AB-F70E-22C855A07426}"/>
              </a:ext>
            </a:extLst>
          </p:cNvPr>
          <p:cNvSpPr/>
          <p:nvPr userDrawn="1"/>
        </p:nvSpPr>
        <p:spPr>
          <a:xfrm>
            <a:off x="10672011" y="5859379"/>
            <a:ext cx="1323473" cy="87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541423"/>
      </p:ext>
    </p:extLst>
  </p:cSld>
  <p:clrMapOvr>
    <a:masterClrMapping/>
  </p:clrMapOvr>
  <p:extLst>
    <p:ext uri="{DCECCB84-F9BA-43D5-87BE-67443E8EF086}">
      <p15:sldGuideLst xmlns:p15="http://schemas.microsoft.com/office/powerpoint/2012/main">
        <p15:guide id="1" pos="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and Copy - 3 column box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0" y="461283"/>
            <a:ext cx="10506456" cy="548741"/>
          </a:xfrm>
        </p:spPr>
        <p:txBody>
          <a:bodyPr>
            <a:noAutofit/>
          </a:bodyPr>
          <a:lstStyle>
            <a:lvl1pPr>
              <a:lnSpc>
                <a:spcPct val="110000"/>
              </a:lnSpc>
              <a:defRPr sz="2800"/>
            </a:lvl1pPr>
          </a:lstStyle>
          <a:p>
            <a:r>
              <a:rPr lang="en-US"/>
              <a:t>Click to edit Master title style</a:t>
            </a:r>
          </a:p>
        </p:txBody>
      </p:sp>
      <p:sp>
        <p:nvSpPr>
          <p:cNvPr id="6" name="Text">
            <a:extLst>
              <a:ext uri="{FF2B5EF4-FFF2-40B4-BE49-F238E27FC236}">
                <a16:creationId xmlns:a16="http://schemas.microsoft.com/office/drawing/2014/main" id="{4CDACCEC-6CC0-9D62-11BF-04254DAF9CEA}"/>
              </a:ext>
            </a:extLst>
          </p:cNvPr>
          <p:cNvSpPr>
            <a:spLocks noGrp="1"/>
          </p:cNvSpPr>
          <p:nvPr>
            <p:ph type="body" sz="quarter" idx="11"/>
          </p:nvPr>
        </p:nvSpPr>
        <p:spPr>
          <a:xfrm>
            <a:off x="350061" y="1058290"/>
            <a:ext cx="10506455" cy="548742"/>
          </a:xfrm>
        </p:spPr>
        <p:txBody>
          <a:bodyPr>
            <a:noAutofit/>
          </a:bodyPr>
          <a:lstStyle>
            <a:lvl1pPr marL="0" indent="0">
              <a:buNone/>
              <a:defRPr sz="1400"/>
            </a:lvl1pPr>
            <a:lvl2pPr>
              <a:defRPr sz="2000"/>
            </a:lvl2pPr>
            <a:lvl3pPr>
              <a:defRPr sz="2000"/>
            </a:lvl3pPr>
            <a:lvl4pPr>
              <a:defRPr sz="2000"/>
            </a:lvl4pPr>
            <a:lvl5pPr>
              <a:defRPr sz="2000"/>
            </a:lvl5pPr>
          </a:lstStyle>
          <a:p>
            <a:pPr lvl="0"/>
            <a:r>
              <a:rPr lang="en-US"/>
              <a:t>Click to edit Master text styles</a:t>
            </a:r>
          </a:p>
        </p:txBody>
      </p:sp>
      <p:sp>
        <p:nvSpPr>
          <p:cNvPr id="3" name="Content 1">
            <a:extLst>
              <a:ext uri="{FF2B5EF4-FFF2-40B4-BE49-F238E27FC236}">
                <a16:creationId xmlns:a16="http://schemas.microsoft.com/office/drawing/2014/main" id="{D1BFB165-F6A8-E530-62E5-B04146994B18}"/>
              </a:ext>
            </a:extLst>
          </p:cNvPr>
          <p:cNvSpPr>
            <a:spLocks noGrp="1"/>
          </p:cNvSpPr>
          <p:nvPr>
            <p:ph idx="1"/>
          </p:nvPr>
        </p:nvSpPr>
        <p:spPr>
          <a:xfrm>
            <a:off x="732891" y="1976375"/>
            <a:ext cx="2816352" cy="3718367"/>
          </a:xfr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2">
            <a:extLst>
              <a:ext uri="{FF2B5EF4-FFF2-40B4-BE49-F238E27FC236}">
                <a16:creationId xmlns:a16="http://schemas.microsoft.com/office/drawing/2014/main" id="{C84A6DC8-EFC2-6121-B04D-F59F6912747C}"/>
              </a:ext>
            </a:extLst>
          </p:cNvPr>
          <p:cNvSpPr>
            <a:spLocks noGrp="1"/>
          </p:cNvSpPr>
          <p:nvPr>
            <p:ph idx="10"/>
          </p:nvPr>
        </p:nvSpPr>
        <p:spPr>
          <a:xfrm>
            <a:off x="4534843" y="1976375"/>
            <a:ext cx="2818451" cy="3718367"/>
          </a:xfr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3">
            <a:extLst>
              <a:ext uri="{FF2B5EF4-FFF2-40B4-BE49-F238E27FC236}">
                <a16:creationId xmlns:a16="http://schemas.microsoft.com/office/drawing/2014/main" id="{4934940B-E9F7-D409-8780-CDED36A43691}"/>
              </a:ext>
            </a:extLst>
          </p:cNvPr>
          <p:cNvSpPr>
            <a:spLocks noGrp="1"/>
          </p:cNvSpPr>
          <p:nvPr>
            <p:ph idx="12"/>
          </p:nvPr>
        </p:nvSpPr>
        <p:spPr>
          <a:xfrm>
            <a:off x="8338895" y="1976375"/>
            <a:ext cx="2818451" cy="3718367"/>
          </a:xfrm>
        </p:spPr>
        <p:txBody>
          <a:bodyPr>
            <a:noAutofit/>
          </a:bodyPr>
          <a:lstStyle>
            <a:lvl1pPr>
              <a:defRPr sz="1400"/>
            </a:lvl1pPr>
            <a:lvl2pPr marL="685800" indent="-228600">
              <a:buFont typeface="Courier New" panose="02070309020205020404" pitchFamily="49" charset="0"/>
              <a:buChar char="o"/>
              <a:defRPr sz="1400"/>
            </a:lvl2pPr>
            <a:lvl3pPr>
              <a:defRPr sz="1400"/>
            </a:lvl3pPr>
            <a:lvl4pPr marL="1600200" indent="-228600">
              <a:buFont typeface="Wingdings" pitchFamily="2" charset="2"/>
              <a:buChar cha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01080F15-A534-297F-6627-27FFD11794AF}"/>
              </a:ext>
            </a:extLst>
          </p:cNvPr>
          <p:cNvSpPr>
            <a:spLocks noGrp="1"/>
          </p:cNvSpPr>
          <p:nvPr>
            <p:ph type="sldNum" sz="quarter" idx="13"/>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11" name="Footer Placeholder 4">
            <a:extLst>
              <a:ext uri="{FF2B5EF4-FFF2-40B4-BE49-F238E27FC236}">
                <a16:creationId xmlns:a16="http://schemas.microsoft.com/office/drawing/2014/main" id="{AABA60EE-CD30-CB34-2203-DC9D3982C0EE}"/>
              </a:ext>
            </a:extLst>
          </p:cNvPr>
          <p:cNvSpPr>
            <a:spLocks noGrp="1"/>
          </p:cNvSpPr>
          <p:nvPr>
            <p:ph type="ftr" sz="quarter" idx="14"/>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12" name="Date Placeholder 3">
            <a:extLst>
              <a:ext uri="{FF2B5EF4-FFF2-40B4-BE49-F238E27FC236}">
                <a16:creationId xmlns:a16="http://schemas.microsoft.com/office/drawing/2014/main" id="{3D05E263-7192-6185-2E9D-F37E8529FB18}"/>
              </a:ext>
            </a:extLst>
          </p:cNvPr>
          <p:cNvSpPr>
            <a:spLocks noGrp="1"/>
          </p:cNvSpPr>
          <p:nvPr>
            <p:ph type="dt" sz="half" idx="15"/>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A71686CE-66F6-E048-B4B5-FA2BAB3A0CAF}" type="datetime1">
              <a:rPr lang="en-US" smtClean="0"/>
              <a:t>9/20/2024</a:t>
            </a:fld>
            <a:endParaRPr lang="en-US"/>
          </a:p>
        </p:txBody>
      </p:sp>
    </p:spTree>
    <p:extLst>
      <p:ext uri="{BB962C8B-B14F-4D97-AF65-F5344CB8AC3E}">
        <p14:creationId xmlns:p14="http://schemas.microsoft.com/office/powerpoint/2010/main" val="89208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2 Lt Blue">
    <p:bg>
      <p:bgPr>
        <a:solidFill>
          <a:schemeClr val="bg2"/>
        </a:solid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14010C6C-7D21-5103-C3FA-ACE27D513309}"/>
              </a:ext>
            </a:extLst>
          </p:cNvPr>
          <p:cNvSpPr>
            <a:spLocks noGrp="1"/>
          </p:cNvSpPr>
          <p:nvPr>
            <p:ph type="title"/>
          </p:nvPr>
        </p:nvSpPr>
        <p:spPr>
          <a:xfrm>
            <a:off x="969264" y="1952692"/>
            <a:ext cx="10399868" cy="2546216"/>
          </a:xfrm>
        </p:spPr>
        <p:txBody>
          <a:bodyPr>
            <a:noAutofit/>
          </a:bodyPr>
          <a:lstStyle>
            <a:lvl1pPr>
              <a:lnSpc>
                <a:spcPct val="110000"/>
              </a:lnSpc>
              <a:defRPr sz="5400" b="1">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FCBAF4EC-7457-9177-4C7D-10A3F4208795}"/>
              </a:ext>
            </a:extLst>
          </p:cNvPr>
          <p:cNvSpPr>
            <a:spLocks noGrp="1"/>
          </p:cNvSpPr>
          <p:nvPr>
            <p:ph type="sldNum" sz="quarter" idx="10"/>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6" name="Footer Placeholder 4">
            <a:extLst>
              <a:ext uri="{FF2B5EF4-FFF2-40B4-BE49-F238E27FC236}">
                <a16:creationId xmlns:a16="http://schemas.microsoft.com/office/drawing/2014/main" id="{34E8783F-A3D4-424C-ACF6-7A578CCC58F1}"/>
              </a:ext>
            </a:extLst>
          </p:cNvPr>
          <p:cNvSpPr>
            <a:spLocks noGrp="1"/>
          </p:cNvSpPr>
          <p:nvPr>
            <p:ph type="ftr" sz="quarter" idx="11"/>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8" name="Date Placeholder 3">
            <a:extLst>
              <a:ext uri="{FF2B5EF4-FFF2-40B4-BE49-F238E27FC236}">
                <a16:creationId xmlns:a16="http://schemas.microsoft.com/office/drawing/2014/main" id="{BFAF0536-F15C-1068-B9D3-11B3ED925687}"/>
              </a:ext>
            </a:extLst>
          </p:cNvPr>
          <p:cNvSpPr>
            <a:spLocks noGrp="1"/>
          </p:cNvSpPr>
          <p:nvPr>
            <p:ph type="dt" sz="half" idx="12"/>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55261FEF-836C-6349-BE0C-87E3EECB09A1}" type="datetime1">
              <a:rPr lang="en-US" smtClean="0"/>
              <a:t>9/20/2024</a:t>
            </a:fld>
            <a:endParaRPr lang="en-US"/>
          </a:p>
        </p:txBody>
      </p:sp>
    </p:spTree>
    <p:extLst>
      <p:ext uri="{BB962C8B-B14F-4D97-AF65-F5344CB8AC3E}">
        <p14:creationId xmlns:p14="http://schemas.microsoft.com/office/powerpoint/2010/main" val="477196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Lt Purple">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F2B3A4F-172E-5262-035B-C353834171F7}"/>
              </a:ext>
            </a:extLst>
          </p:cNvPr>
          <p:cNvSpPr>
            <a:spLocks noGrp="1"/>
          </p:cNvSpPr>
          <p:nvPr>
            <p:ph type="title"/>
          </p:nvPr>
        </p:nvSpPr>
        <p:spPr>
          <a:xfrm>
            <a:off x="969264" y="1952692"/>
            <a:ext cx="10399868" cy="2546216"/>
          </a:xfrm>
        </p:spPr>
        <p:txBody>
          <a:bodyPr>
            <a:noAutofit/>
          </a:bodyPr>
          <a:lstStyle>
            <a:lvl1pPr>
              <a:lnSpc>
                <a:spcPct val="110000"/>
              </a:lnSpc>
              <a:defRPr sz="5400" b="1">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63D3B7B4-143E-5D32-1182-BD9CD30975F2}"/>
              </a:ext>
            </a:extLst>
          </p:cNvPr>
          <p:cNvSpPr>
            <a:spLocks noGrp="1"/>
          </p:cNvSpPr>
          <p:nvPr>
            <p:ph type="sldNum" sz="quarter" idx="10"/>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7" name="Footer Placeholder 4">
            <a:extLst>
              <a:ext uri="{FF2B5EF4-FFF2-40B4-BE49-F238E27FC236}">
                <a16:creationId xmlns:a16="http://schemas.microsoft.com/office/drawing/2014/main" id="{A6DD5F99-5447-2048-2CF1-410FF708EE8C}"/>
              </a:ext>
            </a:extLst>
          </p:cNvPr>
          <p:cNvSpPr>
            <a:spLocks noGrp="1"/>
          </p:cNvSpPr>
          <p:nvPr>
            <p:ph type="ftr" sz="quarter" idx="11"/>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8" name="Date Placeholder 3">
            <a:extLst>
              <a:ext uri="{FF2B5EF4-FFF2-40B4-BE49-F238E27FC236}">
                <a16:creationId xmlns:a16="http://schemas.microsoft.com/office/drawing/2014/main" id="{9A4CC0AF-5638-F140-E8C0-115A0486666A}"/>
              </a:ext>
            </a:extLst>
          </p:cNvPr>
          <p:cNvSpPr>
            <a:spLocks noGrp="1"/>
          </p:cNvSpPr>
          <p:nvPr>
            <p:ph type="dt" sz="half" idx="12"/>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A74F9B16-6DA3-D24D-B51F-279EED8D16BD}" type="datetime1">
              <a:rPr lang="en-US" smtClean="0"/>
              <a:t>9/20/2024</a:t>
            </a:fld>
            <a:endParaRPr lang="en-US"/>
          </a:p>
        </p:txBody>
      </p:sp>
    </p:spTree>
    <p:extLst>
      <p:ext uri="{BB962C8B-B14F-4D97-AF65-F5344CB8AC3E}">
        <p14:creationId xmlns:p14="http://schemas.microsoft.com/office/powerpoint/2010/main" val="436024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1 Dk Blue">
    <p:spTree>
      <p:nvGrpSpPr>
        <p:cNvPr id="1" name=""/>
        <p:cNvGrpSpPr/>
        <p:nvPr/>
      </p:nvGrpSpPr>
      <p:grpSpPr>
        <a:xfrm>
          <a:off x="0" y="0"/>
          <a:ext cx="0" cy="0"/>
          <a:chOff x="0" y="0"/>
          <a:chExt cx="0" cy="0"/>
        </a:xfrm>
      </p:grpSpPr>
      <p:sp>
        <p:nvSpPr>
          <p:cNvPr id="3" name="Quote background">
            <a:extLst>
              <a:ext uri="{FF2B5EF4-FFF2-40B4-BE49-F238E27FC236}">
                <a16:creationId xmlns:a16="http://schemas.microsoft.com/office/drawing/2014/main" id="{A36685DC-BCB4-7918-2887-5E3978652ACD}"/>
              </a:ext>
              <a:ext uri="{C183D7F6-B498-43B3-948B-1728B52AA6E4}">
                <adec:decorative xmlns:adec="http://schemas.microsoft.com/office/drawing/2017/decorative" val="1"/>
              </a:ext>
            </a:extLst>
          </p:cNvPr>
          <p:cNvSpPr/>
          <p:nvPr userDrawn="1"/>
        </p:nvSpPr>
        <p:spPr>
          <a:xfrm>
            <a:off x="736752" y="1606861"/>
            <a:ext cx="10889191" cy="3588137"/>
          </a:xfrm>
          <a:prstGeom prst="roundRect">
            <a:avLst>
              <a:gd name="adj" fmla="val 4507"/>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Quote gfx">
            <a:extLst>
              <a:ext uri="{FF2B5EF4-FFF2-40B4-BE49-F238E27FC236}">
                <a16:creationId xmlns:a16="http://schemas.microsoft.com/office/drawing/2014/main" id="{148F1C1D-58B7-816B-3A75-5ACE4CA56CC8}"/>
              </a:ext>
              <a:ext uri="{C183D7F6-B498-43B3-948B-1728B52AA6E4}">
                <adec:decorative xmlns:adec="http://schemas.microsoft.com/office/drawing/2017/decorative" val="1"/>
              </a:ext>
            </a:extLst>
          </p:cNvPr>
          <p:cNvPicPr>
            <a:picLocks noChangeAspect="1"/>
          </p:cNvPicPr>
          <p:nvPr userDrawn="1"/>
        </p:nvPicPr>
        <p:blipFill>
          <a:blip r:embed="rId2">
            <a:alphaModFix/>
          </a:blip>
          <a:stretch>
            <a:fillRect/>
          </a:stretch>
        </p:blipFill>
        <p:spPr>
          <a:xfrm>
            <a:off x="1228930" y="772676"/>
            <a:ext cx="1613281" cy="1228461"/>
          </a:xfrm>
          <a:prstGeom prst="rect">
            <a:avLst/>
          </a:prstGeom>
          <a:effectLst/>
        </p:spPr>
      </p:pic>
      <p:sp>
        <p:nvSpPr>
          <p:cNvPr id="14" name="Quote copy">
            <a:extLst>
              <a:ext uri="{FF2B5EF4-FFF2-40B4-BE49-F238E27FC236}">
                <a16:creationId xmlns:a16="http://schemas.microsoft.com/office/drawing/2014/main" id="{034913FE-D791-88FD-A1FB-AEE3DC14CBD6}"/>
              </a:ext>
            </a:extLst>
          </p:cNvPr>
          <p:cNvSpPr>
            <a:spLocks noGrp="1"/>
          </p:cNvSpPr>
          <p:nvPr>
            <p:ph type="body" sz="quarter" idx="10" hasCustomPrompt="1"/>
          </p:nvPr>
        </p:nvSpPr>
        <p:spPr>
          <a:xfrm>
            <a:off x="1316188" y="2328863"/>
            <a:ext cx="9858036" cy="1313043"/>
          </a:xfrm>
        </p:spPr>
        <p:txBody>
          <a:bodyPr anchor="ctr" anchorCtr="0"/>
          <a:lstStyle>
            <a:lvl1pPr marL="0" indent="0">
              <a:lnSpc>
                <a:spcPct val="110000"/>
              </a:lnSpc>
              <a:spcBef>
                <a:spcPts val="0"/>
              </a:spcBef>
              <a:spcAft>
                <a:spcPts val="1000"/>
              </a:spcAft>
              <a:buNone/>
              <a:defRPr sz="2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1379273" y="3896139"/>
            <a:ext cx="94865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Name">
            <a:extLst>
              <a:ext uri="{FF2B5EF4-FFF2-40B4-BE49-F238E27FC236}">
                <a16:creationId xmlns:a16="http://schemas.microsoft.com/office/drawing/2014/main" id="{C8CA8FD7-D7C5-9075-31B1-FF3BCC8298EF}"/>
              </a:ext>
            </a:extLst>
          </p:cNvPr>
          <p:cNvSpPr>
            <a:spLocks noGrp="1"/>
          </p:cNvSpPr>
          <p:nvPr>
            <p:ph type="body" sz="quarter" idx="11" hasCustomPrompt="1"/>
          </p:nvPr>
        </p:nvSpPr>
        <p:spPr>
          <a:xfrm>
            <a:off x="1316188" y="4125787"/>
            <a:ext cx="5743236" cy="374367"/>
          </a:xfrm>
        </p:spPr>
        <p:txBody>
          <a:bodyPr/>
          <a:lstStyle>
            <a:lvl1pPr marL="0" indent="0">
              <a:lnSpc>
                <a:spcPct val="110000"/>
              </a:lnSpc>
              <a:spcBef>
                <a:spcPts val="0"/>
              </a:spcBef>
              <a:spcAft>
                <a:spcPts val="1000"/>
              </a:spcAft>
              <a:buNone/>
              <a:defRPr sz="20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6" name="Title">
            <a:extLst>
              <a:ext uri="{FF2B5EF4-FFF2-40B4-BE49-F238E27FC236}">
                <a16:creationId xmlns:a16="http://schemas.microsoft.com/office/drawing/2014/main" id="{11FA7995-2DDC-5B03-98A5-6A442AFFC7AA}"/>
              </a:ext>
            </a:extLst>
          </p:cNvPr>
          <p:cNvSpPr>
            <a:spLocks noGrp="1"/>
          </p:cNvSpPr>
          <p:nvPr>
            <p:ph type="body" sz="quarter" idx="12" hasCustomPrompt="1"/>
          </p:nvPr>
        </p:nvSpPr>
        <p:spPr>
          <a:xfrm>
            <a:off x="1316188" y="4571767"/>
            <a:ext cx="5743236" cy="374367"/>
          </a:xfrm>
        </p:spPr>
        <p:txBody>
          <a:bodyPr/>
          <a:lstStyle>
            <a:lvl1pPr marL="0" indent="0">
              <a:lnSpc>
                <a:spcPct val="110000"/>
              </a:lnSpc>
              <a:spcBef>
                <a:spcPts val="0"/>
              </a:spcBef>
              <a:spcAft>
                <a:spcPts val="1000"/>
              </a:spcAft>
              <a:buNone/>
              <a:defRPr sz="1800" i="1">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Title</a:t>
            </a:r>
          </a:p>
        </p:txBody>
      </p:sp>
      <p:sp>
        <p:nvSpPr>
          <p:cNvPr id="5" name="Slide Number Placeholder 5">
            <a:extLst>
              <a:ext uri="{FF2B5EF4-FFF2-40B4-BE49-F238E27FC236}">
                <a16:creationId xmlns:a16="http://schemas.microsoft.com/office/drawing/2014/main" id="{4067FCBA-9B40-7DFC-A5B2-83272FAFBFD1}"/>
              </a:ext>
            </a:extLst>
          </p:cNvPr>
          <p:cNvSpPr>
            <a:spLocks noGrp="1"/>
          </p:cNvSpPr>
          <p:nvPr>
            <p:ph type="sldNum" sz="quarter" idx="13"/>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7" name="Footer Placeholder 4">
            <a:extLst>
              <a:ext uri="{FF2B5EF4-FFF2-40B4-BE49-F238E27FC236}">
                <a16:creationId xmlns:a16="http://schemas.microsoft.com/office/drawing/2014/main" id="{9C9BA51E-E9FF-C8D2-5C95-4BECD75B3731}"/>
              </a:ext>
            </a:extLst>
          </p:cNvPr>
          <p:cNvSpPr>
            <a:spLocks noGrp="1"/>
          </p:cNvSpPr>
          <p:nvPr>
            <p:ph type="ftr" sz="quarter" idx="14"/>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10" name="Date Placeholder 3">
            <a:extLst>
              <a:ext uri="{FF2B5EF4-FFF2-40B4-BE49-F238E27FC236}">
                <a16:creationId xmlns:a16="http://schemas.microsoft.com/office/drawing/2014/main" id="{51526A97-43E7-D9F7-7CDB-C796572FDA65}"/>
              </a:ext>
            </a:extLst>
          </p:cNvPr>
          <p:cNvSpPr>
            <a:spLocks noGrp="1"/>
          </p:cNvSpPr>
          <p:nvPr>
            <p:ph type="dt" sz="half" idx="15"/>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DC89E608-5FEF-1B40-AD50-02784B21F68F}" type="datetime1">
              <a:rPr lang="en-US" smtClean="0"/>
              <a:t>9/20/2024</a:t>
            </a:fld>
            <a:endParaRPr lang="en-US"/>
          </a:p>
        </p:txBody>
      </p:sp>
    </p:spTree>
    <p:extLst>
      <p:ext uri="{BB962C8B-B14F-4D97-AF65-F5344CB8AC3E}">
        <p14:creationId xmlns:p14="http://schemas.microsoft.com/office/powerpoint/2010/main" val="899564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White">
    <p:spTree>
      <p:nvGrpSpPr>
        <p:cNvPr id="1" name=""/>
        <p:cNvGrpSpPr/>
        <p:nvPr/>
      </p:nvGrpSpPr>
      <p:grpSpPr>
        <a:xfrm>
          <a:off x="0" y="0"/>
          <a:ext cx="0" cy="0"/>
          <a:chOff x="0" y="0"/>
          <a:chExt cx="0" cy="0"/>
        </a:xfrm>
      </p:grpSpPr>
      <p:pic>
        <p:nvPicPr>
          <p:cNvPr id="2" name="The Standard logo">
            <a:extLst>
              <a:ext uri="{FF2B5EF4-FFF2-40B4-BE49-F238E27FC236}">
                <a16:creationId xmlns:a16="http://schemas.microsoft.com/office/drawing/2014/main" id="{B6C51330-BF74-8767-D65B-6B3C110C9107}"/>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60" t="10895" r="18856" b="12424"/>
          <a:stretch/>
        </p:blipFill>
        <p:spPr>
          <a:xfrm>
            <a:off x="487577" y="1983301"/>
            <a:ext cx="1555996" cy="1086289"/>
          </a:xfrm>
          <a:prstGeom prst="rect">
            <a:avLst/>
          </a:prstGeom>
        </p:spPr>
      </p:pic>
      <p:sp>
        <p:nvSpPr>
          <p:cNvPr id="3" name="Text">
            <a:extLst>
              <a:ext uri="{FF2B5EF4-FFF2-40B4-BE49-F238E27FC236}">
                <a16:creationId xmlns:a16="http://schemas.microsoft.com/office/drawing/2014/main" id="{464304D0-6373-EB88-89AA-4A0D3E3295D5}"/>
              </a:ext>
            </a:extLst>
          </p:cNvPr>
          <p:cNvSpPr txBox="1">
            <a:spLocks/>
          </p:cNvSpPr>
          <p:nvPr userDrawn="1"/>
        </p:nvSpPr>
        <p:spPr>
          <a:xfrm>
            <a:off x="615825" y="4619655"/>
            <a:ext cx="11222326" cy="8023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nSpc>
                <a:spcPct val="110000"/>
              </a:lnSpc>
              <a:spcBef>
                <a:spcPts val="0"/>
              </a:spcBef>
              <a:spcAft>
                <a:spcPts val="1000"/>
              </a:spcAft>
              <a:buFont typeface="Arial" panose="020B0604020202020204" pitchFamily="34" charset="0"/>
              <a:buNone/>
              <a:defRPr/>
            </a:pPr>
            <a:r>
              <a:rPr lang="en-US" sz="1400" dirty="0">
                <a:ea typeface="+mn-ea"/>
              </a:rPr>
              <a:t>The Standard is the marketing name for StanCorp Financial Group, Inc., and its subsidiaries. Standard Retirement Services, Inc., provides financial recordkeeping and plan administrative services. Standard Insurance Company and Standard Retirement Services, Inc. are subsidiaries of StanCorp Financial Group, Inc., and all are Oregon corporations.</a:t>
            </a:r>
          </a:p>
        </p:txBody>
      </p:sp>
      <p:sp>
        <p:nvSpPr>
          <p:cNvPr id="4" name="Logo cover">
            <a:extLst>
              <a:ext uri="{FF2B5EF4-FFF2-40B4-BE49-F238E27FC236}">
                <a16:creationId xmlns:a16="http://schemas.microsoft.com/office/drawing/2014/main" id="{0EBB3C0A-4983-BE19-9671-1F8FEFEF815D}"/>
              </a:ext>
              <a:ext uri="{C183D7F6-B498-43B3-948B-1728B52AA6E4}">
                <adec:decorative xmlns:adec="http://schemas.microsoft.com/office/drawing/2017/decorative" val="1"/>
              </a:ext>
            </a:extLst>
          </p:cNvPr>
          <p:cNvSpPr/>
          <p:nvPr userDrawn="1"/>
        </p:nvSpPr>
        <p:spPr>
          <a:xfrm>
            <a:off x="10822898" y="5936105"/>
            <a:ext cx="1049312" cy="802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5CA3057B-1FA6-9104-F7CB-03BF6F0F313F}"/>
              </a:ext>
            </a:extLst>
          </p:cNvPr>
          <p:cNvSpPr>
            <a:spLocks noGrp="1"/>
          </p:cNvSpPr>
          <p:nvPr>
            <p:ph type="sldNum" sz="quarter" idx="10"/>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12" name="Footer Placeholder 4">
            <a:extLst>
              <a:ext uri="{FF2B5EF4-FFF2-40B4-BE49-F238E27FC236}">
                <a16:creationId xmlns:a16="http://schemas.microsoft.com/office/drawing/2014/main" id="{EE5CF6CD-485A-9024-2C48-086FF3AA1480}"/>
              </a:ext>
            </a:extLst>
          </p:cNvPr>
          <p:cNvSpPr>
            <a:spLocks noGrp="1"/>
          </p:cNvSpPr>
          <p:nvPr>
            <p:ph type="ftr" sz="quarter" idx="11"/>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13" name="Date Placeholder 3">
            <a:extLst>
              <a:ext uri="{FF2B5EF4-FFF2-40B4-BE49-F238E27FC236}">
                <a16:creationId xmlns:a16="http://schemas.microsoft.com/office/drawing/2014/main" id="{CA629260-860A-66AC-7FBA-B0C92F6FB59B}"/>
              </a:ext>
            </a:extLst>
          </p:cNvPr>
          <p:cNvSpPr>
            <a:spLocks noGrp="1"/>
          </p:cNvSpPr>
          <p:nvPr>
            <p:ph type="dt" sz="half" idx="12"/>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A3AF3ECE-F4BB-E244-90B6-4BAFABE0AE47}" type="datetime1">
              <a:rPr lang="en-US" smtClean="0"/>
              <a:t>9/20/2024</a:t>
            </a:fld>
            <a:endParaRPr lang="en-US"/>
          </a:p>
        </p:txBody>
      </p:sp>
      <p:sp>
        <p:nvSpPr>
          <p:cNvPr id="5" name="Text">
            <a:extLst>
              <a:ext uri="{FF2B5EF4-FFF2-40B4-BE49-F238E27FC236}">
                <a16:creationId xmlns:a16="http://schemas.microsoft.com/office/drawing/2014/main" id="{66BF2232-1491-A210-DD6C-634142795970}"/>
              </a:ext>
            </a:extLst>
          </p:cNvPr>
          <p:cNvSpPr txBox="1">
            <a:spLocks/>
          </p:cNvSpPr>
          <p:nvPr userDrawn="1"/>
        </p:nvSpPr>
        <p:spPr>
          <a:xfrm>
            <a:off x="609600" y="3430447"/>
            <a:ext cx="11222326" cy="10862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nSpc>
                <a:spcPct val="110000"/>
              </a:lnSpc>
              <a:spcBef>
                <a:spcPts val="0"/>
              </a:spcBef>
              <a:spcAft>
                <a:spcPts val="1000"/>
              </a:spcAft>
              <a:buFont typeface="Arial" panose="020B0604020202020204" pitchFamily="34" charset="0"/>
              <a:buNone/>
              <a:defRPr/>
            </a:pPr>
            <a:r>
              <a:rPr lang="en-US" sz="1400" dirty="0">
                <a:ea typeface="+mn-ea"/>
              </a:rPr>
              <a:t>Employers and plan participants should carefully consider the investment objectives, risks, charges and expenses of the investment options offered under the retirement plan before investing. The prospectuses for the individual mutual funds in the group annuity contain this and other important information. Prospectuses may be obtained by calling 877.805.1127. Please read the prospectus carefully before investing. Investments are subject to market risk and fluctuate in value.</a:t>
            </a:r>
          </a:p>
        </p:txBody>
      </p:sp>
    </p:spTree>
    <p:extLst>
      <p:ext uri="{BB962C8B-B14F-4D97-AF65-F5344CB8AC3E}">
        <p14:creationId xmlns:p14="http://schemas.microsoft.com/office/powerpoint/2010/main" val="3856851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laimer Lt Blue">
    <p:bg>
      <p:bgPr>
        <a:solidFill>
          <a:schemeClr val="bg2"/>
        </a:solidFill>
        <a:effectLst/>
      </p:bgPr>
    </p:bg>
    <p:spTree>
      <p:nvGrpSpPr>
        <p:cNvPr id="1" name=""/>
        <p:cNvGrpSpPr/>
        <p:nvPr/>
      </p:nvGrpSpPr>
      <p:grpSpPr>
        <a:xfrm>
          <a:off x="0" y="0"/>
          <a:ext cx="0" cy="0"/>
          <a:chOff x="0" y="0"/>
          <a:chExt cx="0" cy="0"/>
        </a:xfrm>
      </p:grpSpPr>
      <p:pic>
        <p:nvPicPr>
          <p:cNvPr id="2" name="The Standard logo">
            <a:extLst>
              <a:ext uri="{FF2B5EF4-FFF2-40B4-BE49-F238E27FC236}">
                <a16:creationId xmlns:a16="http://schemas.microsoft.com/office/drawing/2014/main" id="{B6C51330-BF74-8767-D65B-6B3C110C910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60" t="10895" r="18856" b="12424"/>
          <a:stretch/>
        </p:blipFill>
        <p:spPr>
          <a:xfrm>
            <a:off x="487577" y="3252191"/>
            <a:ext cx="1555996" cy="1086289"/>
          </a:xfrm>
          <a:prstGeom prst="rect">
            <a:avLst/>
          </a:prstGeom>
        </p:spPr>
      </p:pic>
      <p:sp>
        <p:nvSpPr>
          <p:cNvPr id="3" name="Text">
            <a:extLst>
              <a:ext uri="{FF2B5EF4-FFF2-40B4-BE49-F238E27FC236}">
                <a16:creationId xmlns:a16="http://schemas.microsoft.com/office/drawing/2014/main" id="{464304D0-6373-EB88-89AA-4A0D3E3295D5}"/>
              </a:ext>
            </a:extLst>
          </p:cNvPr>
          <p:cNvSpPr txBox="1">
            <a:spLocks/>
          </p:cNvSpPr>
          <p:nvPr userDrawn="1"/>
        </p:nvSpPr>
        <p:spPr>
          <a:xfrm>
            <a:off x="615825" y="4619655"/>
            <a:ext cx="11222326" cy="14287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nSpc>
                <a:spcPct val="110000"/>
              </a:lnSpc>
              <a:spcBef>
                <a:spcPts val="0"/>
              </a:spcBef>
              <a:spcAft>
                <a:spcPts val="1000"/>
              </a:spcAft>
              <a:buFont typeface="Arial" panose="020B0604020202020204" pitchFamily="34" charset="0"/>
              <a:buNone/>
              <a:defRPr/>
            </a:pPr>
            <a:r>
              <a:rPr lang="en-US" sz="1400" dirty="0">
                <a:ea typeface="+mn-ea"/>
              </a:rPr>
              <a:t>The Standard is the marketing name for StanCorp Financial Group, Inc., and its subsidiaries. Standard Retirement Services, Inc., provides financial recordkeeping and plan administrative services. Standard Insurance Company and Standard Retirement Services, Inc. are subsidiaries of StanCorp Financial Group, Inc., and all are Oregon corporations.</a:t>
            </a:r>
          </a:p>
        </p:txBody>
      </p:sp>
      <p:sp>
        <p:nvSpPr>
          <p:cNvPr id="4" name="Logo cover">
            <a:extLst>
              <a:ext uri="{FF2B5EF4-FFF2-40B4-BE49-F238E27FC236}">
                <a16:creationId xmlns:a16="http://schemas.microsoft.com/office/drawing/2014/main" id="{0EBB3C0A-4983-BE19-9671-1F8FEFEF815D}"/>
              </a:ext>
              <a:ext uri="{C183D7F6-B498-43B3-948B-1728B52AA6E4}">
                <adec:decorative xmlns:adec="http://schemas.microsoft.com/office/drawing/2017/decorative" val="1"/>
              </a:ext>
            </a:extLst>
          </p:cNvPr>
          <p:cNvSpPr/>
          <p:nvPr userDrawn="1"/>
        </p:nvSpPr>
        <p:spPr>
          <a:xfrm>
            <a:off x="10822898" y="5936105"/>
            <a:ext cx="1049312" cy="80238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F652E9E7-3D9C-F94C-3610-3FBAFEBE3424}"/>
              </a:ext>
            </a:extLst>
          </p:cNvPr>
          <p:cNvSpPr>
            <a:spLocks noGrp="1"/>
          </p:cNvSpPr>
          <p:nvPr>
            <p:ph type="sldNum" sz="quarter" idx="10"/>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9" name="Footer Placeholder 4">
            <a:extLst>
              <a:ext uri="{FF2B5EF4-FFF2-40B4-BE49-F238E27FC236}">
                <a16:creationId xmlns:a16="http://schemas.microsoft.com/office/drawing/2014/main" id="{2235FE93-E621-334D-24CE-F911BE9D242A}"/>
              </a:ext>
            </a:extLst>
          </p:cNvPr>
          <p:cNvSpPr>
            <a:spLocks noGrp="1"/>
          </p:cNvSpPr>
          <p:nvPr>
            <p:ph type="ftr" sz="quarter" idx="11"/>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10" name="Date Placeholder 3">
            <a:extLst>
              <a:ext uri="{FF2B5EF4-FFF2-40B4-BE49-F238E27FC236}">
                <a16:creationId xmlns:a16="http://schemas.microsoft.com/office/drawing/2014/main" id="{DB599B07-6E5E-6A42-7D3E-C75D750CD2CC}"/>
              </a:ext>
            </a:extLst>
          </p:cNvPr>
          <p:cNvSpPr>
            <a:spLocks noGrp="1"/>
          </p:cNvSpPr>
          <p:nvPr>
            <p:ph type="dt" sz="half" idx="12"/>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2A56C802-4987-0543-B522-3553A26A07C1}" type="datetime1">
              <a:rPr lang="en-US" smtClean="0"/>
              <a:t>9/20/2024</a:t>
            </a:fld>
            <a:endParaRPr lang="en-US"/>
          </a:p>
        </p:txBody>
      </p:sp>
    </p:spTree>
    <p:extLst>
      <p:ext uri="{BB962C8B-B14F-4D97-AF65-F5344CB8AC3E}">
        <p14:creationId xmlns:p14="http://schemas.microsoft.com/office/powerpoint/2010/main" val="470858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CFD9D5F-5210-36E9-B725-EAB5D447AD19}"/>
              </a:ext>
            </a:extLst>
          </p:cNvPr>
          <p:cNvSpPr>
            <a:spLocks noGrp="1"/>
          </p:cNvSpPr>
          <p:nvPr>
            <p:ph type="sldNum" sz="quarter" idx="10"/>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6" name="Footer Placeholder 4">
            <a:extLst>
              <a:ext uri="{FF2B5EF4-FFF2-40B4-BE49-F238E27FC236}">
                <a16:creationId xmlns:a16="http://schemas.microsoft.com/office/drawing/2014/main" id="{6E5CCD25-88B8-F06E-EAF8-1C4CC1BDF228}"/>
              </a:ext>
            </a:extLst>
          </p:cNvPr>
          <p:cNvSpPr>
            <a:spLocks noGrp="1"/>
          </p:cNvSpPr>
          <p:nvPr>
            <p:ph type="ftr" sz="quarter" idx="11"/>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7" name="Date Placeholder 3">
            <a:extLst>
              <a:ext uri="{FF2B5EF4-FFF2-40B4-BE49-F238E27FC236}">
                <a16:creationId xmlns:a16="http://schemas.microsoft.com/office/drawing/2014/main" id="{8A5C0F20-A69D-E368-E600-133210191BD3}"/>
              </a:ext>
            </a:extLst>
          </p:cNvPr>
          <p:cNvSpPr>
            <a:spLocks noGrp="1"/>
          </p:cNvSpPr>
          <p:nvPr>
            <p:ph type="dt" sz="half" idx="12"/>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10B10159-08B5-4444-924D-48911E1A7EE9}" type="datetime1">
              <a:rPr lang="en-US" smtClean="0"/>
              <a:t>9/20/2024</a:t>
            </a:fld>
            <a:endParaRPr lang="en-US"/>
          </a:p>
        </p:txBody>
      </p:sp>
    </p:spTree>
    <p:extLst>
      <p:ext uri="{BB962C8B-B14F-4D97-AF65-F5344CB8AC3E}">
        <p14:creationId xmlns:p14="http://schemas.microsoft.com/office/powerpoint/2010/main" val="2412634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Logo cover">
            <a:extLst>
              <a:ext uri="{FF2B5EF4-FFF2-40B4-BE49-F238E27FC236}">
                <a16:creationId xmlns:a16="http://schemas.microsoft.com/office/drawing/2014/main" id="{828C2F30-6763-19BE-7049-7441ED9C02E3}"/>
              </a:ext>
              <a:ext uri="{C183D7F6-B498-43B3-948B-1728B52AA6E4}">
                <adec:decorative xmlns:adec="http://schemas.microsoft.com/office/drawing/2017/decorative" val="1"/>
              </a:ext>
            </a:extLst>
          </p:cNvPr>
          <p:cNvSpPr/>
          <p:nvPr userDrawn="1"/>
        </p:nvSpPr>
        <p:spPr>
          <a:xfrm>
            <a:off x="10733649" y="5866228"/>
            <a:ext cx="1125416" cy="801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673501E-C4A2-698C-5DBE-E049974409F9}"/>
              </a:ext>
            </a:extLst>
          </p:cNvPr>
          <p:cNvSpPr>
            <a:spLocks noGrp="1"/>
          </p:cNvSpPr>
          <p:nvPr>
            <p:ph type="sldNum" sz="quarter" idx="10"/>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7" name="Footer Placeholder 4">
            <a:extLst>
              <a:ext uri="{FF2B5EF4-FFF2-40B4-BE49-F238E27FC236}">
                <a16:creationId xmlns:a16="http://schemas.microsoft.com/office/drawing/2014/main" id="{7C157DCE-707A-9D5A-FA92-9D75C16C5CAA}"/>
              </a:ext>
            </a:extLst>
          </p:cNvPr>
          <p:cNvSpPr>
            <a:spLocks noGrp="1"/>
          </p:cNvSpPr>
          <p:nvPr>
            <p:ph type="ftr" sz="quarter" idx="11"/>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8" name="Date Placeholder 3">
            <a:extLst>
              <a:ext uri="{FF2B5EF4-FFF2-40B4-BE49-F238E27FC236}">
                <a16:creationId xmlns:a16="http://schemas.microsoft.com/office/drawing/2014/main" id="{29AA02B2-71FD-5986-FD53-CDF798E34D14}"/>
              </a:ext>
            </a:extLst>
          </p:cNvPr>
          <p:cNvSpPr>
            <a:spLocks noGrp="1"/>
          </p:cNvSpPr>
          <p:nvPr>
            <p:ph type="dt" sz="half" idx="12"/>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D5099B84-8007-0246-8C27-27540E4AABCA}" type="datetime1">
              <a:rPr lang="en-US" smtClean="0"/>
              <a:t>9/20/2024</a:t>
            </a:fld>
            <a:endParaRPr lang="en-US"/>
          </a:p>
        </p:txBody>
      </p:sp>
    </p:spTree>
    <p:extLst>
      <p:ext uri="{BB962C8B-B14F-4D97-AF65-F5344CB8AC3E}">
        <p14:creationId xmlns:p14="http://schemas.microsoft.com/office/powerpoint/2010/main" val="2822729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tx2"/>
        </a:solidFill>
        <a:effectLst/>
      </p:bgPr>
    </p:bg>
    <p:spTree>
      <p:nvGrpSpPr>
        <p:cNvPr id="1" name=""/>
        <p:cNvGrpSpPr/>
        <p:nvPr/>
      </p:nvGrpSpPr>
      <p:grpSpPr>
        <a:xfrm>
          <a:off x="0" y="0"/>
          <a:ext cx="0" cy="0"/>
          <a:chOff x="0" y="0"/>
          <a:chExt cx="0" cy="0"/>
        </a:xfrm>
      </p:grpSpPr>
      <p:sp>
        <p:nvSpPr>
          <p:cNvPr id="2" name="logo cover">
            <a:extLst>
              <a:ext uri="{FF2B5EF4-FFF2-40B4-BE49-F238E27FC236}">
                <a16:creationId xmlns:a16="http://schemas.microsoft.com/office/drawing/2014/main" id="{828C2F30-6763-19BE-7049-7441ED9C02E3}"/>
              </a:ext>
              <a:ext uri="{C183D7F6-B498-43B3-948B-1728B52AA6E4}">
                <adec:decorative xmlns:adec="http://schemas.microsoft.com/office/drawing/2017/decorative" val="1"/>
              </a:ext>
            </a:extLst>
          </p:cNvPr>
          <p:cNvSpPr/>
          <p:nvPr userDrawn="1"/>
        </p:nvSpPr>
        <p:spPr>
          <a:xfrm>
            <a:off x="10733649" y="5866228"/>
            <a:ext cx="1125416" cy="80185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AB50E3C1-B68D-C5BE-F4F7-D04D2316AB85}"/>
              </a:ext>
            </a:extLst>
          </p:cNvPr>
          <p:cNvSpPr>
            <a:spLocks noGrp="1"/>
          </p:cNvSpPr>
          <p:nvPr>
            <p:ph type="sldNum" sz="quarter" idx="10"/>
          </p:nvPr>
        </p:nvSpPr>
        <p:spPr>
          <a:xfrm>
            <a:off x="152400" y="6377096"/>
            <a:ext cx="457200" cy="257176"/>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7" name="Footer Placeholder 4">
            <a:extLst>
              <a:ext uri="{FF2B5EF4-FFF2-40B4-BE49-F238E27FC236}">
                <a16:creationId xmlns:a16="http://schemas.microsoft.com/office/drawing/2014/main" id="{146E7BD4-A7CC-183A-3C87-2705FA6462A4}"/>
              </a:ext>
            </a:extLst>
          </p:cNvPr>
          <p:cNvSpPr>
            <a:spLocks noGrp="1"/>
          </p:cNvSpPr>
          <p:nvPr>
            <p:ph type="ftr" sz="quarter" idx="11"/>
          </p:nvPr>
        </p:nvSpPr>
        <p:spPr>
          <a:xfrm>
            <a:off x="1683801" y="6377097"/>
            <a:ext cx="1597107" cy="257175"/>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a:p>
        </p:txBody>
      </p:sp>
      <p:sp>
        <p:nvSpPr>
          <p:cNvPr id="8" name="Date Placeholder 3">
            <a:extLst>
              <a:ext uri="{FF2B5EF4-FFF2-40B4-BE49-F238E27FC236}">
                <a16:creationId xmlns:a16="http://schemas.microsoft.com/office/drawing/2014/main" id="{E7509FF3-1A05-D0A0-8709-FAE1004E2A04}"/>
              </a:ext>
            </a:extLst>
          </p:cNvPr>
          <p:cNvSpPr>
            <a:spLocks noGrp="1"/>
          </p:cNvSpPr>
          <p:nvPr>
            <p:ph type="dt" sz="half" idx="12"/>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chemeClr val="bg1"/>
                </a:solidFill>
                <a:latin typeface="Arial"/>
                <a:ea typeface="+mn-ea"/>
                <a:cs typeface="Arial"/>
              </a:defRPr>
            </a:lvl1pPr>
          </a:lstStyle>
          <a:p>
            <a:pPr>
              <a:defRPr/>
            </a:pPr>
            <a:fld id="{80886E13-7BAB-AE46-80D8-4AE249F4C36F}" type="datetime1">
              <a:rPr lang="en-US" smtClean="0"/>
              <a:t>9/20/2024</a:t>
            </a:fld>
            <a:endParaRPr lang="en-US"/>
          </a:p>
        </p:txBody>
      </p:sp>
    </p:spTree>
    <p:extLst>
      <p:ext uri="{BB962C8B-B14F-4D97-AF65-F5344CB8AC3E}">
        <p14:creationId xmlns:p14="http://schemas.microsoft.com/office/powerpoint/2010/main" val="248516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1 Lt Blue">
    <p:spTree>
      <p:nvGrpSpPr>
        <p:cNvPr id="1" name=""/>
        <p:cNvGrpSpPr/>
        <p:nvPr/>
      </p:nvGrpSpPr>
      <p:grpSpPr>
        <a:xfrm>
          <a:off x="0" y="0"/>
          <a:ext cx="0" cy="0"/>
          <a:chOff x="0" y="0"/>
          <a:chExt cx="0" cy="0"/>
        </a:xfrm>
      </p:grpSpPr>
      <p:sp>
        <p:nvSpPr>
          <p:cNvPr id="3" name="Quote background">
            <a:extLst>
              <a:ext uri="{FF2B5EF4-FFF2-40B4-BE49-F238E27FC236}">
                <a16:creationId xmlns:a16="http://schemas.microsoft.com/office/drawing/2014/main" id="{A36685DC-BCB4-7918-2887-5E3978652ACD}"/>
              </a:ext>
              <a:ext uri="{C183D7F6-B498-43B3-948B-1728B52AA6E4}">
                <adec:decorative xmlns:adec="http://schemas.microsoft.com/office/drawing/2017/decorative" val="1"/>
              </a:ext>
            </a:extLst>
          </p:cNvPr>
          <p:cNvSpPr/>
          <p:nvPr userDrawn="1"/>
        </p:nvSpPr>
        <p:spPr>
          <a:xfrm>
            <a:off x="736752" y="1606861"/>
            <a:ext cx="10889191" cy="3588137"/>
          </a:xfrm>
          <a:prstGeom prst="roundRect">
            <a:avLst>
              <a:gd name="adj" fmla="val 4744"/>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Quote gfx">
            <a:extLst>
              <a:ext uri="{FF2B5EF4-FFF2-40B4-BE49-F238E27FC236}">
                <a16:creationId xmlns:a16="http://schemas.microsoft.com/office/drawing/2014/main" id="{148F1C1D-58B7-816B-3A75-5ACE4CA56CC8}"/>
              </a:ext>
              <a:ext uri="{C183D7F6-B498-43B3-948B-1728B52AA6E4}">
                <adec:decorative xmlns:adec="http://schemas.microsoft.com/office/drawing/2017/decorative" val="1"/>
              </a:ext>
            </a:extLst>
          </p:cNvPr>
          <p:cNvPicPr>
            <a:picLocks noChangeAspect="1"/>
          </p:cNvPicPr>
          <p:nvPr userDrawn="1"/>
        </p:nvPicPr>
        <p:blipFill>
          <a:blip r:embed="rId2">
            <a:alphaModFix/>
          </a:blip>
          <a:stretch>
            <a:fillRect/>
          </a:stretch>
        </p:blipFill>
        <p:spPr>
          <a:xfrm>
            <a:off x="1228930" y="772676"/>
            <a:ext cx="1613281" cy="1228461"/>
          </a:xfrm>
          <a:prstGeom prst="rect">
            <a:avLst/>
          </a:prstGeom>
          <a:effectLst/>
        </p:spPr>
      </p:pic>
      <p:sp>
        <p:nvSpPr>
          <p:cNvPr id="14" name="Quote copy">
            <a:extLst>
              <a:ext uri="{FF2B5EF4-FFF2-40B4-BE49-F238E27FC236}">
                <a16:creationId xmlns:a16="http://schemas.microsoft.com/office/drawing/2014/main" id="{034913FE-D791-88FD-A1FB-AEE3DC14CBD6}"/>
              </a:ext>
            </a:extLst>
          </p:cNvPr>
          <p:cNvSpPr>
            <a:spLocks noGrp="1"/>
          </p:cNvSpPr>
          <p:nvPr>
            <p:ph type="body" sz="quarter" idx="10" hasCustomPrompt="1"/>
          </p:nvPr>
        </p:nvSpPr>
        <p:spPr>
          <a:xfrm>
            <a:off x="1315415" y="2328863"/>
            <a:ext cx="9858036" cy="1313043"/>
          </a:xfrm>
        </p:spPr>
        <p:txBody>
          <a:bodyPr anchor="ctr" anchorCtr="0"/>
          <a:lstStyle>
            <a:lvl1pPr marL="0" indent="0">
              <a:lnSpc>
                <a:spcPct val="110000"/>
              </a:lnSpc>
              <a:spcBef>
                <a:spcPts val="0"/>
              </a:spcBef>
              <a:spcAft>
                <a:spcPts val="1000"/>
              </a:spcAft>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1378500" y="3896139"/>
            <a:ext cx="94865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Name">
            <a:extLst>
              <a:ext uri="{FF2B5EF4-FFF2-40B4-BE49-F238E27FC236}">
                <a16:creationId xmlns:a16="http://schemas.microsoft.com/office/drawing/2014/main" id="{C8CA8FD7-D7C5-9075-31B1-FF3BCC8298EF}"/>
              </a:ext>
            </a:extLst>
          </p:cNvPr>
          <p:cNvSpPr>
            <a:spLocks noGrp="1"/>
          </p:cNvSpPr>
          <p:nvPr>
            <p:ph type="body" sz="quarter" idx="11" hasCustomPrompt="1"/>
          </p:nvPr>
        </p:nvSpPr>
        <p:spPr>
          <a:xfrm>
            <a:off x="1315415" y="4125787"/>
            <a:ext cx="5743236" cy="374367"/>
          </a:xfrm>
        </p:spPr>
        <p:txBody>
          <a:bodyPr/>
          <a:lstStyle>
            <a:lvl1pPr marL="0" indent="0">
              <a:lnSpc>
                <a:spcPct val="110000"/>
              </a:lnSpc>
              <a:spcBef>
                <a:spcPts val="0"/>
              </a:spcBef>
              <a:spcAft>
                <a:spcPts val="1000"/>
              </a:spcAft>
              <a:buNone/>
              <a:defRPr sz="20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6" name="Title">
            <a:extLst>
              <a:ext uri="{FF2B5EF4-FFF2-40B4-BE49-F238E27FC236}">
                <a16:creationId xmlns:a16="http://schemas.microsoft.com/office/drawing/2014/main" id="{11FA7995-2DDC-5B03-98A5-6A442AFFC7AA}"/>
              </a:ext>
            </a:extLst>
          </p:cNvPr>
          <p:cNvSpPr>
            <a:spLocks noGrp="1"/>
          </p:cNvSpPr>
          <p:nvPr>
            <p:ph type="body" sz="quarter" idx="12" hasCustomPrompt="1"/>
          </p:nvPr>
        </p:nvSpPr>
        <p:spPr>
          <a:xfrm>
            <a:off x="1315415" y="4571767"/>
            <a:ext cx="5743236" cy="374367"/>
          </a:xfrm>
        </p:spPr>
        <p:txBody>
          <a:bodyPr/>
          <a:lstStyle>
            <a:lvl1pPr marL="0" indent="0">
              <a:lnSpc>
                <a:spcPct val="110000"/>
              </a:lnSpc>
              <a:spcBef>
                <a:spcPts val="0"/>
              </a:spcBef>
              <a:spcAft>
                <a:spcPts val="1000"/>
              </a:spcAft>
              <a:buNone/>
              <a:defRPr sz="1800" i="1">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Title</a:t>
            </a:r>
          </a:p>
        </p:txBody>
      </p:sp>
      <p:sp>
        <p:nvSpPr>
          <p:cNvPr id="5" name="Slide Number Placeholder 5">
            <a:extLst>
              <a:ext uri="{FF2B5EF4-FFF2-40B4-BE49-F238E27FC236}">
                <a16:creationId xmlns:a16="http://schemas.microsoft.com/office/drawing/2014/main" id="{F15670F3-40F3-AD6B-535F-9EFB33316D2D}"/>
              </a:ext>
            </a:extLst>
          </p:cNvPr>
          <p:cNvSpPr>
            <a:spLocks noGrp="1"/>
          </p:cNvSpPr>
          <p:nvPr>
            <p:ph type="sldNum" sz="quarter" idx="13"/>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7" name="Footer Placeholder 4">
            <a:extLst>
              <a:ext uri="{FF2B5EF4-FFF2-40B4-BE49-F238E27FC236}">
                <a16:creationId xmlns:a16="http://schemas.microsoft.com/office/drawing/2014/main" id="{06D27D52-FB04-808B-9A2E-9895549FA68B}"/>
              </a:ext>
            </a:extLst>
          </p:cNvPr>
          <p:cNvSpPr>
            <a:spLocks noGrp="1"/>
          </p:cNvSpPr>
          <p:nvPr>
            <p:ph type="ftr" sz="quarter" idx="14"/>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10" name="Date Placeholder 3">
            <a:extLst>
              <a:ext uri="{FF2B5EF4-FFF2-40B4-BE49-F238E27FC236}">
                <a16:creationId xmlns:a16="http://schemas.microsoft.com/office/drawing/2014/main" id="{8E2F1684-C84E-48AA-36B4-8404823BECB2}"/>
              </a:ext>
            </a:extLst>
          </p:cNvPr>
          <p:cNvSpPr>
            <a:spLocks noGrp="1"/>
          </p:cNvSpPr>
          <p:nvPr>
            <p:ph type="dt" sz="half" idx="15"/>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1EAA2FF7-65AC-F84F-AF1D-C32E6DE70F6B}" type="datetime1">
              <a:rPr lang="en-US" smtClean="0"/>
              <a:t>9/20/2024</a:t>
            </a:fld>
            <a:endParaRPr lang="en-US"/>
          </a:p>
        </p:txBody>
      </p:sp>
    </p:spTree>
    <p:extLst>
      <p:ext uri="{BB962C8B-B14F-4D97-AF65-F5344CB8AC3E}">
        <p14:creationId xmlns:p14="http://schemas.microsoft.com/office/powerpoint/2010/main" val="189818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8" name="Logo cover">
            <a:extLst>
              <a:ext uri="{FF2B5EF4-FFF2-40B4-BE49-F238E27FC236}">
                <a16:creationId xmlns:a16="http://schemas.microsoft.com/office/drawing/2014/main" id="{78182FC6-258B-ACF8-C71E-CE502DCD7694}"/>
              </a:ext>
            </a:extLst>
          </p:cNvPr>
          <p:cNvSpPr/>
          <p:nvPr userDrawn="1"/>
        </p:nvSpPr>
        <p:spPr>
          <a:xfrm>
            <a:off x="10672011" y="5859379"/>
            <a:ext cx="1323473" cy="87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ix">
            <a:extLst>
              <a:ext uri="{FF2B5EF4-FFF2-40B4-BE49-F238E27FC236}">
                <a16:creationId xmlns:a16="http://schemas.microsoft.com/office/drawing/2014/main" id="{4280FF4C-2F09-7277-6D3A-3962180639FA}"/>
              </a:ext>
              <a:ext uri="{C183D7F6-B498-43B3-948B-1728B52AA6E4}">
                <adec:decorative xmlns:adec="http://schemas.microsoft.com/office/drawing/2017/decorative" val="1"/>
              </a:ext>
            </a:extLst>
          </p:cNvPr>
          <p:cNvSpPr/>
          <p:nvPr userDrawn="1"/>
        </p:nvSpPr>
        <p:spPr>
          <a:xfrm>
            <a:off x="83976" y="6186196"/>
            <a:ext cx="3713583" cy="5522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background">
            <a:extLst>
              <a:ext uri="{FF2B5EF4-FFF2-40B4-BE49-F238E27FC236}">
                <a16:creationId xmlns:a16="http://schemas.microsoft.com/office/drawing/2014/main" id="{85BB55BE-AA29-2C76-9151-55CB21CCC655}"/>
              </a:ext>
              <a:ext uri="{C183D7F6-B498-43B3-948B-1728B52AA6E4}">
                <adec:decorative xmlns:adec="http://schemas.microsoft.com/office/drawing/2017/decorative" val="1"/>
              </a:ext>
            </a:extLst>
          </p:cNvPr>
          <p:cNvSpPr/>
          <p:nvPr userDrawn="1"/>
        </p:nvSpPr>
        <p:spPr>
          <a:xfrm rot="16200000">
            <a:off x="104023" y="680093"/>
            <a:ext cx="6071616" cy="5497810"/>
          </a:xfrm>
          <a:prstGeom prst="round2SameRect">
            <a:avLst>
              <a:gd name="adj1" fmla="val 3628"/>
              <a:gd name="adj2" fmla="val 0"/>
            </a:avLst>
          </a:prstGeom>
          <a:solidFill>
            <a:srgbClr val="F0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hoto box">
            <a:extLst>
              <a:ext uri="{FF2B5EF4-FFF2-40B4-BE49-F238E27FC236}">
                <a16:creationId xmlns:a16="http://schemas.microsoft.com/office/drawing/2014/main" id="{93CC076F-6EC3-9836-6DF3-96DA4D97846B}"/>
              </a:ext>
              <a:ext uri="{C183D7F6-B498-43B3-948B-1728B52AA6E4}">
                <adec:decorative xmlns:adec="http://schemas.microsoft.com/office/drawing/2017/decorative" val="1"/>
              </a:ext>
            </a:extLst>
          </p:cNvPr>
          <p:cNvSpPr/>
          <p:nvPr userDrawn="1"/>
        </p:nvSpPr>
        <p:spPr>
          <a:xfrm rot="5400000">
            <a:off x="5812742" y="469184"/>
            <a:ext cx="6071616" cy="5919628"/>
          </a:xfrm>
          <a:prstGeom prst="round2SameRect">
            <a:avLst>
              <a:gd name="adj1" fmla="val 3402"/>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The Standard logo" descr="The Standard logo">
            <a:extLst>
              <a:ext uri="{FF2B5EF4-FFF2-40B4-BE49-F238E27FC236}">
                <a16:creationId xmlns:a16="http://schemas.microsoft.com/office/drawing/2014/main" id="{CE01F867-7C66-AE84-B6D0-334A4A942C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60" t="10895" r="18856" b="12424"/>
          <a:stretch/>
        </p:blipFill>
        <p:spPr>
          <a:xfrm>
            <a:off x="813816" y="1042416"/>
            <a:ext cx="1555996" cy="1086289"/>
          </a:xfrm>
          <a:prstGeom prst="rect">
            <a:avLst/>
          </a:prstGeom>
        </p:spPr>
      </p:pic>
      <p:sp>
        <p:nvSpPr>
          <p:cNvPr id="5" name="Title">
            <a:extLst>
              <a:ext uri="{FF2B5EF4-FFF2-40B4-BE49-F238E27FC236}">
                <a16:creationId xmlns:a16="http://schemas.microsoft.com/office/drawing/2014/main" id="{C103031D-6E5E-AFBC-BCD9-76B601AC65E9}"/>
              </a:ext>
            </a:extLst>
          </p:cNvPr>
          <p:cNvSpPr>
            <a:spLocks noGrp="1"/>
          </p:cNvSpPr>
          <p:nvPr>
            <p:ph type="title"/>
          </p:nvPr>
        </p:nvSpPr>
        <p:spPr>
          <a:xfrm>
            <a:off x="922200" y="3034002"/>
            <a:ext cx="4572000" cy="1339308"/>
          </a:xfrm>
        </p:spPr>
        <p:txBody>
          <a:bodyPr anchor="t" anchorCtr="0">
            <a:noAutofit/>
          </a:bodyPr>
          <a:lstStyle>
            <a:lvl1pPr>
              <a:defRPr sz="4400">
                <a:solidFill>
                  <a:srgbClr val="004EA7"/>
                </a:solidFill>
              </a:defRPr>
            </a:lvl1pPr>
          </a:lstStyle>
          <a:p>
            <a:pPr algn="l"/>
            <a:r>
              <a:rPr lang="en-US" sz="4400" b="1"/>
              <a:t>Click to edit Master title style</a:t>
            </a:r>
            <a:endParaRPr lang="en-US" sz="4400" b="1" dirty="0"/>
          </a:p>
        </p:txBody>
      </p:sp>
    </p:spTree>
    <p:extLst>
      <p:ext uri="{BB962C8B-B14F-4D97-AF65-F5344CB8AC3E}">
        <p14:creationId xmlns:p14="http://schemas.microsoft.com/office/powerpoint/2010/main" val="1907366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 1 Lt Blue">
    <p:spTree>
      <p:nvGrpSpPr>
        <p:cNvPr id="1" name=""/>
        <p:cNvGrpSpPr/>
        <p:nvPr/>
      </p:nvGrpSpPr>
      <p:grpSpPr>
        <a:xfrm>
          <a:off x="0" y="0"/>
          <a:ext cx="0" cy="0"/>
          <a:chOff x="0" y="0"/>
          <a:chExt cx="0" cy="0"/>
        </a:xfrm>
      </p:grpSpPr>
      <p:sp>
        <p:nvSpPr>
          <p:cNvPr id="3" name="Quote background">
            <a:extLst>
              <a:ext uri="{FF2B5EF4-FFF2-40B4-BE49-F238E27FC236}">
                <a16:creationId xmlns:a16="http://schemas.microsoft.com/office/drawing/2014/main" id="{A36685DC-BCB4-7918-2887-5E3978652ACD}"/>
              </a:ext>
              <a:ext uri="{C183D7F6-B498-43B3-948B-1728B52AA6E4}">
                <adec:decorative xmlns:adec="http://schemas.microsoft.com/office/drawing/2017/decorative" val="1"/>
              </a:ext>
            </a:extLst>
          </p:cNvPr>
          <p:cNvSpPr/>
          <p:nvPr userDrawn="1"/>
        </p:nvSpPr>
        <p:spPr>
          <a:xfrm>
            <a:off x="736752" y="1606861"/>
            <a:ext cx="10889191" cy="3588137"/>
          </a:xfrm>
          <a:prstGeom prst="roundRect">
            <a:avLst>
              <a:gd name="adj" fmla="val 4744"/>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Quote gfx">
            <a:extLst>
              <a:ext uri="{FF2B5EF4-FFF2-40B4-BE49-F238E27FC236}">
                <a16:creationId xmlns:a16="http://schemas.microsoft.com/office/drawing/2014/main" id="{148F1C1D-58B7-816B-3A75-5ACE4CA56CC8}"/>
              </a:ext>
              <a:ext uri="{C183D7F6-B498-43B3-948B-1728B52AA6E4}">
                <adec:decorative xmlns:adec="http://schemas.microsoft.com/office/drawing/2017/decorative" val="1"/>
              </a:ext>
            </a:extLst>
          </p:cNvPr>
          <p:cNvPicPr>
            <a:picLocks noChangeAspect="1"/>
          </p:cNvPicPr>
          <p:nvPr userDrawn="1"/>
        </p:nvPicPr>
        <p:blipFill>
          <a:blip r:embed="rId2">
            <a:alphaModFix/>
          </a:blip>
          <a:stretch>
            <a:fillRect/>
          </a:stretch>
        </p:blipFill>
        <p:spPr>
          <a:xfrm>
            <a:off x="1228930" y="772676"/>
            <a:ext cx="1613281" cy="1228461"/>
          </a:xfrm>
          <a:prstGeom prst="rect">
            <a:avLst/>
          </a:prstGeom>
          <a:effectLst/>
        </p:spPr>
      </p:pic>
      <p:sp>
        <p:nvSpPr>
          <p:cNvPr id="14" name="Quote copy">
            <a:extLst>
              <a:ext uri="{FF2B5EF4-FFF2-40B4-BE49-F238E27FC236}">
                <a16:creationId xmlns:a16="http://schemas.microsoft.com/office/drawing/2014/main" id="{034913FE-D791-88FD-A1FB-AEE3DC14CBD6}"/>
              </a:ext>
            </a:extLst>
          </p:cNvPr>
          <p:cNvSpPr>
            <a:spLocks noGrp="1"/>
          </p:cNvSpPr>
          <p:nvPr>
            <p:ph type="body" sz="quarter" idx="10" hasCustomPrompt="1"/>
          </p:nvPr>
        </p:nvSpPr>
        <p:spPr>
          <a:xfrm>
            <a:off x="1315415" y="2328863"/>
            <a:ext cx="9858036" cy="1313043"/>
          </a:xfrm>
        </p:spPr>
        <p:txBody>
          <a:bodyPr anchor="ctr" anchorCtr="0"/>
          <a:lstStyle>
            <a:lvl1pPr marL="0" indent="0">
              <a:lnSpc>
                <a:spcPct val="110000"/>
              </a:lnSpc>
              <a:spcBef>
                <a:spcPts val="0"/>
              </a:spcBef>
              <a:spcAft>
                <a:spcPts val="1000"/>
              </a:spcAft>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1378500" y="3896139"/>
            <a:ext cx="94865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Name">
            <a:extLst>
              <a:ext uri="{FF2B5EF4-FFF2-40B4-BE49-F238E27FC236}">
                <a16:creationId xmlns:a16="http://schemas.microsoft.com/office/drawing/2014/main" id="{C8CA8FD7-D7C5-9075-31B1-FF3BCC8298EF}"/>
              </a:ext>
            </a:extLst>
          </p:cNvPr>
          <p:cNvSpPr>
            <a:spLocks noGrp="1"/>
          </p:cNvSpPr>
          <p:nvPr>
            <p:ph type="body" sz="quarter" idx="11" hasCustomPrompt="1"/>
          </p:nvPr>
        </p:nvSpPr>
        <p:spPr>
          <a:xfrm>
            <a:off x="1315415" y="4125787"/>
            <a:ext cx="5743236" cy="374367"/>
          </a:xfrm>
        </p:spPr>
        <p:txBody>
          <a:bodyPr/>
          <a:lstStyle>
            <a:lvl1pPr marL="0" indent="0">
              <a:lnSpc>
                <a:spcPct val="110000"/>
              </a:lnSpc>
              <a:spcBef>
                <a:spcPts val="0"/>
              </a:spcBef>
              <a:spcAft>
                <a:spcPts val="1000"/>
              </a:spcAft>
              <a:buNone/>
              <a:defRPr sz="20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6" name="Title">
            <a:extLst>
              <a:ext uri="{FF2B5EF4-FFF2-40B4-BE49-F238E27FC236}">
                <a16:creationId xmlns:a16="http://schemas.microsoft.com/office/drawing/2014/main" id="{11FA7995-2DDC-5B03-98A5-6A442AFFC7AA}"/>
              </a:ext>
            </a:extLst>
          </p:cNvPr>
          <p:cNvSpPr>
            <a:spLocks noGrp="1"/>
          </p:cNvSpPr>
          <p:nvPr>
            <p:ph type="body" sz="quarter" idx="12" hasCustomPrompt="1"/>
          </p:nvPr>
        </p:nvSpPr>
        <p:spPr>
          <a:xfrm>
            <a:off x="1315415" y="4571767"/>
            <a:ext cx="5743236" cy="374367"/>
          </a:xfrm>
        </p:spPr>
        <p:txBody>
          <a:bodyPr/>
          <a:lstStyle>
            <a:lvl1pPr marL="0" indent="0">
              <a:lnSpc>
                <a:spcPct val="110000"/>
              </a:lnSpc>
              <a:spcBef>
                <a:spcPts val="0"/>
              </a:spcBef>
              <a:spcAft>
                <a:spcPts val="1000"/>
              </a:spcAft>
              <a:buNone/>
              <a:defRPr sz="1800" i="1">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Title</a:t>
            </a:r>
          </a:p>
        </p:txBody>
      </p:sp>
      <p:sp>
        <p:nvSpPr>
          <p:cNvPr id="5" name="Slide Number Placeholder 5">
            <a:extLst>
              <a:ext uri="{FF2B5EF4-FFF2-40B4-BE49-F238E27FC236}">
                <a16:creationId xmlns:a16="http://schemas.microsoft.com/office/drawing/2014/main" id="{F15670F3-40F3-AD6B-535F-9EFB33316D2D}"/>
              </a:ext>
            </a:extLst>
          </p:cNvPr>
          <p:cNvSpPr>
            <a:spLocks noGrp="1"/>
          </p:cNvSpPr>
          <p:nvPr>
            <p:ph type="sldNum" sz="quarter" idx="13"/>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7" name="Footer Placeholder 4">
            <a:extLst>
              <a:ext uri="{FF2B5EF4-FFF2-40B4-BE49-F238E27FC236}">
                <a16:creationId xmlns:a16="http://schemas.microsoft.com/office/drawing/2014/main" id="{06D27D52-FB04-808B-9A2E-9895549FA68B}"/>
              </a:ext>
            </a:extLst>
          </p:cNvPr>
          <p:cNvSpPr>
            <a:spLocks noGrp="1"/>
          </p:cNvSpPr>
          <p:nvPr>
            <p:ph type="ftr" sz="quarter" idx="14"/>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10" name="Date Placeholder 3">
            <a:extLst>
              <a:ext uri="{FF2B5EF4-FFF2-40B4-BE49-F238E27FC236}">
                <a16:creationId xmlns:a16="http://schemas.microsoft.com/office/drawing/2014/main" id="{8E2F1684-C84E-48AA-36B4-8404823BECB2}"/>
              </a:ext>
            </a:extLst>
          </p:cNvPr>
          <p:cNvSpPr>
            <a:spLocks noGrp="1"/>
          </p:cNvSpPr>
          <p:nvPr>
            <p:ph type="dt" sz="half" idx="15"/>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1EAA2FF7-65AC-F84F-AF1D-C32E6DE70F6B}" type="datetime1">
              <a:rPr lang="en-US" smtClean="0"/>
              <a:t>9/20/2024</a:t>
            </a:fld>
            <a:endParaRPr lang="en-US"/>
          </a:p>
        </p:txBody>
      </p:sp>
    </p:spTree>
    <p:extLst>
      <p:ext uri="{BB962C8B-B14F-4D97-AF65-F5344CB8AC3E}">
        <p14:creationId xmlns:p14="http://schemas.microsoft.com/office/powerpoint/2010/main" val="329982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5" name="Title background">
            <a:extLst>
              <a:ext uri="{FF2B5EF4-FFF2-40B4-BE49-F238E27FC236}">
                <a16:creationId xmlns:a16="http://schemas.microsoft.com/office/drawing/2014/main" id="{970CFC68-B5B5-A69C-0192-3DFD409CA07D}"/>
              </a:ext>
              <a:ext uri="{C183D7F6-B498-43B3-948B-1728B52AA6E4}">
                <adec:decorative xmlns:adec="http://schemas.microsoft.com/office/drawing/2017/decorative" val="1"/>
              </a:ext>
            </a:extLst>
          </p:cNvPr>
          <p:cNvSpPr/>
          <p:nvPr userDrawn="1"/>
        </p:nvSpPr>
        <p:spPr>
          <a:xfrm>
            <a:off x="413594" y="365498"/>
            <a:ext cx="11364813" cy="4498559"/>
          </a:xfrm>
          <a:prstGeom prst="roundRect">
            <a:avLst>
              <a:gd name="adj" fmla="val 4222"/>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ogo cover">
            <a:extLst>
              <a:ext uri="{FF2B5EF4-FFF2-40B4-BE49-F238E27FC236}">
                <a16:creationId xmlns:a16="http://schemas.microsoft.com/office/drawing/2014/main" id="{78182FC6-258B-ACF8-C71E-CE502DCD7694}"/>
              </a:ext>
            </a:extLst>
          </p:cNvPr>
          <p:cNvSpPr/>
          <p:nvPr userDrawn="1"/>
        </p:nvSpPr>
        <p:spPr>
          <a:xfrm>
            <a:off x="10672011" y="5859379"/>
            <a:ext cx="1323473" cy="87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8B2966C9-3E8B-6991-A2BB-EB7809D20BF8}"/>
              </a:ext>
            </a:extLst>
          </p:cNvPr>
          <p:cNvSpPr>
            <a:spLocks noGrp="1"/>
          </p:cNvSpPr>
          <p:nvPr>
            <p:ph type="title"/>
          </p:nvPr>
        </p:nvSpPr>
        <p:spPr>
          <a:xfrm>
            <a:off x="675963" y="1896995"/>
            <a:ext cx="4572000" cy="1339308"/>
          </a:xfrm>
        </p:spPr>
        <p:txBody>
          <a:bodyPr>
            <a:noAutofit/>
          </a:bodyPr>
          <a:lstStyle>
            <a:lvl1pPr>
              <a:lnSpc>
                <a:spcPct val="90000"/>
              </a:lnSpc>
              <a:defRPr sz="4400" b="1">
                <a:solidFill>
                  <a:schemeClr val="bg1"/>
                </a:solidFill>
              </a:defRPr>
            </a:lvl1pPr>
          </a:lstStyle>
          <a:p>
            <a:r>
              <a:rPr lang="en-US"/>
              <a:t>Click to edit Master title style</a:t>
            </a:r>
            <a:endParaRPr lang="en-US" dirty="0"/>
          </a:p>
        </p:txBody>
      </p:sp>
      <p:sp>
        <p:nvSpPr>
          <p:cNvPr id="2" name="Logo cover">
            <a:extLst>
              <a:ext uri="{FF2B5EF4-FFF2-40B4-BE49-F238E27FC236}">
                <a16:creationId xmlns:a16="http://schemas.microsoft.com/office/drawing/2014/main" id="{267C8125-BA76-FDC4-FF15-695E72AA4E2A}"/>
              </a:ext>
              <a:ext uri="{C183D7F6-B498-43B3-948B-1728B52AA6E4}">
                <adec:decorative xmlns:adec="http://schemas.microsoft.com/office/drawing/2017/decorative" val="1"/>
              </a:ext>
            </a:extLst>
          </p:cNvPr>
          <p:cNvSpPr/>
          <p:nvPr userDrawn="1"/>
        </p:nvSpPr>
        <p:spPr>
          <a:xfrm>
            <a:off x="14226" y="6395554"/>
            <a:ext cx="3167385" cy="2933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The Standard Logo" descr="The Standard logo">
            <a:extLst>
              <a:ext uri="{FF2B5EF4-FFF2-40B4-BE49-F238E27FC236}">
                <a16:creationId xmlns:a16="http://schemas.microsoft.com/office/drawing/2014/main" id="{A060CF76-F1C6-AEC5-E8F0-8FDC6E47D5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60" t="10895" r="18856" b="12424"/>
          <a:stretch/>
        </p:blipFill>
        <p:spPr>
          <a:xfrm>
            <a:off x="580810" y="5349240"/>
            <a:ext cx="1555996" cy="1086289"/>
          </a:xfrm>
          <a:prstGeom prst="rect">
            <a:avLst/>
          </a:prstGeom>
        </p:spPr>
      </p:pic>
    </p:spTree>
    <p:extLst>
      <p:ext uri="{BB962C8B-B14F-4D97-AF65-F5344CB8AC3E}">
        <p14:creationId xmlns:p14="http://schemas.microsoft.com/office/powerpoint/2010/main" val="4234801234"/>
      </p:ext>
    </p:extLst>
  </p:cSld>
  <p:clrMapOvr>
    <a:masterClrMapping/>
  </p:clrMapOvr>
  <p:extLst>
    <p:ext uri="{DCECCB84-F9BA-43D5-87BE-67443E8EF086}">
      <p15:sldGuideLst xmlns:p15="http://schemas.microsoft.com/office/powerpoint/2012/main">
        <p15:guide id="1" pos="5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Title background">
            <a:extLst>
              <a:ext uri="{FF2B5EF4-FFF2-40B4-BE49-F238E27FC236}">
                <a16:creationId xmlns:a16="http://schemas.microsoft.com/office/drawing/2014/main" id="{AE5BE94E-E1B0-AE65-0C51-838BA2D30E1E}"/>
              </a:ext>
              <a:ext uri="{C183D7F6-B498-43B3-948B-1728B52AA6E4}">
                <adec:decorative xmlns:adec="http://schemas.microsoft.com/office/drawing/2017/decorative" val="1"/>
              </a:ext>
            </a:extLst>
          </p:cNvPr>
          <p:cNvSpPr/>
          <p:nvPr userDrawn="1"/>
        </p:nvSpPr>
        <p:spPr>
          <a:xfrm>
            <a:off x="455535" y="576929"/>
            <a:ext cx="3216465" cy="5253206"/>
          </a:xfrm>
          <a:prstGeom prst="roundRect">
            <a:avLst>
              <a:gd name="adj" fmla="val 4222"/>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genda items background">
            <a:extLst>
              <a:ext uri="{FF2B5EF4-FFF2-40B4-BE49-F238E27FC236}">
                <a16:creationId xmlns:a16="http://schemas.microsoft.com/office/drawing/2014/main" id="{94799B58-CCFA-897F-DA27-8D145577F13C}"/>
              </a:ext>
              <a:ext uri="{C183D7F6-B498-43B3-948B-1728B52AA6E4}">
                <adec:decorative xmlns:adec="http://schemas.microsoft.com/office/drawing/2017/decorative" val="1"/>
              </a:ext>
            </a:extLst>
          </p:cNvPr>
          <p:cNvSpPr/>
          <p:nvPr userDrawn="1"/>
        </p:nvSpPr>
        <p:spPr>
          <a:xfrm>
            <a:off x="3677576" y="1088325"/>
            <a:ext cx="6691200" cy="4214647"/>
          </a:xfrm>
          <a:prstGeom prst="rect">
            <a:avLst/>
          </a:prstGeom>
          <a:solidFill>
            <a:srgbClr val="F0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genda Title">
            <a:extLst>
              <a:ext uri="{FF2B5EF4-FFF2-40B4-BE49-F238E27FC236}">
                <a16:creationId xmlns:a16="http://schemas.microsoft.com/office/drawing/2014/main" id="{11A249A4-9BE0-C429-40DF-9023AFD48B64}"/>
              </a:ext>
            </a:extLst>
          </p:cNvPr>
          <p:cNvSpPr>
            <a:spLocks noGrp="1"/>
          </p:cNvSpPr>
          <p:nvPr>
            <p:ph type="title" hasCustomPrompt="1"/>
          </p:nvPr>
        </p:nvSpPr>
        <p:spPr>
          <a:xfrm>
            <a:off x="714103" y="2531419"/>
            <a:ext cx="2655834" cy="1344227"/>
          </a:xfrm>
        </p:spPr>
        <p:txBody>
          <a:bodyPr>
            <a:noAutofit/>
          </a:bodyPr>
          <a:lstStyle>
            <a:lvl1pPr algn="ctr">
              <a:lnSpc>
                <a:spcPct val="110000"/>
              </a:lnSpc>
              <a:defRPr>
                <a:solidFill>
                  <a:schemeClr val="bg1"/>
                </a:solidFill>
              </a:defRPr>
            </a:lvl1pPr>
          </a:lstStyle>
          <a:p>
            <a:r>
              <a:rPr lang="en-US"/>
              <a:t>Agenda</a:t>
            </a:r>
          </a:p>
        </p:txBody>
      </p:sp>
      <p:sp>
        <p:nvSpPr>
          <p:cNvPr id="9" name="Agenda Items">
            <a:extLst>
              <a:ext uri="{FF2B5EF4-FFF2-40B4-BE49-F238E27FC236}">
                <a16:creationId xmlns:a16="http://schemas.microsoft.com/office/drawing/2014/main" id="{2FFA2CF1-344D-0604-F2F1-9999CE7AF90A}"/>
              </a:ext>
            </a:extLst>
          </p:cNvPr>
          <p:cNvSpPr>
            <a:spLocks noGrp="1"/>
          </p:cNvSpPr>
          <p:nvPr>
            <p:ph idx="1" hasCustomPrompt="1"/>
          </p:nvPr>
        </p:nvSpPr>
        <p:spPr>
          <a:xfrm>
            <a:off x="3979639" y="1365888"/>
            <a:ext cx="6253150" cy="3659520"/>
          </a:xfrm>
        </p:spPr>
        <p:txBody>
          <a:bodyPr anchor="ctr" anchorCtr="0">
            <a:noAutofit/>
          </a:bodyPr>
          <a:lstStyle>
            <a:lvl1pPr>
              <a:defRPr sz="2800"/>
            </a:lvl1pPr>
          </a:lstStyle>
          <a:p>
            <a:pPr>
              <a:lnSpc>
                <a:spcPct val="150000"/>
              </a:lnSpc>
              <a:spcBef>
                <a:spcPts val="0"/>
              </a:spcBef>
            </a:pPr>
            <a:r>
              <a:rPr lang="en-US">
                <a:latin typeface="Arial" panose="020B0604020202020204" pitchFamily="34" charset="0"/>
                <a:cs typeface="Arial" panose="020B0604020202020204" pitchFamily="34" charset="0"/>
              </a:rPr>
              <a:t>Item 1</a:t>
            </a:r>
          </a:p>
          <a:p>
            <a:pPr>
              <a:lnSpc>
                <a:spcPct val="150000"/>
              </a:lnSpc>
              <a:spcBef>
                <a:spcPts val="0"/>
              </a:spcBef>
            </a:pPr>
            <a:r>
              <a:rPr lang="en-US">
                <a:latin typeface="Arial" panose="020B0604020202020204" pitchFamily="34" charset="0"/>
                <a:cs typeface="Arial" panose="020B0604020202020204" pitchFamily="34" charset="0"/>
              </a:rPr>
              <a:t>Item 2</a:t>
            </a:r>
          </a:p>
          <a:p>
            <a:pPr>
              <a:lnSpc>
                <a:spcPct val="150000"/>
              </a:lnSpc>
              <a:spcBef>
                <a:spcPts val="0"/>
              </a:spcBef>
            </a:pPr>
            <a:r>
              <a:rPr lang="en-US">
                <a:latin typeface="Arial" panose="020B0604020202020204" pitchFamily="34" charset="0"/>
                <a:cs typeface="Arial" panose="020B0604020202020204" pitchFamily="34" charset="0"/>
              </a:rPr>
              <a:t>Item 3</a:t>
            </a:r>
          </a:p>
          <a:p>
            <a:pPr>
              <a:lnSpc>
                <a:spcPct val="150000"/>
              </a:lnSpc>
              <a:spcBef>
                <a:spcPts val="0"/>
              </a:spcBef>
            </a:pPr>
            <a:r>
              <a:rPr lang="en-US">
                <a:latin typeface="Arial" panose="020B0604020202020204" pitchFamily="34" charset="0"/>
                <a:cs typeface="Arial" panose="020B0604020202020204" pitchFamily="34" charset="0"/>
              </a:rPr>
              <a:t>Item 4</a:t>
            </a:r>
          </a:p>
          <a:p>
            <a:pPr>
              <a:lnSpc>
                <a:spcPct val="150000"/>
              </a:lnSpc>
              <a:spcBef>
                <a:spcPts val="0"/>
              </a:spcBef>
            </a:pPr>
            <a:r>
              <a:rPr lang="en-US">
                <a:latin typeface="Arial" panose="020B0604020202020204" pitchFamily="34" charset="0"/>
                <a:cs typeface="Arial" panose="020B0604020202020204" pitchFamily="34" charset="0"/>
              </a:rPr>
              <a:t>Item 5</a:t>
            </a:r>
          </a:p>
        </p:txBody>
      </p:sp>
      <p:sp>
        <p:nvSpPr>
          <p:cNvPr id="5" name="Slide Number Placeholder 5">
            <a:extLst>
              <a:ext uri="{FF2B5EF4-FFF2-40B4-BE49-F238E27FC236}">
                <a16:creationId xmlns:a16="http://schemas.microsoft.com/office/drawing/2014/main" id="{5B9C9409-542A-15EA-B244-176700593F64}"/>
              </a:ext>
            </a:extLst>
          </p:cNvPr>
          <p:cNvSpPr>
            <a:spLocks noGrp="1"/>
          </p:cNvSpPr>
          <p:nvPr>
            <p:ph type="sldNum" sz="quarter" idx="10"/>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6" name="Footer Placeholder 4">
            <a:extLst>
              <a:ext uri="{FF2B5EF4-FFF2-40B4-BE49-F238E27FC236}">
                <a16:creationId xmlns:a16="http://schemas.microsoft.com/office/drawing/2014/main" id="{834EFE79-84A3-A877-A094-270493B58AC1}"/>
              </a:ext>
            </a:extLst>
          </p:cNvPr>
          <p:cNvSpPr>
            <a:spLocks noGrp="1"/>
          </p:cNvSpPr>
          <p:nvPr>
            <p:ph type="ftr" sz="quarter" idx="11"/>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7" name="Date Placeholder 3">
            <a:extLst>
              <a:ext uri="{FF2B5EF4-FFF2-40B4-BE49-F238E27FC236}">
                <a16:creationId xmlns:a16="http://schemas.microsoft.com/office/drawing/2014/main" id="{E9187EFE-7623-85D1-AB39-191AB1CE050D}"/>
              </a:ext>
            </a:extLst>
          </p:cNvPr>
          <p:cNvSpPr>
            <a:spLocks noGrp="1"/>
          </p:cNvSpPr>
          <p:nvPr>
            <p:ph type="dt" sz="half" idx="12"/>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2E3023D9-C5A0-C54A-A5B7-88A7698A95D1}" type="datetime1">
              <a:rPr lang="en-US" smtClean="0"/>
              <a:t>9/20/2024</a:t>
            </a:fld>
            <a:endParaRPr lang="en-US"/>
          </a:p>
        </p:txBody>
      </p:sp>
    </p:spTree>
    <p:extLst>
      <p:ext uri="{BB962C8B-B14F-4D97-AF65-F5344CB8AC3E}">
        <p14:creationId xmlns:p14="http://schemas.microsoft.com/office/powerpoint/2010/main" val="2148785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and Copy - 1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p:spPr>
        <p:txBody>
          <a:bodyPr>
            <a:noAutofit/>
          </a:bodyPr>
          <a:lstStyle>
            <a:lvl1pPr>
              <a:lnSpc>
                <a:spcPct val="110000"/>
              </a:lnSpc>
              <a:defRPr sz="2800"/>
            </a:lvl1pPr>
          </a:lstStyle>
          <a:p>
            <a:r>
              <a:rPr lang="en-US"/>
              <a:t>Click to edit Master title style</a:t>
            </a:r>
          </a:p>
        </p:txBody>
      </p:sp>
      <p:sp>
        <p:nvSpPr>
          <p:cNvPr id="4" name="Text">
            <a:extLst>
              <a:ext uri="{FF2B5EF4-FFF2-40B4-BE49-F238E27FC236}">
                <a16:creationId xmlns:a16="http://schemas.microsoft.com/office/drawing/2014/main" id="{EEE012ED-2A91-986D-4769-0FC02C1CD757}"/>
              </a:ext>
            </a:extLst>
          </p:cNvPr>
          <p:cNvSpPr>
            <a:spLocks noGrp="1"/>
          </p:cNvSpPr>
          <p:nvPr>
            <p:ph type="body" sz="quarter" idx="11" hasCustomPrompt="1"/>
          </p:nvPr>
        </p:nvSpPr>
        <p:spPr>
          <a:xfrm>
            <a:off x="350062" y="1058289"/>
            <a:ext cx="10506456" cy="722313"/>
          </a:xfrm>
        </p:spPr>
        <p:txBody>
          <a:bodyPr>
            <a:noAutofit/>
          </a:bodyPr>
          <a:lstStyle>
            <a:lvl1pPr marL="0" indent="0">
              <a:buNone/>
              <a:defRPr sz="1400"/>
            </a:lvl1pPr>
            <a:lvl2pPr>
              <a:defRPr sz="2000"/>
            </a:lvl2pPr>
            <a:lvl3pPr>
              <a:defRPr sz="2000"/>
            </a:lvl3pPr>
            <a:lvl4pPr>
              <a:defRPr sz="2000"/>
            </a:lvl4pPr>
            <a:lvl5pPr>
              <a:defRPr sz="2000"/>
            </a:lvl5pPr>
          </a:lstStyle>
          <a:p>
            <a:pPr lvl="0"/>
            <a:r>
              <a:rPr lang="en-US"/>
              <a:t>Click to edit Master text style </a:t>
            </a:r>
          </a:p>
        </p:txBody>
      </p:sp>
      <p:sp>
        <p:nvSpPr>
          <p:cNvPr id="3" name="Content">
            <a:extLst>
              <a:ext uri="{FF2B5EF4-FFF2-40B4-BE49-F238E27FC236}">
                <a16:creationId xmlns:a16="http://schemas.microsoft.com/office/drawing/2014/main" id="{D1BFB165-F6A8-E530-62E5-B04146994B18}"/>
              </a:ext>
            </a:extLst>
          </p:cNvPr>
          <p:cNvSpPr>
            <a:spLocks noGrp="1"/>
          </p:cNvSpPr>
          <p:nvPr>
            <p:ph idx="1"/>
          </p:nvPr>
        </p:nvSpPr>
        <p:spPr>
          <a:xfrm>
            <a:off x="350061" y="1889938"/>
            <a:ext cx="10506456" cy="3914775"/>
          </a:xfrm>
        </p:spPr>
        <p:txBody>
          <a:bodyPr>
            <a:noAutofit/>
          </a:bodyPr>
          <a:lstStyle>
            <a:lvl1pPr marL="137160" indent="-137160">
              <a:defRPr sz="1400"/>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E41CA69-B953-90D8-AAA7-4588A6901FE7}"/>
              </a:ext>
            </a:extLst>
          </p:cNvPr>
          <p:cNvSpPr>
            <a:spLocks noGrp="1"/>
          </p:cNvSpPr>
          <p:nvPr>
            <p:ph type="sldNum" sz="quarter" idx="10"/>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8" name="Footer Placeholder 4">
            <a:extLst>
              <a:ext uri="{FF2B5EF4-FFF2-40B4-BE49-F238E27FC236}">
                <a16:creationId xmlns:a16="http://schemas.microsoft.com/office/drawing/2014/main" id="{3528AA26-F569-DE08-C9EE-12E8D46661A7}"/>
              </a:ext>
            </a:extLst>
          </p:cNvPr>
          <p:cNvSpPr>
            <a:spLocks noGrp="1"/>
          </p:cNvSpPr>
          <p:nvPr>
            <p:ph type="ftr" sz="quarter" idx="12"/>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10" name="Date Placeholder 3">
            <a:extLst>
              <a:ext uri="{FF2B5EF4-FFF2-40B4-BE49-F238E27FC236}">
                <a16:creationId xmlns:a16="http://schemas.microsoft.com/office/drawing/2014/main" id="{EBEB0A8F-DD67-B7EA-FCC7-0AED4C54AA75}"/>
              </a:ext>
            </a:extLst>
          </p:cNvPr>
          <p:cNvSpPr>
            <a:spLocks noGrp="1"/>
          </p:cNvSpPr>
          <p:nvPr>
            <p:ph type="dt" sz="half" idx="13"/>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5E8F6338-42FC-014C-A292-74845A3E3688}" type="datetime1">
              <a:rPr lang="en-US" smtClean="0"/>
              <a:t>9/20/2024</a:t>
            </a:fld>
            <a:endParaRPr lang="en-US"/>
          </a:p>
        </p:txBody>
      </p:sp>
    </p:spTree>
    <p:extLst>
      <p:ext uri="{BB962C8B-B14F-4D97-AF65-F5344CB8AC3E}">
        <p14:creationId xmlns:p14="http://schemas.microsoft.com/office/powerpoint/2010/main" val="2117915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and Copy Phot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7389723" cy="548741"/>
          </a:xfrm>
        </p:spPr>
        <p:txBody>
          <a:bodyPr>
            <a:noAutofit/>
          </a:bodyPr>
          <a:lstStyle>
            <a:lvl1pPr>
              <a:lnSpc>
                <a:spcPct val="110000"/>
              </a:lnSpc>
              <a:defRPr sz="2800"/>
            </a:lvl1pPr>
          </a:lstStyle>
          <a:p>
            <a:r>
              <a:rPr lang="en-US"/>
              <a:t>Click to edit Master title style</a:t>
            </a:r>
          </a:p>
        </p:txBody>
      </p:sp>
      <p:sp>
        <p:nvSpPr>
          <p:cNvPr id="4" name="Text">
            <a:extLst>
              <a:ext uri="{FF2B5EF4-FFF2-40B4-BE49-F238E27FC236}">
                <a16:creationId xmlns:a16="http://schemas.microsoft.com/office/drawing/2014/main" id="{EEE012ED-2A91-986D-4769-0FC02C1CD757}"/>
              </a:ext>
            </a:extLst>
          </p:cNvPr>
          <p:cNvSpPr>
            <a:spLocks noGrp="1"/>
          </p:cNvSpPr>
          <p:nvPr>
            <p:ph type="body" sz="quarter" idx="11" hasCustomPrompt="1"/>
          </p:nvPr>
        </p:nvSpPr>
        <p:spPr>
          <a:xfrm>
            <a:off x="350062" y="1058289"/>
            <a:ext cx="7389723" cy="722313"/>
          </a:xfrm>
        </p:spPr>
        <p:txBody>
          <a:bodyPr>
            <a:noAutofit/>
          </a:bodyPr>
          <a:lstStyle>
            <a:lvl1pPr marL="0" indent="0">
              <a:buNone/>
              <a:defRPr sz="1400"/>
            </a:lvl1pPr>
            <a:lvl2pPr>
              <a:defRPr sz="2000"/>
            </a:lvl2pPr>
            <a:lvl3pPr>
              <a:defRPr sz="2000"/>
            </a:lvl3pPr>
            <a:lvl4pPr>
              <a:defRPr sz="2000"/>
            </a:lvl4pPr>
            <a:lvl5pPr>
              <a:defRPr sz="2000"/>
            </a:lvl5pPr>
          </a:lstStyle>
          <a:p>
            <a:pPr lvl="0"/>
            <a:r>
              <a:rPr lang="en-US"/>
              <a:t>Click to edit Master text style </a:t>
            </a:r>
          </a:p>
        </p:txBody>
      </p:sp>
      <p:sp>
        <p:nvSpPr>
          <p:cNvPr id="3" name="Content">
            <a:extLst>
              <a:ext uri="{FF2B5EF4-FFF2-40B4-BE49-F238E27FC236}">
                <a16:creationId xmlns:a16="http://schemas.microsoft.com/office/drawing/2014/main" id="{D1BFB165-F6A8-E530-62E5-B04146994B18}"/>
              </a:ext>
            </a:extLst>
          </p:cNvPr>
          <p:cNvSpPr>
            <a:spLocks noGrp="1"/>
          </p:cNvSpPr>
          <p:nvPr>
            <p:ph idx="1"/>
          </p:nvPr>
        </p:nvSpPr>
        <p:spPr>
          <a:xfrm>
            <a:off x="350062" y="1889938"/>
            <a:ext cx="7384075" cy="3914775"/>
          </a:xfrm>
        </p:spPr>
        <p:txBody>
          <a:bodyPr>
            <a:noAutofit/>
          </a:bodyPr>
          <a:lstStyle>
            <a:lvl1pPr marL="137160"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88CCDD0-4C88-B7A5-0E79-869979BEE549}"/>
              </a:ext>
            </a:extLst>
          </p:cNvPr>
          <p:cNvSpPr>
            <a:spLocks noGrp="1"/>
          </p:cNvSpPr>
          <p:nvPr>
            <p:ph type="sldNum" sz="quarter" idx="10"/>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8" name="Footer Placeholder 4">
            <a:extLst>
              <a:ext uri="{FF2B5EF4-FFF2-40B4-BE49-F238E27FC236}">
                <a16:creationId xmlns:a16="http://schemas.microsoft.com/office/drawing/2014/main" id="{384B9427-8058-F967-3503-C36D7EB25BCE}"/>
              </a:ext>
            </a:extLst>
          </p:cNvPr>
          <p:cNvSpPr>
            <a:spLocks noGrp="1"/>
          </p:cNvSpPr>
          <p:nvPr>
            <p:ph type="ftr" sz="quarter" idx="12"/>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10" name="Date Placeholder 3">
            <a:extLst>
              <a:ext uri="{FF2B5EF4-FFF2-40B4-BE49-F238E27FC236}">
                <a16:creationId xmlns:a16="http://schemas.microsoft.com/office/drawing/2014/main" id="{87F6636C-909E-B72E-5F8B-8E777E48C5DE}"/>
              </a:ext>
            </a:extLst>
          </p:cNvPr>
          <p:cNvSpPr>
            <a:spLocks noGrp="1"/>
          </p:cNvSpPr>
          <p:nvPr>
            <p:ph type="dt" sz="half" idx="13"/>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28A88D04-5836-A544-9684-3F86855BDB1C}" type="datetime1">
              <a:rPr lang="en-US" smtClean="0"/>
              <a:t>9/20/2024</a:t>
            </a:fld>
            <a:endParaRPr lang="en-US"/>
          </a:p>
        </p:txBody>
      </p:sp>
    </p:spTree>
    <p:extLst>
      <p:ext uri="{BB962C8B-B14F-4D97-AF65-F5344CB8AC3E}">
        <p14:creationId xmlns:p14="http://schemas.microsoft.com/office/powerpoint/2010/main" val="352503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and Copy - 2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p:spPr>
        <p:txBody>
          <a:bodyPr>
            <a:noAutofit/>
          </a:bodyPr>
          <a:lstStyle>
            <a:lvl1pPr>
              <a:lnSpc>
                <a:spcPct val="110000"/>
              </a:lnSpc>
              <a:defRPr sz="2800"/>
            </a:lvl1pPr>
          </a:lstStyle>
          <a:p>
            <a:r>
              <a:rPr lang="en-US"/>
              <a:t>Click to edit Master title style</a:t>
            </a:r>
          </a:p>
        </p:txBody>
      </p:sp>
      <p:sp>
        <p:nvSpPr>
          <p:cNvPr id="6" name="Text">
            <a:extLst>
              <a:ext uri="{FF2B5EF4-FFF2-40B4-BE49-F238E27FC236}">
                <a16:creationId xmlns:a16="http://schemas.microsoft.com/office/drawing/2014/main" id="{4CDACCEC-6CC0-9D62-11BF-04254DAF9CEA}"/>
              </a:ext>
            </a:extLst>
          </p:cNvPr>
          <p:cNvSpPr>
            <a:spLocks noGrp="1"/>
          </p:cNvSpPr>
          <p:nvPr>
            <p:ph type="body" sz="quarter" idx="11"/>
          </p:nvPr>
        </p:nvSpPr>
        <p:spPr>
          <a:xfrm>
            <a:off x="350062" y="1058289"/>
            <a:ext cx="10506456" cy="722313"/>
          </a:xfrm>
        </p:spPr>
        <p:txBody>
          <a:bodyPr>
            <a:noAutofit/>
          </a:bodyPr>
          <a:lstStyle>
            <a:lvl1pPr marL="0" indent="0">
              <a:buNone/>
              <a:defRPr sz="1400"/>
            </a:lvl1pPr>
            <a:lvl2pPr>
              <a:defRPr sz="2000"/>
            </a:lvl2pPr>
            <a:lvl3pPr>
              <a:defRPr sz="2000"/>
            </a:lvl3pPr>
            <a:lvl4pPr>
              <a:defRPr sz="2000"/>
            </a:lvl4pPr>
            <a:lvl5pPr>
              <a:defRPr sz="2000"/>
            </a:lvl5pPr>
          </a:lstStyle>
          <a:p>
            <a:pPr lvl="0"/>
            <a:r>
              <a:rPr lang="en-US"/>
              <a:t>Click to edit Master text styles</a:t>
            </a:r>
          </a:p>
        </p:txBody>
      </p:sp>
      <p:sp>
        <p:nvSpPr>
          <p:cNvPr id="3" name="Content 1">
            <a:extLst>
              <a:ext uri="{FF2B5EF4-FFF2-40B4-BE49-F238E27FC236}">
                <a16:creationId xmlns:a16="http://schemas.microsoft.com/office/drawing/2014/main" id="{D1BFB165-F6A8-E530-62E5-B04146994B18}"/>
              </a:ext>
            </a:extLst>
          </p:cNvPr>
          <p:cNvSpPr>
            <a:spLocks noGrp="1"/>
          </p:cNvSpPr>
          <p:nvPr>
            <p:ph idx="1"/>
          </p:nvPr>
        </p:nvSpPr>
        <p:spPr>
          <a:xfrm>
            <a:off x="350062" y="1884935"/>
            <a:ext cx="4690809" cy="3914775"/>
          </a:xfr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2">
            <a:extLst>
              <a:ext uri="{FF2B5EF4-FFF2-40B4-BE49-F238E27FC236}">
                <a16:creationId xmlns:a16="http://schemas.microsoft.com/office/drawing/2014/main" id="{C84A6DC8-EFC2-6121-B04D-F59F6912747C}"/>
              </a:ext>
            </a:extLst>
          </p:cNvPr>
          <p:cNvSpPr>
            <a:spLocks noGrp="1"/>
          </p:cNvSpPr>
          <p:nvPr>
            <p:ph idx="10"/>
          </p:nvPr>
        </p:nvSpPr>
        <p:spPr>
          <a:xfrm>
            <a:off x="5396774" y="1884935"/>
            <a:ext cx="4690809" cy="3914775"/>
          </a:xfr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6EC17A13-5D29-2BF3-71F1-1B6E0FFEA9E2}"/>
              </a:ext>
            </a:extLst>
          </p:cNvPr>
          <p:cNvSpPr>
            <a:spLocks noGrp="1"/>
          </p:cNvSpPr>
          <p:nvPr>
            <p:ph type="sldNum" sz="quarter" idx="12"/>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9" name="Footer Placeholder 4">
            <a:extLst>
              <a:ext uri="{FF2B5EF4-FFF2-40B4-BE49-F238E27FC236}">
                <a16:creationId xmlns:a16="http://schemas.microsoft.com/office/drawing/2014/main" id="{3F8FBAB0-E0BE-8A12-A002-BC89D84A80CE}"/>
              </a:ext>
            </a:extLst>
          </p:cNvPr>
          <p:cNvSpPr>
            <a:spLocks noGrp="1"/>
          </p:cNvSpPr>
          <p:nvPr>
            <p:ph type="ftr" sz="quarter" idx="13"/>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11" name="Date Placeholder 3">
            <a:extLst>
              <a:ext uri="{FF2B5EF4-FFF2-40B4-BE49-F238E27FC236}">
                <a16:creationId xmlns:a16="http://schemas.microsoft.com/office/drawing/2014/main" id="{4C9FF64F-18B0-2ED0-FC66-0F631C561723}"/>
              </a:ext>
            </a:extLst>
          </p:cNvPr>
          <p:cNvSpPr>
            <a:spLocks noGrp="1"/>
          </p:cNvSpPr>
          <p:nvPr>
            <p:ph type="dt" sz="half" idx="14"/>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34AFF00B-50DD-2849-8ECB-99BCA637F432}" type="datetime1">
              <a:rPr lang="en-US" smtClean="0"/>
              <a:t>9/20/2024</a:t>
            </a:fld>
            <a:endParaRPr lang="en-US"/>
          </a:p>
        </p:txBody>
      </p:sp>
    </p:spTree>
    <p:extLst>
      <p:ext uri="{BB962C8B-B14F-4D97-AF65-F5344CB8AC3E}">
        <p14:creationId xmlns:p14="http://schemas.microsoft.com/office/powerpoint/2010/main" val="76413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and Copy - 2 column box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p:spPr>
        <p:txBody>
          <a:bodyPr>
            <a:noAutofit/>
          </a:bodyPr>
          <a:lstStyle>
            <a:lvl1pPr>
              <a:lnSpc>
                <a:spcPct val="110000"/>
              </a:lnSpc>
              <a:defRPr sz="2800"/>
            </a:lvl1pPr>
          </a:lstStyle>
          <a:p>
            <a:r>
              <a:rPr lang="en-US"/>
              <a:t>Click to edit Master title style</a:t>
            </a:r>
            <a:endParaRPr lang="en-US" dirty="0"/>
          </a:p>
        </p:txBody>
      </p:sp>
      <p:sp>
        <p:nvSpPr>
          <p:cNvPr id="6" name="Text">
            <a:extLst>
              <a:ext uri="{FF2B5EF4-FFF2-40B4-BE49-F238E27FC236}">
                <a16:creationId xmlns:a16="http://schemas.microsoft.com/office/drawing/2014/main" id="{4CDACCEC-6CC0-9D62-11BF-04254DAF9CEA}"/>
              </a:ext>
            </a:extLst>
          </p:cNvPr>
          <p:cNvSpPr>
            <a:spLocks noGrp="1"/>
          </p:cNvSpPr>
          <p:nvPr>
            <p:ph type="body" sz="quarter" idx="11"/>
          </p:nvPr>
        </p:nvSpPr>
        <p:spPr>
          <a:xfrm>
            <a:off x="350061" y="1058290"/>
            <a:ext cx="10506456" cy="548742"/>
          </a:xfrm>
        </p:spPr>
        <p:txBody>
          <a:bodyPr>
            <a:noAutofit/>
          </a:bodyPr>
          <a:lstStyle>
            <a:lvl1pPr marL="0" indent="0">
              <a:buNone/>
              <a:defRPr sz="1400"/>
            </a:lvl1pPr>
            <a:lvl2pPr>
              <a:defRPr sz="2000"/>
            </a:lvl2pPr>
            <a:lvl3pPr>
              <a:defRPr sz="2000"/>
            </a:lvl3pPr>
            <a:lvl4pPr>
              <a:defRPr sz="2000"/>
            </a:lvl4pPr>
            <a:lvl5pPr>
              <a:defRPr sz="2000"/>
            </a:lvl5pPr>
          </a:lstStyle>
          <a:p>
            <a:pPr lvl="0"/>
            <a:r>
              <a:rPr lang="en-US"/>
              <a:t>Click to edit Master text styles</a:t>
            </a:r>
          </a:p>
        </p:txBody>
      </p:sp>
      <p:sp>
        <p:nvSpPr>
          <p:cNvPr id="3" name="Content 1">
            <a:extLst>
              <a:ext uri="{FF2B5EF4-FFF2-40B4-BE49-F238E27FC236}">
                <a16:creationId xmlns:a16="http://schemas.microsoft.com/office/drawing/2014/main" id="{D1BFB165-F6A8-E530-62E5-B04146994B18}"/>
              </a:ext>
            </a:extLst>
          </p:cNvPr>
          <p:cNvSpPr>
            <a:spLocks noGrp="1"/>
          </p:cNvSpPr>
          <p:nvPr>
            <p:ph idx="1"/>
          </p:nvPr>
        </p:nvSpPr>
        <p:spPr>
          <a:xfrm>
            <a:off x="621793" y="1976375"/>
            <a:ext cx="4297680" cy="3520185"/>
          </a:xfr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2">
            <a:extLst>
              <a:ext uri="{FF2B5EF4-FFF2-40B4-BE49-F238E27FC236}">
                <a16:creationId xmlns:a16="http://schemas.microsoft.com/office/drawing/2014/main" id="{C84A6DC8-EFC2-6121-B04D-F59F6912747C}"/>
              </a:ext>
            </a:extLst>
          </p:cNvPr>
          <p:cNvSpPr>
            <a:spLocks noGrp="1"/>
          </p:cNvSpPr>
          <p:nvPr>
            <p:ph idx="10"/>
          </p:nvPr>
        </p:nvSpPr>
        <p:spPr>
          <a:xfrm>
            <a:off x="6076749" y="1976375"/>
            <a:ext cx="4295001" cy="3520185"/>
          </a:xfr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347D8E08-9979-1652-BBFD-09D89B4AFB80}"/>
              </a:ext>
            </a:extLst>
          </p:cNvPr>
          <p:cNvSpPr>
            <a:spLocks noGrp="1"/>
          </p:cNvSpPr>
          <p:nvPr>
            <p:ph type="sldNum" sz="quarter" idx="12"/>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10" name="Footer Placeholder 4">
            <a:extLst>
              <a:ext uri="{FF2B5EF4-FFF2-40B4-BE49-F238E27FC236}">
                <a16:creationId xmlns:a16="http://schemas.microsoft.com/office/drawing/2014/main" id="{93A1CDBC-D0DD-DC54-39D9-C48924EB022B}"/>
              </a:ext>
            </a:extLst>
          </p:cNvPr>
          <p:cNvSpPr>
            <a:spLocks noGrp="1"/>
          </p:cNvSpPr>
          <p:nvPr>
            <p:ph type="ftr" sz="quarter" idx="13"/>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11" name="Date Placeholder 3">
            <a:extLst>
              <a:ext uri="{FF2B5EF4-FFF2-40B4-BE49-F238E27FC236}">
                <a16:creationId xmlns:a16="http://schemas.microsoft.com/office/drawing/2014/main" id="{EEAA2975-D6DA-720C-770A-F26F8C86449F}"/>
              </a:ext>
            </a:extLst>
          </p:cNvPr>
          <p:cNvSpPr>
            <a:spLocks noGrp="1"/>
          </p:cNvSpPr>
          <p:nvPr>
            <p:ph type="dt" sz="half" idx="14"/>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C0FE0DCB-5FBF-AD42-BFC2-BDACAA69726D}" type="datetime1">
              <a:rPr lang="en-US" smtClean="0"/>
              <a:t>9/20/2024</a:t>
            </a:fld>
            <a:endParaRPr lang="en-US"/>
          </a:p>
        </p:txBody>
      </p:sp>
    </p:spTree>
    <p:extLst>
      <p:ext uri="{BB962C8B-B14F-4D97-AF65-F5344CB8AC3E}">
        <p14:creationId xmlns:p14="http://schemas.microsoft.com/office/powerpoint/2010/main" val="285872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and Copy - 3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p:spPr>
        <p:txBody>
          <a:bodyPr>
            <a:noAutofit/>
          </a:bodyPr>
          <a:lstStyle>
            <a:lvl1pPr>
              <a:lnSpc>
                <a:spcPct val="110000"/>
              </a:lnSpc>
              <a:defRPr sz="2800"/>
            </a:lvl1pPr>
          </a:lstStyle>
          <a:p>
            <a:r>
              <a:rPr lang="en-US"/>
              <a:t>Click to edit Master title style</a:t>
            </a:r>
          </a:p>
        </p:txBody>
      </p:sp>
      <p:sp>
        <p:nvSpPr>
          <p:cNvPr id="6" name="Text">
            <a:extLst>
              <a:ext uri="{FF2B5EF4-FFF2-40B4-BE49-F238E27FC236}">
                <a16:creationId xmlns:a16="http://schemas.microsoft.com/office/drawing/2014/main" id="{4CDACCEC-6CC0-9D62-11BF-04254DAF9CEA}"/>
              </a:ext>
            </a:extLst>
          </p:cNvPr>
          <p:cNvSpPr>
            <a:spLocks noGrp="1"/>
          </p:cNvSpPr>
          <p:nvPr>
            <p:ph type="body" sz="quarter" idx="11"/>
          </p:nvPr>
        </p:nvSpPr>
        <p:spPr>
          <a:xfrm>
            <a:off x="350061" y="1058289"/>
            <a:ext cx="10506455" cy="722313"/>
          </a:xfrm>
        </p:spPr>
        <p:txBody>
          <a:bodyPr>
            <a:noAutofit/>
          </a:bodyPr>
          <a:lstStyle>
            <a:lvl1pPr marL="0" indent="0">
              <a:buNone/>
              <a:defRPr sz="1400"/>
            </a:lvl1pPr>
            <a:lvl2pPr>
              <a:defRPr sz="2000"/>
            </a:lvl2pPr>
            <a:lvl3pPr>
              <a:defRPr sz="2000"/>
            </a:lvl3pPr>
            <a:lvl4pPr>
              <a:defRPr sz="2000"/>
            </a:lvl4pPr>
            <a:lvl5pPr>
              <a:defRPr sz="2000"/>
            </a:lvl5pPr>
          </a:lstStyle>
          <a:p>
            <a:pPr lvl="0"/>
            <a:r>
              <a:rPr lang="en-US"/>
              <a:t>Click to edit Master text styles</a:t>
            </a:r>
          </a:p>
        </p:txBody>
      </p:sp>
      <p:sp>
        <p:nvSpPr>
          <p:cNvPr id="3" name="Content 1">
            <a:extLst>
              <a:ext uri="{FF2B5EF4-FFF2-40B4-BE49-F238E27FC236}">
                <a16:creationId xmlns:a16="http://schemas.microsoft.com/office/drawing/2014/main" id="{D1BFB165-F6A8-E530-62E5-B04146994B18}"/>
              </a:ext>
            </a:extLst>
          </p:cNvPr>
          <p:cNvSpPr>
            <a:spLocks noGrp="1"/>
          </p:cNvSpPr>
          <p:nvPr>
            <p:ph idx="1"/>
          </p:nvPr>
        </p:nvSpPr>
        <p:spPr>
          <a:xfrm>
            <a:off x="350061" y="1884935"/>
            <a:ext cx="3575304" cy="3914775"/>
          </a:xfr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2">
            <a:extLst>
              <a:ext uri="{FF2B5EF4-FFF2-40B4-BE49-F238E27FC236}">
                <a16:creationId xmlns:a16="http://schemas.microsoft.com/office/drawing/2014/main" id="{C84A6DC8-EFC2-6121-B04D-F59F6912747C}"/>
              </a:ext>
            </a:extLst>
          </p:cNvPr>
          <p:cNvSpPr>
            <a:spLocks noGrp="1"/>
          </p:cNvSpPr>
          <p:nvPr>
            <p:ph idx="10"/>
          </p:nvPr>
        </p:nvSpPr>
        <p:spPr>
          <a:xfrm>
            <a:off x="4245018" y="1884935"/>
            <a:ext cx="3575304" cy="3914775"/>
          </a:xfr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3">
            <a:extLst>
              <a:ext uri="{FF2B5EF4-FFF2-40B4-BE49-F238E27FC236}">
                <a16:creationId xmlns:a16="http://schemas.microsoft.com/office/drawing/2014/main" id="{2125D88D-DD3C-986C-E138-D42FF88D778F}"/>
              </a:ext>
            </a:extLst>
          </p:cNvPr>
          <p:cNvSpPr>
            <a:spLocks noGrp="1"/>
          </p:cNvSpPr>
          <p:nvPr>
            <p:ph idx="12"/>
          </p:nvPr>
        </p:nvSpPr>
        <p:spPr>
          <a:xfrm>
            <a:off x="8139975" y="1884935"/>
            <a:ext cx="3575304" cy="3914775"/>
          </a:xfr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C750C535-CDC6-8E51-D1CD-69DB3701D804}"/>
              </a:ext>
            </a:extLst>
          </p:cNvPr>
          <p:cNvSpPr>
            <a:spLocks noGrp="1"/>
          </p:cNvSpPr>
          <p:nvPr>
            <p:ph type="sldNum" sz="quarter" idx="13"/>
          </p:nvPr>
        </p:nvSpPr>
        <p:spPr>
          <a:xfrm>
            <a:off x="152400"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a:p>
        </p:txBody>
      </p:sp>
      <p:sp>
        <p:nvSpPr>
          <p:cNvPr id="11" name="Footer Placeholder 4">
            <a:extLst>
              <a:ext uri="{FF2B5EF4-FFF2-40B4-BE49-F238E27FC236}">
                <a16:creationId xmlns:a16="http://schemas.microsoft.com/office/drawing/2014/main" id="{78C63525-956E-AAE5-1A51-BC52AD97A44E}"/>
              </a:ext>
            </a:extLst>
          </p:cNvPr>
          <p:cNvSpPr>
            <a:spLocks noGrp="1"/>
          </p:cNvSpPr>
          <p:nvPr>
            <p:ph type="ftr" sz="quarter" idx="14"/>
          </p:nvPr>
        </p:nvSpPr>
        <p:spPr>
          <a:xfrm>
            <a:off x="1683801"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r>
              <a:rPr lang="da-DK"/>
              <a:t>Company Confidential</a:t>
            </a:r>
            <a:endParaRPr lang="en-US"/>
          </a:p>
        </p:txBody>
      </p:sp>
      <p:sp>
        <p:nvSpPr>
          <p:cNvPr id="12" name="Date Placeholder 3">
            <a:extLst>
              <a:ext uri="{FF2B5EF4-FFF2-40B4-BE49-F238E27FC236}">
                <a16:creationId xmlns:a16="http://schemas.microsoft.com/office/drawing/2014/main" id="{C3A7B859-8FB2-7E2D-62B1-207374CA9CB1}"/>
              </a:ext>
            </a:extLst>
          </p:cNvPr>
          <p:cNvSpPr>
            <a:spLocks noGrp="1"/>
          </p:cNvSpPr>
          <p:nvPr>
            <p:ph type="dt" sz="half" idx="15"/>
          </p:nvPr>
        </p:nvSpPr>
        <p:spPr>
          <a:xfrm>
            <a:off x="704087" y="6377096"/>
            <a:ext cx="885227"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3A220975-E8E1-4F4E-A29C-716C9E47E0E9}" type="datetime1">
              <a:rPr lang="en-US" smtClean="0"/>
              <a:t>9/20/2024</a:t>
            </a:fld>
            <a:endParaRPr lang="en-US"/>
          </a:p>
        </p:txBody>
      </p:sp>
    </p:spTree>
    <p:extLst>
      <p:ext uri="{BB962C8B-B14F-4D97-AF65-F5344CB8AC3E}">
        <p14:creationId xmlns:p14="http://schemas.microsoft.com/office/powerpoint/2010/main" val="180018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6CE3084-4C11-8B17-F283-85312A53DC9F}"/>
              </a:ext>
            </a:extLst>
          </p:cNvPr>
          <p:cNvSpPr>
            <a:spLocks noGrp="1"/>
          </p:cNvSpPr>
          <p:nvPr>
            <p:ph type="title"/>
          </p:nvPr>
        </p:nvSpPr>
        <p:spPr>
          <a:xfrm>
            <a:off x="838199" y="365125"/>
            <a:ext cx="10855959" cy="1325563"/>
          </a:xfrm>
          <a:prstGeom prst="rect">
            <a:avLst/>
          </a:prstGeom>
        </p:spPr>
        <p:txBody>
          <a:bodyPr vert="horz" lIns="91440" tIns="45720" rIns="91440" bIns="45720" rtlCol="0" anchor="ctr">
            <a:noAutofit/>
          </a:bodyPr>
          <a:lstStyle/>
          <a:p>
            <a:r>
              <a:rPr lang="en-US"/>
              <a:t>Click to edit Master title style</a:t>
            </a:r>
          </a:p>
        </p:txBody>
      </p:sp>
      <p:sp>
        <p:nvSpPr>
          <p:cNvPr id="3" name="Text">
            <a:extLst>
              <a:ext uri="{FF2B5EF4-FFF2-40B4-BE49-F238E27FC236}">
                <a16:creationId xmlns:a16="http://schemas.microsoft.com/office/drawing/2014/main" id="{A089BE5B-F69E-AB68-A5AF-AC9B4B2EA7C8}"/>
              </a:ext>
            </a:extLst>
          </p:cNvPr>
          <p:cNvSpPr>
            <a:spLocks noGrp="1"/>
          </p:cNvSpPr>
          <p:nvPr>
            <p:ph type="body" idx="1"/>
          </p:nvPr>
        </p:nvSpPr>
        <p:spPr>
          <a:xfrm>
            <a:off x="838200" y="1825625"/>
            <a:ext cx="10855960" cy="39147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The Standard logo">
            <a:extLst>
              <a:ext uri="{FF2B5EF4-FFF2-40B4-BE49-F238E27FC236}">
                <a16:creationId xmlns:a16="http://schemas.microsoft.com/office/drawing/2014/main" id="{9C7FA7C5-3A80-75E7-6B70-1941F330926B}"/>
              </a:ext>
              <a:ext uri="{C183D7F6-B498-43B3-948B-1728B52AA6E4}">
                <adec:decorative xmlns:adec="http://schemas.microsoft.com/office/drawing/2017/decorative" val="1"/>
              </a:ext>
            </a:extLst>
          </p:cNvPr>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2394097541"/>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54" r:id="rId4"/>
    <p:sldLayoutId id="2147483650" r:id="rId5"/>
    <p:sldLayoutId id="2147483677" r:id="rId6"/>
    <p:sldLayoutId id="2147483660" r:id="rId7"/>
    <p:sldLayoutId id="2147483661" r:id="rId8"/>
    <p:sldLayoutId id="2147483662" r:id="rId9"/>
    <p:sldLayoutId id="2147483663" r:id="rId10"/>
    <p:sldLayoutId id="2147483683" r:id="rId11"/>
    <p:sldLayoutId id="2147483684" r:id="rId12"/>
    <p:sldLayoutId id="2147483687" r:id="rId13"/>
    <p:sldLayoutId id="2147483655" r:id="rId14"/>
    <p:sldLayoutId id="2147483696" r:id="rId15"/>
    <p:sldLayoutId id="2147483695" r:id="rId16"/>
    <p:sldLayoutId id="2147483697" r:id="rId17"/>
    <p:sldLayoutId id="2147483698" r:id="rId18"/>
    <p:sldLayoutId id="2147483699" r:id="rId19"/>
    <p:sldLayoutId id="2147483700" r:id="rId20"/>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hyperlink" Target="https://www.medicare.gov/"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hyperlink" Target="https://www.standard.com/retiremen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00C12135-2144-D959-DCBA-891DC8DC93E0}"/>
              </a:ext>
            </a:extLst>
          </p:cNvPr>
          <p:cNvSpPr>
            <a:spLocks noGrp="1"/>
          </p:cNvSpPr>
          <p:nvPr>
            <p:ph type="title"/>
          </p:nvPr>
        </p:nvSpPr>
        <p:spPr>
          <a:xfrm>
            <a:off x="675963" y="1896994"/>
            <a:ext cx="4068757" cy="2675006"/>
          </a:xfrm>
        </p:spPr>
        <p:txBody>
          <a:bodyPr anchor="t" anchorCtr="0">
            <a:noAutofit/>
          </a:bodyPr>
          <a:lstStyle/>
          <a:p>
            <a:pPr algn="l">
              <a:spcAft>
                <a:spcPts val="1200"/>
              </a:spcAft>
            </a:pPr>
            <a:r>
              <a:rPr lang="en-US" sz="4400" b="1" dirty="0">
                <a:solidFill>
                  <a:schemeClr val="bg1"/>
                </a:solidFill>
              </a:rPr>
              <a:t>Future Wealth and Health</a:t>
            </a:r>
            <a:br>
              <a:rPr lang="en-US" sz="4400" b="1" dirty="0">
                <a:solidFill>
                  <a:schemeClr val="bg1"/>
                </a:solidFill>
              </a:rPr>
            </a:br>
            <a:br>
              <a:rPr lang="en-US" sz="2000" b="1" dirty="0">
                <a:solidFill>
                  <a:schemeClr val="bg1"/>
                </a:solidFill>
              </a:rPr>
            </a:br>
            <a:r>
              <a:rPr lang="en-US" sz="2400" b="0" dirty="0">
                <a:solidFill>
                  <a:schemeClr val="bg1"/>
                </a:solidFill>
              </a:rPr>
              <a:t>Plan for health care as </a:t>
            </a:r>
            <a:br>
              <a:rPr lang="en-US" sz="2400" b="0" dirty="0">
                <a:solidFill>
                  <a:schemeClr val="bg1"/>
                </a:solidFill>
              </a:rPr>
            </a:br>
            <a:r>
              <a:rPr lang="en-US" sz="2400" b="0" dirty="0">
                <a:solidFill>
                  <a:schemeClr val="bg1"/>
                </a:solidFill>
              </a:rPr>
              <a:t>you plan for retirement</a:t>
            </a:r>
            <a:endParaRPr lang="en-US" sz="4400" b="1" dirty="0">
              <a:solidFill>
                <a:schemeClr val="bg1"/>
              </a:solidFill>
            </a:endParaRPr>
          </a:p>
        </p:txBody>
      </p:sp>
      <p:sp>
        <p:nvSpPr>
          <p:cNvPr id="5" name="Subtitle">
            <a:extLst>
              <a:ext uri="{FF2B5EF4-FFF2-40B4-BE49-F238E27FC236}">
                <a16:creationId xmlns:a16="http://schemas.microsoft.com/office/drawing/2014/main" id="{64C931F2-9F4A-1027-BBA7-EC2D20D0DD03}"/>
              </a:ext>
            </a:extLst>
          </p:cNvPr>
          <p:cNvSpPr txBox="1">
            <a:spLocks/>
          </p:cNvSpPr>
          <p:nvPr/>
        </p:nvSpPr>
        <p:spPr>
          <a:xfrm>
            <a:off x="675963" y="733482"/>
            <a:ext cx="4572000" cy="27538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rPr>
              <a:t>Retirement on the Brain</a:t>
            </a:r>
          </a:p>
        </p:txBody>
      </p:sp>
      <p:pic>
        <p:nvPicPr>
          <p:cNvPr id="6" name="Picture">
            <a:extLst>
              <a:ext uri="{FF2B5EF4-FFF2-40B4-BE49-F238E27FC236}">
                <a16:creationId xmlns:a16="http://schemas.microsoft.com/office/drawing/2014/main" id="{B185ECB8-D891-B3BF-140B-07F10BCE073A}"/>
              </a:ext>
              <a:ext uri="{C183D7F6-B498-43B3-948B-1728B52AA6E4}">
                <adec:decorative xmlns:adec="http://schemas.microsoft.com/office/drawing/2017/decorative" val="1"/>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5806440" y="733482"/>
            <a:ext cx="5622316" cy="5616392"/>
          </a:xfrm>
          <a:prstGeom prst="roundRect">
            <a:avLst>
              <a:gd name="adj" fmla="val 3499"/>
            </a:avLst>
          </a:prstGeom>
        </p:spPr>
      </p:pic>
      <p:pic>
        <p:nvPicPr>
          <p:cNvPr id="2" name="The Standard Logo" descr="The Standard logo">
            <a:extLst>
              <a:ext uri="{FF2B5EF4-FFF2-40B4-BE49-F238E27FC236}">
                <a16:creationId xmlns:a16="http://schemas.microsoft.com/office/drawing/2014/main" id="{C28F9C3A-698F-4599-A4EC-289D27F111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9360" t="10895" r="18856" b="12424"/>
          <a:stretch/>
        </p:blipFill>
        <p:spPr>
          <a:xfrm>
            <a:off x="580810" y="5349240"/>
            <a:ext cx="1555996" cy="1086289"/>
          </a:xfrm>
          <a:prstGeom prst="rect">
            <a:avLst/>
          </a:prstGeom>
        </p:spPr>
      </p:pic>
    </p:spTree>
    <p:extLst>
      <p:ext uri="{BB962C8B-B14F-4D97-AF65-F5344CB8AC3E}">
        <p14:creationId xmlns:p14="http://schemas.microsoft.com/office/powerpoint/2010/main" val="3891155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BE3781-3F23-D86A-BB6A-3B46A2036604}"/>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10</a:t>
            </a:fld>
            <a:endParaRPr lang="en-US"/>
          </a:p>
        </p:txBody>
      </p:sp>
      <p:sp>
        <p:nvSpPr>
          <p:cNvPr id="8" name="Text">
            <a:extLst>
              <a:ext uri="{FF2B5EF4-FFF2-40B4-BE49-F238E27FC236}">
                <a16:creationId xmlns:a16="http://schemas.microsoft.com/office/drawing/2014/main" id="{B9C052F0-9109-D6DA-DFDF-2005FFB4CA9C}"/>
              </a:ext>
            </a:extLst>
          </p:cNvPr>
          <p:cNvSpPr txBox="1">
            <a:spLocks noGrp="1"/>
          </p:cNvSpPr>
          <p:nvPr>
            <p:ph type="title" idx="4294967295"/>
          </p:nvPr>
        </p:nvSpPr>
        <p:spPr>
          <a:xfrm>
            <a:off x="8207189" y="2449274"/>
            <a:ext cx="3437964" cy="27124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40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Age 20-35</a:t>
            </a:r>
          </a:p>
          <a:p>
            <a:pPr marL="0" marR="0" lvl="0" indent="0" algn="l" defTabSz="914400" rtl="0" eaLnBrk="1" fontAlgn="auto" latinLnBrk="0" hangingPunct="1">
              <a:lnSpc>
                <a:spcPct val="110000"/>
              </a:lnSpc>
              <a:spcBef>
                <a:spcPts val="0"/>
              </a:spcBef>
              <a:spcAft>
                <a:spcPts val="40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Aim to start saving as early as you can</a:t>
            </a:r>
          </a:p>
        </p:txBody>
      </p:sp>
      <p:pic>
        <p:nvPicPr>
          <p:cNvPr id="13" name="Picture">
            <a:extLst>
              <a:ext uri="{FF2B5EF4-FFF2-40B4-BE49-F238E27FC236}">
                <a16:creationId xmlns:a16="http://schemas.microsoft.com/office/drawing/2014/main" id="{0411FC72-CDB4-79D1-F8F8-BCA1B7CE93CC}"/>
              </a:ext>
              <a:ext uri="{C183D7F6-B498-43B3-948B-1728B52AA6E4}">
                <adec:decorative xmlns:adec="http://schemas.microsoft.com/office/drawing/2017/decorative" val="1"/>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0" y="0"/>
            <a:ext cx="7997137" cy="6858000"/>
          </a:xfrm>
          <a:prstGeom prst="rect">
            <a:avLst/>
          </a:prstGeom>
        </p:spPr>
      </p:pic>
      <p:pic>
        <p:nvPicPr>
          <p:cNvPr id="15" name="Picture 14">
            <a:extLst>
              <a:ext uri="{FF2B5EF4-FFF2-40B4-BE49-F238E27FC236}">
                <a16:creationId xmlns:a16="http://schemas.microsoft.com/office/drawing/2014/main" id="{48E8D36E-06F7-1EE7-ECB0-49D99569E87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0270" y="1162424"/>
            <a:ext cx="1066800" cy="1117600"/>
          </a:xfrm>
          <a:prstGeom prst="rect">
            <a:avLst/>
          </a:prstGeom>
        </p:spPr>
      </p:pic>
      <p:pic>
        <p:nvPicPr>
          <p:cNvPr id="2" name="The Standard logo" descr="The Standard logo">
            <a:extLst>
              <a:ext uri="{FF2B5EF4-FFF2-40B4-BE49-F238E27FC236}">
                <a16:creationId xmlns:a16="http://schemas.microsoft.com/office/drawing/2014/main" id="{65657F27-6239-2F94-FDD9-0977F1B6A330}"/>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400937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BE3781-3F23-D86A-BB6A-3B46A2036604}"/>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11</a:t>
            </a:fld>
            <a:endParaRPr lang="en-US"/>
          </a:p>
        </p:txBody>
      </p:sp>
      <p:sp>
        <p:nvSpPr>
          <p:cNvPr id="8" name="Text">
            <a:extLst>
              <a:ext uri="{FF2B5EF4-FFF2-40B4-BE49-F238E27FC236}">
                <a16:creationId xmlns:a16="http://schemas.microsoft.com/office/drawing/2014/main" id="{B9C052F0-9109-D6DA-DFDF-2005FFB4CA9C}"/>
              </a:ext>
            </a:extLst>
          </p:cNvPr>
          <p:cNvSpPr txBox="1">
            <a:spLocks noGrp="1"/>
          </p:cNvSpPr>
          <p:nvPr>
            <p:ph type="title" idx="4294967295"/>
          </p:nvPr>
        </p:nvSpPr>
        <p:spPr>
          <a:xfrm>
            <a:off x="376519" y="2449274"/>
            <a:ext cx="3437964" cy="27124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40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Age 36-50</a:t>
            </a:r>
          </a:p>
          <a:p>
            <a:pPr marL="0" marR="0" lvl="0" indent="0" algn="l" defTabSz="914400" rtl="0" eaLnBrk="1" fontAlgn="auto" latinLnBrk="0" hangingPunct="1">
              <a:lnSpc>
                <a:spcPct val="110000"/>
              </a:lnSpc>
              <a:spcBef>
                <a:spcPts val="0"/>
              </a:spcBef>
              <a:spcAft>
                <a:spcPts val="40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Talk to a financial planner to </a:t>
            </a:r>
            <a:b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estimate your health care costs and factor them into your savings plan. </a:t>
            </a:r>
          </a:p>
          <a:p>
            <a:pPr marL="0" marR="0" lvl="0" indent="0" algn="l" defTabSz="914400" rtl="0" eaLnBrk="1" fontAlgn="auto" latinLnBrk="0" hangingPunct="1">
              <a:lnSpc>
                <a:spcPct val="110000"/>
              </a:lnSpc>
              <a:spcBef>
                <a:spcPts val="0"/>
              </a:spcBef>
              <a:spcAft>
                <a:spcPts val="40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40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13" name="Picture">
            <a:extLst>
              <a:ext uri="{FF2B5EF4-FFF2-40B4-BE49-F238E27FC236}">
                <a16:creationId xmlns:a16="http://schemas.microsoft.com/office/drawing/2014/main" id="{0411FC72-CDB4-79D1-F8F8-BCA1B7CE93CC}"/>
              </a:ext>
              <a:ext uri="{C183D7F6-B498-43B3-948B-1728B52AA6E4}">
                <adec:decorative xmlns:adec="http://schemas.microsoft.com/office/drawing/2017/decorative" val="1"/>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4194863" y="0"/>
            <a:ext cx="7997137" cy="6858000"/>
          </a:xfrm>
          <a:prstGeom prst="rect">
            <a:avLst/>
          </a:prstGeom>
        </p:spPr>
      </p:pic>
      <p:pic>
        <p:nvPicPr>
          <p:cNvPr id="15" name="Picture 14">
            <a:extLst>
              <a:ext uri="{FF2B5EF4-FFF2-40B4-BE49-F238E27FC236}">
                <a16:creationId xmlns:a16="http://schemas.microsoft.com/office/drawing/2014/main" id="{48E8D36E-06F7-1EE7-ECB0-49D99569E87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02023" y="1233940"/>
            <a:ext cx="1230601" cy="1068068"/>
          </a:xfrm>
          <a:prstGeom prst="rect">
            <a:avLst/>
          </a:prstGeom>
        </p:spPr>
      </p:pic>
    </p:spTree>
    <p:extLst>
      <p:ext uri="{BB962C8B-B14F-4D97-AF65-F5344CB8AC3E}">
        <p14:creationId xmlns:p14="http://schemas.microsoft.com/office/powerpoint/2010/main" val="388564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6">
            <a:extLst>
              <a:ext uri="{FF2B5EF4-FFF2-40B4-BE49-F238E27FC236}">
                <a16:creationId xmlns:a16="http://schemas.microsoft.com/office/drawing/2014/main" id="{E3F50D57-C439-2ED0-53BF-C285F1E61FB3}"/>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12</a:t>
            </a:fld>
            <a:endParaRPr lang="en-US"/>
          </a:p>
        </p:txBody>
      </p:sp>
      <p:pic>
        <p:nvPicPr>
          <p:cNvPr id="3" name="Picture">
            <a:extLst>
              <a:ext uri="{FF2B5EF4-FFF2-40B4-BE49-F238E27FC236}">
                <a16:creationId xmlns:a16="http://schemas.microsoft.com/office/drawing/2014/main" id="{1FDEE013-5C79-BD29-D2F0-02F736E06ED7}"/>
              </a:ext>
              <a:ext uri="{C183D7F6-B498-43B3-948B-1728B52AA6E4}">
                <adec:decorative xmlns:adec="http://schemas.microsoft.com/office/drawing/2017/decorative" val="1"/>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0" y="0"/>
            <a:ext cx="7997137" cy="6858000"/>
          </a:xfrm>
          <a:prstGeom prst="rect">
            <a:avLst/>
          </a:prstGeom>
        </p:spPr>
      </p:pic>
      <p:sp>
        <p:nvSpPr>
          <p:cNvPr id="5" name="Text">
            <a:extLst>
              <a:ext uri="{FF2B5EF4-FFF2-40B4-BE49-F238E27FC236}">
                <a16:creationId xmlns:a16="http://schemas.microsoft.com/office/drawing/2014/main" id="{F7CEDE8A-4A60-6C16-4A8D-89A43D50F681}"/>
              </a:ext>
            </a:extLst>
          </p:cNvPr>
          <p:cNvSpPr txBox="1">
            <a:spLocks noGrp="1"/>
          </p:cNvSpPr>
          <p:nvPr>
            <p:ph type="title" idx="4294967295"/>
          </p:nvPr>
        </p:nvSpPr>
        <p:spPr>
          <a:xfrm>
            <a:off x="8207189" y="2449274"/>
            <a:ext cx="3437964" cy="27124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400"/>
              </a:spcAft>
              <a:buClrTx/>
              <a:buSzTx/>
              <a:buFontTx/>
              <a:buNone/>
              <a:tabLst/>
              <a:defRPr/>
            </a:pPr>
            <a:r>
              <a:rPr kumimoji="0" lang="en-US" sz="3600" b="1" i="0" u="none" strike="noStrike" kern="1200" cap="none" spc="0" normalizeH="0" baseline="0" noProof="0" dirty="0">
                <a:ln>
                  <a:noFill/>
                </a:ln>
                <a:solidFill>
                  <a:srgbClr val="004EA8"/>
                </a:solidFill>
                <a:effectLst/>
                <a:uLnTx/>
                <a:uFillTx/>
                <a:latin typeface="Arial" panose="020B0604020202020204" pitchFamily="34" charset="0"/>
                <a:ea typeface="+mn-ea"/>
                <a:cs typeface="Arial" panose="020B0604020202020204" pitchFamily="34" charset="0"/>
              </a:rPr>
              <a:t>Age</a:t>
            </a:r>
            <a:r>
              <a:rPr kumimoji="0" lang="en-US" sz="3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51+</a:t>
            </a:r>
          </a:p>
          <a:p>
            <a:pPr marL="0" marR="0" lvl="0" indent="0" algn="l" defTabSz="914400" rtl="0" eaLnBrk="1" fontAlgn="auto" latinLnBrk="0" hangingPunct="1">
              <a:lnSpc>
                <a:spcPct val="110000"/>
              </a:lnSpc>
              <a:spcBef>
                <a:spcPts val="0"/>
              </a:spcBef>
              <a:spcAft>
                <a:spcPts val="40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Research Medicare plans. </a:t>
            </a:r>
            <a:b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 to </a:t>
            </a: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medicare.gov</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for more information.</a:t>
            </a:r>
          </a:p>
          <a:p>
            <a:pPr marL="0" marR="0" lvl="0" indent="0" algn="l" defTabSz="914400" rtl="0" eaLnBrk="1" fontAlgn="auto" latinLnBrk="0" hangingPunct="1">
              <a:lnSpc>
                <a:spcPct val="110000"/>
              </a:lnSpc>
              <a:spcBef>
                <a:spcPts val="0"/>
              </a:spcBef>
              <a:spcAft>
                <a:spcPts val="40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B5D8EBE3-206D-02F2-071A-B0AF574F166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0270" y="1162424"/>
            <a:ext cx="1066800" cy="1117600"/>
          </a:xfrm>
          <a:prstGeom prst="rect">
            <a:avLst/>
          </a:prstGeom>
        </p:spPr>
      </p:pic>
      <p:sp>
        <p:nvSpPr>
          <p:cNvPr id="7" name="Rectangle 6">
            <a:hlinkClick r:id="rId5" tooltip="https://www.medicare.gov/"/>
            <a:extLst>
              <a:ext uri="{FF2B5EF4-FFF2-40B4-BE49-F238E27FC236}">
                <a16:creationId xmlns:a16="http://schemas.microsoft.com/office/drawing/2014/main" id="{D194CB6C-DC7C-602F-B768-BF04F4CD8EE2}"/>
              </a:ext>
              <a:ext uri="{C183D7F6-B498-43B3-948B-1728B52AA6E4}">
                <adec:decorative xmlns:adec="http://schemas.microsoft.com/office/drawing/2017/decorative" val="1"/>
              </a:ext>
            </a:extLst>
          </p:cNvPr>
          <p:cNvSpPr/>
          <p:nvPr/>
        </p:nvSpPr>
        <p:spPr>
          <a:xfrm>
            <a:off x="8911988" y="3429000"/>
            <a:ext cx="1760561" cy="3650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he Standard logo" descr="The Standard logo">
            <a:extLst>
              <a:ext uri="{FF2B5EF4-FFF2-40B4-BE49-F238E27FC236}">
                <a16:creationId xmlns:a16="http://schemas.microsoft.com/office/drawing/2014/main" id="{4DC422B1-6027-6E2B-9784-42DCE910CE84}"/>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862591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background">
            <a:extLst>
              <a:ext uri="{FF2B5EF4-FFF2-40B4-BE49-F238E27FC236}">
                <a16:creationId xmlns:a16="http://schemas.microsoft.com/office/drawing/2014/main" id="{C7ACFFB4-7CFA-BE48-B823-BB287D680C6E}"/>
              </a:ext>
              <a:ext uri="{C183D7F6-B498-43B3-948B-1728B52AA6E4}">
                <adec:decorative xmlns:adec="http://schemas.microsoft.com/office/drawing/2017/decorative" val="1"/>
              </a:ext>
            </a:extLst>
          </p:cNvPr>
          <p:cNvSpPr/>
          <p:nvPr/>
        </p:nvSpPr>
        <p:spPr>
          <a:xfrm>
            <a:off x="892908" y="1734670"/>
            <a:ext cx="3244033" cy="3671481"/>
          </a:xfrm>
          <a:prstGeom prst="roundRect">
            <a:avLst>
              <a:gd name="adj" fmla="val 4222"/>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line">
            <a:extLst>
              <a:ext uri="{FF2B5EF4-FFF2-40B4-BE49-F238E27FC236}">
                <a16:creationId xmlns:a16="http://schemas.microsoft.com/office/drawing/2014/main" id="{AED08426-6F4F-045A-4743-DDC89E39F3E3}"/>
              </a:ext>
            </a:extLst>
          </p:cNvPr>
          <p:cNvSpPr>
            <a:spLocks noGrp="1"/>
          </p:cNvSpPr>
          <p:nvPr>
            <p:ph type="title"/>
          </p:nvPr>
        </p:nvSpPr>
        <p:spPr>
          <a:xfrm>
            <a:off x="350062" y="461283"/>
            <a:ext cx="10506456" cy="548741"/>
          </a:xfrm>
        </p:spPr>
        <p:txBody>
          <a:bodyPr anchor="t" anchorCtr="0">
            <a:noAutofit/>
          </a:bodyPr>
          <a:lstStyle/>
          <a:p>
            <a:r>
              <a:rPr lang="en-US" sz="2800" b="1" dirty="0"/>
              <a:t>Saving Mileposts</a:t>
            </a:r>
          </a:p>
        </p:txBody>
      </p:sp>
      <p:sp>
        <p:nvSpPr>
          <p:cNvPr id="7" name="Text">
            <a:extLst>
              <a:ext uri="{FF2B5EF4-FFF2-40B4-BE49-F238E27FC236}">
                <a16:creationId xmlns:a16="http://schemas.microsoft.com/office/drawing/2014/main" id="{90742FD9-D215-9D0F-FC9D-8A9FB4864F8C}"/>
              </a:ext>
            </a:extLst>
          </p:cNvPr>
          <p:cNvSpPr txBox="1"/>
          <p:nvPr/>
        </p:nvSpPr>
        <p:spPr>
          <a:xfrm>
            <a:off x="1206140" y="3146570"/>
            <a:ext cx="2617568" cy="646870"/>
          </a:xfrm>
          <a:prstGeom prst="rect">
            <a:avLst/>
          </a:prstGeom>
          <a:noFill/>
        </p:spPr>
        <p:txBody>
          <a:bodyPr wrap="square" rtlCol="0">
            <a:noAutofit/>
          </a:bodyPr>
          <a:lstStyle/>
          <a:p>
            <a:pPr algn="ctr">
              <a:lnSpc>
                <a:spcPct val="110000"/>
              </a:lnSpc>
              <a:spcBef>
                <a:spcPts val="0"/>
              </a:spcBef>
              <a:spcAft>
                <a:spcPts val="400"/>
              </a:spcAft>
            </a:pPr>
            <a:r>
              <a:rPr lang="en-US" sz="3600" dirty="0">
                <a:solidFill>
                  <a:schemeClr val="tx2"/>
                </a:solidFill>
                <a:latin typeface="Arial" panose="020B0604020202020204" pitchFamily="34" charset="0"/>
                <a:cs typeface="Arial" panose="020B0604020202020204" pitchFamily="34" charset="0"/>
              </a:rPr>
              <a:t>Age 20-35</a:t>
            </a:r>
          </a:p>
        </p:txBody>
      </p:sp>
      <p:sp>
        <p:nvSpPr>
          <p:cNvPr id="8" name="Title background">
            <a:extLst>
              <a:ext uri="{FF2B5EF4-FFF2-40B4-BE49-F238E27FC236}">
                <a16:creationId xmlns:a16="http://schemas.microsoft.com/office/drawing/2014/main" id="{33E54180-1468-6883-33EB-341B1BE6A75C}"/>
              </a:ext>
              <a:ext uri="{C183D7F6-B498-43B3-948B-1728B52AA6E4}">
                <adec:decorative xmlns:adec="http://schemas.microsoft.com/office/drawing/2017/decorative" val="1"/>
              </a:ext>
            </a:extLst>
          </p:cNvPr>
          <p:cNvSpPr/>
          <p:nvPr/>
        </p:nvSpPr>
        <p:spPr>
          <a:xfrm>
            <a:off x="4461994" y="1734670"/>
            <a:ext cx="3244033" cy="3697469"/>
          </a:xfrm>
          <a:prstGeom prst="roundRect">
            <a:avLst>
              <a:gd name="adj" fmla="val 4222"/>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background">
            <a:extLst>
              <a:ext uri="{FF2B5EF4-FFF2-40B4-BE49-F238E27FC236}">
                <a16:creationId xmlns:a16="http://schemas.microsoft.com/office/drawing/2014/main" id="{E2C21ECE-D6E3-21E5-6359-3BDE56ABCE8B}"/>
              </a:ext>
              <a:ext uri="{C183D7F6-B498-43B3-948B-1728B52AA6E4}">
                <adec:decorative xmlns:adec="http://schemas.microsoft.com/office/drawing/2017/decorative" val="1"/>
              </a:ext>
            </a:extLst>
          </p:cNvPr>
          <p:cNvSpPr/>
          <p:nvPr/>
        </p:nvSpPr>
        <p:spPr>
          <a:xfrm>
            <a:off x="8031249" y="1734670"/>
            <a:ext cx="3266015" cy="3697469"/>
          </a:xfrm>
          <a:prstGeom prst="roundRect">
            <a:avLst>
              <a:gd name="adj" fmla="val 4222"/>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6">
            <a:extLst>
              <a:ext uri="{FF2B5EF4-FFF2-40B4-BE49-F238E27FC236}">
                <a16:creationId xmlns:a16="http://schemas.microsoft.com/office/drawing/2014/main" id="{E3F50D57-C439-2ED0-53BF-C285F1E61FB3}"/>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13</a:t>
            </a:fld>
            <a:endParaRPr lang="en-US"/>
          </a:p>
        </p:txBody>
      </p:sp>
      <p:sp>
        <p:nvSpPr>
          <p:cNvPr id="5" name="Text">
            <a:extLst>
              <a:ext uri="{FF2B5EF4-FFF2-40B4-BE49-F238E27FC236}">
                <a16:creationId xmlns:a16="http://schemas.microsoft.com/office/drawing/2014/main" id="{0CA721EF-9B62-B50E-C878-DEE6E13AAFC8}"/>
              </a:ext>
            </a:extLst>
          </p:cNvPr>
          <p:cNvSpPr txBox="1"/>
          <p:nvPr/>
        </p:nvSpPr>
        <p:spPr>
          <a:xfrm>
            <a:off x="1206140" y="3898313"/>
            <a:ext cx="2617568" cy="1307027"/>
          </a:xfrm>
          <a:prstGeom prst="rect">
            <a:avLst/>
          </a:prstGeom>
          <a:noFill/>
        </p:spPr>
        <p:txBody>
          <a:bodyPr wrap="square" rtlCol="0">
            <a:noAutofit/>
          </a:bodyPr>
          <a:lstStyle/>
          <a:p>
            <a:pPr algn="ctr">
              <a:lnSpc>
                <a:spcPct val="110000"/>
              </a:lnSpc>
              <a:spcBef>
                <a:spcPts val="0"/>
              </a:spcBef>
              <a:spcAft>
                <a:spcPts val="400"/>
              </a:spcAft>
            </a:pPr>
            <a:r>
              <a:rPr lang="en-US" sz="1600" b="1" dirty="0">
                <a:latin typeface="Arial" panose="020B0604020202020204" pitchFamily="34" charset="0"/>
                <a:cs typeface="Arial" panose="020B0604020202020204" pitchFamily="34" charset="0"/>
              </a:rPr>
              <a:t>Target Savings Goal:</a:t>
            </a:r>
          </a:p>
          <a:p>
            <a:pPr algn="ctr">
              <a:lnSpc>
                <a:spcPct val="110000"/>
              </a:lnSpc>
              <a:spcBef>
                <a:spcPts val="0"/>
              </a:spcBef>
              <a:spcAft>
                <a:spcPts val="400"/>
              </a:spcAft>
            </a:pPr>
            <a:r>
              <a:rPr lang="en-US" sz="2400" b="1" dirty="0">
                <a:latin typeface="Arial" panose="020B0604020202020204" pitchFamily="34" charset="0"/>
                <a:cs typeface="Arial" panose="020B0604020202020204" pitchFamily="34" charset="0"/>
              </a:rPr>
              <a:t>10-15%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of each paycheck</a:t>
            </a:r>
          </a:p>
        </p:txBody>
      </p:sp>
      <p:sp>
        <p:nvSpPr>
          <p:cNvPr id="17" name="Text">
            <a:extLst>
              <a:ext uri="{FF2B5EF4-FFF2-40B4-BE49-F238E27FC236}">
                <a16:creationId xmlns:a16="http://schemas.microsoft.com/office/drawing/2014/main" id="{77B502E5-C1A1-A58C-A02F-E8FF4AC3BEE7}"/>
              </a:ext>
            </a:extLst>
          </p:cNvPr>
          <p:cNvSpPr txBox="1"/>
          <p:nvPr/>
        </p:nvSpPr>
        <p:spPr>
          <a:xfrm>
            <a:off x="4775226" y="3146570"/>
            <a:ext cx="2617568" cy="646870"/>
          </a:xfrm>
          <a:prstGeom prst="rect">
            <a:avLst/>
          </a:prstGeom>
          <a:noFill/>
        </p:spPr>
        <p:txBody>
          <a:bodyPr wrap="square" rtlCol="0">
            <a:noAutofit/>
          </a:bodyPr>
          <a:lstStyle/>
          <a:p>
            <a:pPr algn="ctr">
              <a:lnSpc>
                <a:spcPct val="110000"/>
              </a:lnSpc>
              <a:spcBef>
                <a:spcPts val="0"/>
              </a:spcBef>
              <a:spcAft>
                <a:spcPts val="400"/>
              </a:spcAft>
            </a:pPr>
            <a:r>
              <a:rPr lang="en-US" sz="3600" dirty="0">
                <a:solidFill>
                  <a:schemeClr val="tx2"/>
                </a:solidFill>
                <a:latin typeface="Arial" panose="020B0604020202020204" pitchFamily="34" charset="0"/>
                <a:cs typeface="Arial" panose="020B0604020202020204" pitchFamily="34" charset="0"/>
              </a:rPr>
              <a:t>Age 36-50</a:t>
            </a:r>
          </a:p>
        </p:txBody>
      </p:sp>
      <p:sp>
        <p:nvSpPr>
          <p:cNvPr id="29" name="Text">
            <a:extLst>
              <a:ext uri="{FF2B5EF4-FFF2-40B4-BE49-F238E27FC236}">
                <a16:creationId xmlns:a16="http://schemas.microsoft.com/office/drawing/2014/main" id="{81ED0E6E-F275-4CC5-6DCA-7D90D351178B}"/>
              </a:ext>
            </a:extLst>
          </p:cNvPr>
          <p:cNvSpPr txBox="1"/>
          <p:nvPr/>
        </p:nvSpPr>
        <p:spPr>
          <a:xfrm>
            <a:off x="4775226" y="3898313"/>
            <a:ext cx="2617568" cy="1307027"/>
          </a:xfrm>
          <a:prstGeom prst="rect">
            <a:avLst/>
          </a:prstGeom>
          <a:noFill/>
        </p:spPr>
        <p:txBody>
          <a:bodyPr wrap="square" rtlCol="0">
            <a:noAutofit/>
          </a:bodyPr>
          <a:lstStyle/>
          <a:p>
            <a:pPr algn="ctr">
              <a:lnSpc>
                <a:spcPct val="110000"/>
              </a:lnSpc>
              <a:spcBef>
                <a:spcPts val="0"/>
              </a:spcBef>
              <a:spcAft>
                <a:spcPts val="400"/>
              </a:spcAft>
            </a:pPr>
            <a:r>
              <a:rPr lang="en-US" sz="1600" b="1" dirty="0">
                <a:latin typeface="Arial" panose="020B0604020202020204" pitchFamily="34" charset="0"/>
                <a:cs typeface="Arial" panose="020B0604020202020204" pitchFamily="34" charset="0"/>
              </a:rPr>
              <a:t>Target Savings Goal:</a:t>
            </a:r>
          </a:p>
          <a:p>
            <a:pPr algn="ctr">
              <a:lnSpc>
                <a:spcPct val="110000"/>
              </a:lnSpc>
              <a:spcBef>
                <a:spcPts val="0"/>
              </a:spcBef>
              <a:spcAft>
                <a:spcPts val="400"/>
              </a:spcAft>
            </a:pPr>
            <a:r>
              <a:rPr lang="en-US" sz="2400" b="1" dirty="0">
                <a:latin typeface="Arial" panose="020B0604020202020204" pitchFamily="34" charset="0"/>
                <a:cs typeface="Arial" panose="020B0604020202020204" pitchFamily="34" charset="0"/>
              </a:rPr>
              <a:t>15-20% </a:t>
            </a:r>
          </a:p>
          <a:p>
            <a:pPr algn="ctr">
              <a:lnSpc>
                <a:spcPct val="110000"/>
              </a:lnSpc>
              <a:spcBef>
                <a:spcPts val="0"/>
              </a:spcBef>
              <a:spcAft>
                <a:spcPts val="400"/>
              </a:spcAft>
            </a:pPr>
            <a:r>
              <a:rPr lang="en-US" sz="1600" dirty="0">
                <a:latin typeface="Arial" panose="020B0604020202020204" pitchFamily="34" charset="0"/>
                <a:cs typeface="Arial" panose="020B0604020202020204" pitchFamily="34" charset="0"/>
              </a:rPr>
              <a:t>of each paycheck</a:t>
            </a:r>
          </a:p>
        </p:txBody>
      </p:sp>
      <p:sp>
        <p:nvSpPr>
          <p:cNvPr id="30" name="Text">
            <a:extLst>
              <a:ext uri="{FF2B5EF4-FFF2-40B4-BE49-F238E27FC236}">
                <a16:creationId xmlns:a16="http://schemas.microsoft.com/office/drawing/2014/main" id="{3B2A4B43-2DBC-14EC-8BF0-ACDE2C7C8E9E}"/>
              </a:ext>
            </a:extLst>
          </p:cNvPr>
          <p:cNvSpPr txBox="1"/>
          <p:nvPr/>
        </p:nvSpPr>
        <p:spPr>
          <a:xfrm>
            <a:off x="8355472" y="3146570"/>
            <a:ext cx="2617568" cy="646870"/>
          </a:xfrm>
          <a:prstGeom prst="rect">
            <a:avLst/>
          </a:prstGeom>
          <a:noFill/>
        </p:spPr>
        <p:txBody>
          <a:bodyPr wrap="square" rtlCol="0">
            <a:noAutofit/>
          </a:bodyPr>
          <a:lstStyle/>
          <a:p>
            <a:pPr algn="ctr">
              <a:lnSpc>
                <a:spcPct val="110000"/>
              </a:lnSpc>
              <a:spcBef>
                <a:spcPts val="0"/>
              </a:spcBef>
              <a:spcAft>
                <a:spcPts val="400"/>
              </a:spcAft>
            </a:pPr>
            <a:r>
              <a:rPr lang="en-US" sz="3600" dirty="0">
                <a:solidFill>
                  <a:schemeClr val="tx2"/>
                </a:solidFill>
                <a:latin typeface="Arial" panose="020B0604020202020204" pitchFamily="34" charset="0"/>
                <a:cs typeface="Arial" panose="020B0604020202020204" pitchFamily="34" charset="0"/>
              </a:rPr>
              <a:t>Age 51+</a:t>
            </a:r>
          </a:p>
        </p:txBody>
      </p:sp>
      <p:sp>
        <p:nvSpPr>
          <p:cNvPr id="34" name="Text">
            <a:extLst>
              <a:ext uri="{FF2B5EF4-FFF2-40B4-BE49-F238E27FC236}">
                <a16:creationId xmlns:a16="http://schemas.microsoft.com/office/drawing/2014/main" id="{59E92E15-794E-37DF-59DF-978EC7DCAC3C}"/>
              </a:ext>
            </a:extLst>
          </p:cNvPr>
          <p:cNvSpPr txBox="1"/>
          <p:nvPr/>
        </p:nvSpPr>
        <p:spPr>
          <a:xfrm>
            <a:off x="8137958" y="3898313"/>
            <a:ext cx="3052597" cy="1307027"/>
          </a:xfrm>
          <a:prstGeom prst="rect">
            <a:avLst/>
          </a:prstGeom>
          <a:noFill/>
        </p:spPr>
        <p:txBody>
          <a:bodyPr wrap="square" rtlCol="0">
            <a:noAutofit/>
          </a:bodyPr>
          <a:lstStyle/>
          <a:p>
            <a:pPr algn="ctr">
              <a:lnSpc>
                <a:spcPct val="110000"/>
              </a:lnSpc>
              <a:spcBef>
                <a:spcPts val="0"/>
              </a:spcBef>
              <a:spcAft>
                <a:spcPts val="400"/>
              </a:spcAft>
            </a:pPr>
            <a:r>
              <a:rPr lang="en-US" sz="1600" b="1" dirty="0">
                <a:latin typeface="Arial" panose="020B0604020202020204" pitchFamily="34" charset="0"/>
                <a:cs typeface="Arial" panose="020B0604020202020204" pitchFamily="34" charset="0"/>
              </a:rPr>
              <a:t>Target Savings Goal:</a:t>
            </a:r>
          </a:p>
          <a:p>
            <a:pPr algn="ctr">
              <a:lnSpc>
                <a:spcPct val="110000"/>
              </a:lnSpc>
              <a:spcBef>
                <a:spcPts val="0"/>
              </a:spcBef>
              <a:spcAft>
                <a:spcPts val="400"/>
              </a:spcAft>
            </a:pPr>
            <a:r>
              <a:rPr lang="en-US" sz="2400" b="1" dirty="0">
                <a:latin typeface="Arial" panose="020B0604020202020204" pitchFamily="34" charset="0"/>
                <a:cs typeface="Arial" panose="020B0604020202020204" pitchFamily="34" charset="0"/>
              </a:rPr>
              <a:t>20% or more </a:t>
            </a:r>
          </a:p>
          <a:p>
            <a:pPr algn="ctr">
              <a:lnSpc>
                <a:spcPct val="110000"/>
              </a:lnSpc>
              <a:spcBef>
                <a:spcPts val="0"/>
              </a:spcBef>
              <a:spcAft>
                <a:spcPts val="400"/>
              </a:spcAft>
            </a:pPr>
            <a:r>
              <a:rPr lang="en-US" sz="1600" dirty="0">
                <a:latin typeface="Arial" panose="020B0604020202020204" pitchFamily="34" charset="0"/>
                <a:cs typeface="Arial" panose="020B0604020202020204" pitchFamily="34" charset="0"/>
              </a:rPr>
              <a:t>of each paycheck</a:t>
            </a:r>
          </a:p>
        </p:txBody>
      </p:sp>
      <p:pic>
        <p:nvPicPr>
          <p:cNvPr id="3" name="Picture 2">
            <a:extLst>
              <a:ext uri="{FF2B5EF4-FFF2-40B4-BE49-F238E27FC236}">
                <a16:creationId xmlns:a16="http://schemas.microsoft.com/office/drawing/2014/main" id="{1F22A241-51A1-9D11-D0A1-E0966C11DB6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1524" y="1924097"/>
            <a:ext cx="1066800" cy="1117600"/>
          </a:xfrm>
          <a:prstGeom prst="rect">
            <a:avLst/>
          </a:prstGeom>
        </p:spPr>
      </p:pic>
      <p:pic>
        <p:nvPicPr>
          <p:cNvPr id="9" name="Picture 8">
            <a:extLst>
              <a:ext uri="{FF2B5EF4-FFF2-40B4-BE49-F238E27FC236}">
                <a16:creationId xmlns:a16="http://schemas.microsoft.com/office/drawing/2014/main" id="{994CCDDD-C01A-2064-AE40-05166D56B72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86405" y="1894520"/>
            <a:ext cx="1269359" cy="1199614"/>
          </a:xfrm>
          <a:prstGeom prst="rect">
            <a:avLst/>
          </a:prstGeom>
        </p:spPr>
      </p:pic>
      <p:pic>
        <p:nvPicPr>
          <p:cNvPr id="14" name="Picture 13">
            <a:extLst>
              <a:ext uri="{FF2B5EF4-FFF2-40B4-BE49-F238E27FC236}">
                <a16:creationId xmlns:a16="http://schemas.microsoft.com/office/drawing/2014/main" id="{F49A1EC7-47E6-F842-5B60-C585720E136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22900" y="1925734"/>
            <a:ext cx="1346200" cy="1168400"/>
          </a:xfrm>
          <a:prstGeom prst="rect">
            <a:avLst/>
          </a:prstGeom>
        </p:spPr>
      </p:pic>
      <p:sp>
        <p:nvSpPr>
          <p:cNvPr id="2" name="TextBox 1">
            <a:extLst>
              <a:ext uri="{FF2B5EF4-FFF2-40B4-BE49-F238E27FC236}">
                <a16:creationId xmlns:a16="http://schemas.microsoft.com/office/drawing/2014/main" id="{99D078BE-5C88-94E3-9867-FEF88A16AD11}"/>
              </a:ext>
            </a:extLst>
          </p:cNvPr>
          <p:cNvSpPr txBox="1"/>
          <p:nvPr/>
        </p:nvSpPr>
        <p:spPr>
          <a:xfrm>
            <a:off x="892908" y="5695473"/>
            <a:ext cx="8065112" cy="261610"/>
          </a:xfrm>
          <a:prstGeom prst="rect">
            <a:avLst/>
          </a:prstGeom>
          <a:noFill/>
        </p:spPr>
        <p:txBody>
          <a:bodyPr wrap="square" rtlCol="0">
            <a:spAutoFit/>
          </a:bodyPr>
          <a:lstStyle/>
          <a:p>
            <a:r>
              <a:rPr lang="en-US" sz="1100" dirty="0"/>
              <a:t>Source: Nerd Wallet, 2024</a:t>
            </a:r>
          </a:p>
        </p:txBody>
      </p:sp>
      <p:pic>
        <p:nvPicPr>
          <p:cNvPr id="4" name="The Standard logo" descr="The Standard logo">
            <a:extLst>
              <a:ext uri="{FF2B5EF4-FFF2-40B4-BE49-F238E27FC236}">
                <a16:creationId xmlns:a16="http://schemas.microsoft.com/office/drawing/2014/main" id="{AF7E5D31-052A-DC12-DD82-BD1EA786F655}"/>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2622789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Headline">
            <a:extLst>
              <a:ext uri="{FF2B5EF4-FFF2-40B4-BE49-F238E27FC236}">
                <a16:creationId xmlns:a16="http://schemas.microsoft.com/office/drawing/2014/main" id="{AED08426-6F4F-045A-4743-DDC89E39F3E3}"/>
              </a:ext>
            </a:extLst>
          </p:cNvPr>
          <p:cNvSpPr>
            <a:spLocks noGrp="1"/>
          </p:cNvSpPr>
          <p:nvPr>
            <p:ph type="title"/>
          </p:nvPr>
        </p:nvSpPr>
        <p:spPr>
          <a:xfrm>
            <a:off x="350062" y="461283"/>
            <a:ext cx="10506456" cy="548741"/>
          </a:xfrm>
        </p:spPr>
        <p:txBody>
          <a:bodyPr anchor="t" anchorCtr="0">
            <a:noAutofit/>
          </a:bodyPr>
          <a:lstStyle/>
          <a:p>
            <a:r>
              <a:rPr lang="en-US" sz="2800" b="1" dirty="0"/>
              <a:t>Why Join Your Plan?</a:t>
            </a:r>
          </a:p>
        </p:txBody>
      </p:sp>
      <p:sp>
        <p:nvSpPr>
          <p:cNvPr id="12" name="Slide Number Placeholder 16">
            <a:extLst>
              <a:ext uri="{FF2B5EF4-FFF2-40B4-BE49-F238E27FC236}">
                <a16:creationId xmlns:a16="http://schemas.microsoft.com/office/drawing/2014/main" id="{E3F50D57-C439-2ED0-53BF-C285F1E61FB3}"/>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14</a:t>
            </a:fld>
            <a:endParaRPr lang="en-US"/>
          </a:p>
        </p:txBody>
      </p:sp>
      <p:sp>
        <p:nvSpPr>
          <p:cNvPr id="28" name="Text">
            <a:extLst>
              <a:ext uri="{FF2B5EF4-FFF2-40B4-BE49-F238E27FC236}">
                <a16:creationId xmlns:a16="http://schemas.microsoft.com/office/drawing/2014/main" id="{AB9BEFF1-8BAD-B3AE-DB0B-90B785FE24E0}"/>
              </a:ext>
            </a:extLst>
          </p:cNvPr>
          <p:cNvSpPr txBox="1"/>
          <p:nvPr/>
        </p:nvSpPr>
        <p:spPr>
          <a:xfrm>
            <a:off x="1066999" y="2981391"/>
            <a:ext cx="2617568" cy="646870"/>
          </a:xfrm>
          <a:prstGeom prst="rect">
            <a:avLst/>
          </a:prstGeom>
          <a:noFill/>
        </p:spPr>
        <p:txBody>
          <a:bodyPr wrap="square" rtlCol="0">
            <a:noAutofit/>
          </a:bodyPr>
          <a:lstStyle/>
          <a:p>
            <a:pPr algn="ctr">
              <a:lnSpc>
                <a:spcPct val="110000"/>
              </a:lnSpc>
              <a:spcBef>
                <a:spcPts val="0"/>
              </a:spcBef>
              <a:spcAft>
                <a:spcPts val="400"/>
              </a:spcAft>
            </a:pPr>
            <a:r>
              <a:rPr lang="en-US" sz="2000" dirty="0">
                <a:latin typeface="Arial" panose="020B0604020202020204" pitchFamily="34" charset="0"/>
                <a:cs typeface="Arial" panose="020B0604020202020204" pitchFamily="34" charset="0"/>
              </a:rPr>
              <a:t>Automatic Savings</a:t>
            </a:r>
          </a:p>
        </p:txBody>
      </p:sp>
      <p:sp>
        <p:nvSpPr>
          <p:cNvPr id="3" name="Text">
            <a:extLst>
              <a:ext uri="{FF2B5EF4-FFF2-40B4-BE49-F238E27FC236}">
                <a16:creationId xmlns:a16="http://schemas.microsoft.com/office/drawing/2014/main" id="{A794E158-AF79-05F8-F05E-11DDF848BCB5}"/>
              </a:ext>
            </a:extLst>
          </p:cNvPr>
          <p:cNvSpPr txBox="1"/>
          <p:nvPr/>
        </p:nvSpPr>
        <p:spPr>
          <a:xfrm>
            <a:off x="4489903" y="2973176"/>
            <a:ext cx="2617568" cy="646870"/>
          </a:xfrm>
          <a:prstGeom prst="rect">
            <a:avLst/>
          </a:prstGeom>
          <a:noFill/>
        </p:spPr>
        <p:txBody>
          <a:bodyPr wrap="square" rtlCol="0">
            <a:noAutofit/>
          </a:bodyPr>
          <a:lstStyle/>
          <a:p>
            <a:pPr algn="ctr">
              <a:lnSpc>
                <a:spcPct val="110000"/>
              </a:lnSpc>
              <a:spcBef>
                <a:spcPts val="0"/>
              </a:spcBef>
              <a:spcAft>
                <a:spcPts val="400"/>
              </a:spcAft>
            </a:pPr>
            <a:r>
              <a:rPr lang="en-US" sz="2000" dirty="0">
                <a:latin typeface="Arial" panose="020B0604020202020204" pitchFamily="34" charset="0"/>
                <a:cs typeface="Arial" panose="020B0604020202020204" pitchFamily="34" charset="0"/>
              </a:rPr>
              <a:t>Tax Advantages</a:t>
            </a:r>
          </a:p>
        </p:txBody>
      </p:sp>
      <p:sp>
        <p:nvSpPr>
          <p:cNvPr id="29" name="Text">
            <a:extLst>
              <a:ext uri="{FF2B5EF4-FFF2-40B4-BE49-F238E27FC236}">
                <a16:creationId xmlns:a16="http://schemas.microsoft.com/office/drawing/2014/main" id="{8AC0FBDC-31E6-2F96-344E-4D29E9DB389A}"/>
              </a:ext>
            </a:extLst>
          </p:cNvPr>
          <p:cNvSpPr txBox="1"/>
          <p:nvPr/>
        </p:nvSpPr>
        <p:spPr>
          <a:xfrm>
            <a:off x="7912807" y="2991940"/>
            <a:ext cx="2617568" cy="646870"/>
          </a:xfrm>
          <a:prstGeom prst="rect">
            <a:avLst/>
          </a:prstGeom>
          <a:noFill/>
        </p:spPr>
        <p:txBody>
          <a:bodyPr wrap="square" rtlCol="0">
            <a:noAutofit/>
          </a:bodyPr>
          <a:lstStyle/>
          <a:p>
            <a:pPr algn="ctr">
              <a:lnSpc>
                <a:spcPct val="110000"/>
              </a:lnSpc>
              <a:spcBef>
                <a:spcPts val="0"/>
              </a:spcBef>
              <a:spcAft>
                <a:spcPts val="400"/>
              </a:spcAft>
            </a:pPr>
            <a:r>
              <a:rPr lang="en-US" sz="2000" dirty="0">
                <a:latin typeface="Arial" panose="020B0604020202020204" pitchFamily="34" charset="0"/>
                <a:cs typeface="Arial" panose="020B0604020202020204" pitchFamily="34" charset="0"/>
              </a:rPr>
              <a:t>Investment Options</a:t>
            </a:r>
          </a:p>
        </p:txBody>
      </p:sp>
      <p:sp>
        <p:nvSpPr>
          <p:cNvPr id="31" name="Text">
            <a:extLst>
              <a:ext uri="{FF2B5EF4-FFF2-40B4-BE49-F238E27FC236}">
                <a16:creationId xmlns:a16="http://schemas.microsoft.com/office/drawing/2014/main" id="{D3BB1EB6-5243-9F8E-053A-5C2A686F2A40}"/>
              </a:ext>
            </a:extLst>
          </p:cNvPr>
          <p:cNvSpPr txBox="1"/>
          <p:nvPr/>
        </p:nvSpPr>
        <p:spPr>
          <a:xfrm>
            <a:off x="2698882" y="5183123"/>
            <a:ext cx="2617568" cy="646870"/>
          </a:xfrm>
          <a:prstGeom prst="rect">
            <a:avLst/>
          </a:prstGeom>
          <a:noFill/>
        </p:spPr>
        <p:txBody>
          <a:bodyPr wrap="square" rtlCol="0">
            <a:noAutofit/>
          </a:bodyPr>
          <a:lstStyle/>
          <a:p>
            <a:pPr algn="ctr">
              <a:lnSpc>
                <a:spcPct val="110000"/>
              </a:lnSpc>
              <a:spcBef>
                <a:spcPts val="0"/>
              </a:spcBef>
              <a:spcAft>
                <a:spcPts val="400"/>
              </a:spcAft>
            </a:pPr>
            <a:r>
              <a:rPr lang="en-US" sz="2000" dirty="0">
                <a:latin typeface="Arial" panose="020B0604020202020204" pitchFamily="34" charset="0"/>
                <a:cs typeface="Arial" panose="020B0604020202020204" pitchFamily="34" charset="0"/>
              </a:rPr>
              <a:t>Compounding</a:t>
            </a:r>
          </a:p>
        </p:txBody>
      </p:sp>
      <p:sp>
        <p:nvSpPr>
          <p:cNvPr id="30" name="Text">
            <a:extLst>
              <a:ext uri="{FF2B5EF4-FFF2-40B4-BE49-F238E27FC236}">
                <a16:creationId xmlns:a16="http://schemas.microsoft.com/office/drawing/2014/main" id="{092CDDD2-A180-15F7-5F08-C43A84C0A603}"/>
              </a:ext>
            </a:extLst>
          </p:cNvPr>
          <p:cNvSpPr txBox="1"/>
          <p:nvPr/>
        </p:nvSpPr>
        <p:spPr>
          <a:xfrm>
            <a:off x="6096000" y="5174908"/>
            <a:ext cx="2617568" cy="646870"/>
          </a:xfrm>
          <a:prstGeom prst="rect">
            <a:avLst/>
          </a:prstGeom>
          <a:noFill/>
        </p:spPr>
        <p:txBody>
          <a:bodyPr wrap="square" rtlCol="0">
            <a:noAutofit/>
          </a:bodyPr>
          <a:lstStyle/>
          <a:p>
            <a:pPr algn="ctr">
              <a:lnSpc>
                <a:spcPct val="110000"/>
              </a:lnSpc>
              <a:spcBef>
                <a:spcPts val="0"/>
              </a:spcBef>
              <a:spcAft>
                <a:spcPts val="400"/>
              </a:spcAft>
            </a:pPr>
            <a:r>
              <a:rPr lang="en-US" sz="2000" dirty="0">
                <a:latin typeface="Arial" panose="020B0604020202020204" pitchFamily="34" charset="0"/>
                <a:cs typeface="Arial" panose="020B0604020202020204" pitchFamily="34" charset="0"/>
              </a:rPr>
              <a:t>Employer Match</a:t>
            </a:r>
          </a:p>
        </p:txBody>
      </p:sp>
      <p:pic>
        <p:nvPicPr>
          <p:cNvPr id="23" name="Picture 22">
            <a:extLst>
              <a:ext uri="{FF2B5EF4-FFF2-40B4-BE49-F238E27FC236}">
                <a16:creationId xmlns:a16="http://schemas.microsoft.com/office/drawing/2014/main" id="{DC7B0BB9-7B0A-3DF4-E85D-1AFA0497F91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8625801" y="1683092"/>
            <a:ext cx="1199665" cy="1199665"/>
          </a:xfrm>
          <a:prstGeom prst="rect">
            <a:avLst/>
          </a:prstGeom>
        </p:spPr>
      </p:pic>
      <p:pic>
        <p:nvPicPr>
          <p:cNvPr id="24" name="Picture 23">
            <a:extLst>
              <a:ext uri="{FF2B5EF4-FFF2-40B4-BE49-F238E27FC236}">
                <a16:creationId xmlns:a16="http://schemas.microsoft.com/office/drawing/2014/main" id="{041D176B-D3A1-3946-5FEF-2DF769BC53D5}"/>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1606737" y="1778067"/>
            <a:ext cx="1519593" cy="1111898"/>
          </a:xfrm>
          <a:prstGeom prst="rect">
            <a:avLst/>
          </a:prstGeom>
        </p:spPr>
      </p:pic>
      <p:pic>
        <p:nvPicPr>
          <p:cNvPr id="25" name="Picture 24">
            <a:extLst>
              <a:ext uri="{FF2B5EF4-FFF2-40B4-BE49-F238E27FC236}">
                <a16:creationId xmlns:a16="http://schemas.microsoft.com/office/drawing/2014/main" id="{C38C02F8-811F-A312-A067-4EF2072B27C1}"/>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3367514" y="3866322"/>
            <a:ext cx="1191723" cy="1173103"/>
          </a:xfrm>
          <a:prstGeom prst="rect">
            <a:avLst/>
          </a:prstGeom>
        </p:spPr>
      </p:pic>
      <p:pic>
        <p:nvPicPr>
          <p:cNvPr id="26" name="Picture 25">
            <a:extLst>
              <a:ext uri="{FF2B5EF4-FFF2-40B4-BE49-F238E27FC236}">
                <a16:creationId xmlns:a16="http://schemas.microsoft.com/office/drawing/2014/main" id="{6AF71205-DD59-1F77-429F-F69D58ADD970}"/>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6808922" y="3866322"/>
            <a:ext cx="1191723" cy="1191723"/>
          </a:xfrm>
          <a:prstGeom prst="rect">
            <a:avLst/>
          </a:prstGeom>
        </p:spPr>
      </p:pic>
      <p:pic>
        <p:nvPicPr>
          <p:cNvPr id="35" name="Picture 34">
            <a:extLst>
              <a:ext uri="{FF2B5EF4-FFF2-40B4-BE49-F238E27FC236}">
                <a16:creationId xmlns:a16="http://schemas.microsoft.com/office/drawing/2014/main" id="{CC2726BF-2D1F-6B8C-9180-7938EAD8CD9D}"/>
              </a:ext>
              <a:ext uri="{C183D7F6-B498-43B3-948B-1728B52AA6E4}">
                <adec:decorative xmlns:adec="http://schemas.microsoft.com/office/drawing/2017/decorative" val="1"/>
              </a:ext>
            </a:extLst>
          </p:cNvPr>
          <p:cNvPicPr>
            <a:picLocks noChangeAspect="1"/>
          </p:cNvPicPr>
          <p:nvPr/>
        </p:nvPicPr>
        <p:blipFill>
          <a:blip r:embed="rId7"/>
          <a:srcRect/>
          <a:stretch/>
        </p:blipFill>
        <p:spPr>
          <a:xfrm>
            <a:off x="5242738" y="1730517"/>
            <a:ext cx="1111898" cy="1111898"/>
          </a:xfrm>
          <a:prstGeom prst="rect">
            <a:avLst/>
          </a:prstGeom>
        </p:spPr>
      </p:pic>
      <p:pic>
        <p:nvPicPr>
          <p:cNvPr id="2" name="The Standard logo" descr="The Standard logo">
            <a:extLst>
              <a:ext uri="{FF2B5EF4-FFF2-40B4-BE49-F238E27FC236}">
                <a16:creationId xmlns:a16="http://schemas.microsoft.com/office/drawing/2014/main" id="{75843E1A-79E1-E220-EEFC-F3B60D018530}"/>
              </a:ext>
              <a:ext uri="{C183D7F6-B498-43B3-948B-1728B52AA6E4}">
                <adec:decorative xmlns:adec="http://schemas.microsoft.com/office/drawing/2017/decorative" val="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12130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adline">
            <a:extLst>
              <a:ext uri="{FF2B5EF4-FFF2-40B4-BE49-F238E27FC236}">
                <a16:creationId xmlns:a16="http://schemas.microsoft.com/office/drawing/2014/main" id="{6E698059-CAEF-82BC-1D71-F9B31B53C287}"/>
              </a:ext>
            </a:extLst>
          </p:cNvPr>
          <p:cNvSpPr>
            <a:spLocks noGrp="1"/>
          </p:cNvSpPr>
          <p:nvPr>
            <p:ph type="title"/>
          </p:nvPr>
        </p:nvSpPr>
        <p:spPr>
          <a:xfrm>
            <a:off x="310897" y="1841715"/>
            <a:ext cx="3319810" cy="1049404"/>
          </a:xfrm>
        </p:spPr>
        <p:txBody>
          <a:bodyPr anchor="t" anchorCtr="0">
            <a:noAutofit/>
          </a:bodyPr>
          <a:lstStyle/>
          <a:p>
            <a:pPr>
              <a:spcBef>
                <a:spcPts val="1800"/>
              </a:spcBef>
              <a:spcAft>
                <a:spcPts val="1800"/>
              </a:spcAft>
            </a:pPr>
            <a:r>
              <a:rPr lang="en-US" sz="2800" b="1" dirty="0"/>
              <a:t>Ready for Retirement</a:t>
            </a:r>
            <a:endParaRPr lang="en-US" sz="2000" b="0" dirty="0"/>
          </a:p>
        </p:txBody>
      </p:sp>
      <p:sp>
        <p:nvSpPr>
          <p:cNvPr id="15" name="Slide Number Placeholder 16">
            <a:extLst>
              <a:ext uri="{FF2B5EF4-FFF2-40B4-BE49-F238E27FC236}">
                <a16:creationId xmlns:a16="http://schemas.microsoft.com/office/drawing/2014/main" id="{1FDF914F-E3BE-CB29-DA3F-CEB8DA3BBC9D}"/>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15</a:t>
            </a:fld>
            <a:endParaRPr lang="en-US"/>
          </a:p>
        </p:txBody>
      </p:sp>
      <p:pic>
        <p:nvPicPr>
          <p:cNvPr id="2" name="Picture">
            <a:extLst>
              <a:ext uri="{FF2B5EF4-FFF2-40B4-BE49-F238E27FC236}">
                <a16:creationId xmlns:a16="http://schemas.microsoft.com/office/drawing/2014/main" id="{D2F08025-23B5-47EF-AB40-F08C5E66D27B}"/>
              </a:ext>
              <a:ext uri="{C183D7F6-B498-43B3-948B-1728B52AA6E4}">
                <adec:decorative xmlns:adec="http://schemas.microsoft.com/office/drawing/2017/decorative" val="1"/>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4194863" y="0"/>
            <a:ext cx="7997137" cy="6858000"/>
          </a:xfrm>
          <a:prstGeom prst="rect">
            <a:avLst/>
          </a:prstGeom>
        </p:spPr>
      </p:pic>
      <p:sp>
        <p:nvSpPr>
          <p:cNvPr id="3" name="Headline">
            <a:extLst>
              <a:ext uri="{FF2B5EF4-FFF2-40B4-BE49-F238E27FC236}">
                <a16:creationId xmlns:a16="http://schemas.microsoft.com/office/drawing/2014/main" id="{A8CFF0B5-FD5F-83FE-AB40-B179CB788E02}"/>
              </a:ext>
            </a:extLst>
          </p:cNvPr>
          <p:cNvSpPr txBox="1">
            <a:spLocks/>
          </p:cNvSpPr>
          <p:nvPr/>
        </p:nvSpPr>
        <p:spPr>
          <a:xfrm>
            <a:off x="310897" y="3012141"/>
            <a:ext cx="3064315" cy="1277471"/>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spcBef>
                <a:spcPts val="1800"/>
              </a:spcBef>
              <a:spcAft>
                <a:spcPts val="1800"/>
              </a:spcAft>
            </a:pPr>
            <a:r>
              <a:rPr lang="en-US" sz="2000" b="0" dirty="0"/>
              <a:t>Act now for a smooth liftoff in retirement.</a:t>
            </a:r>
          </a:p>
        </p:txBody>
      </p:sp>
    </p:spTree>
    <p:extLst>
      <p:ext uri="{BB962C8B-B14F-4D97-AF65-F5344CB8AC3E}">
        <p14:creationId xmlns:p14="http://schemas.microsoft.com/office/powerpoint/2010/main" val="367786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a:extLst>
              <a:ext uri="{FF2B5EF4-FFF2-40B4-BE49-F238E27FC236}">
                <a16:creationId xmlns:a16="http://schemas.microsoft.com/office/drawing/2014/main" id="{EC5F98DA-D801-0C1D-D109-4DE76610B411}"/>
              </a:ext>
              <a:ext uri="{C183D7F6-B498-43B3-948B-1728B52AA6E4}">
                <adec:decorative xmlns:adec="http://schemas.microsoft.com/office/drawing/2017/decorative" val="1"/>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974959" y="1113859"/>
            <a:ext cx="3859194" cy="3447303"/>
          </a:xfrm>
          <a:prstGeom prst="roundRect">
            <a:avLst>
              <a:gd name="adj" fmla="val 3499"/>
            </a:avLst>
          </a:prstGeom>
        </p:spPr>
      </p:pic>
      <p:sp>
        <p:nvSpPr>
          <p:cNvPr id="36" name="Headline">
            <a:extLst>
              <a:ext uri="{FF2B5EF4-FFF2-40B4-BE49-F238E27FC236}">
                <a16:creationId xmlns:a16="http://schemas.microsoft.com/office/drawing/2014/main" id="{AED08426-6F4F-045A-4743-DDC89E39F3E3}"/>
              </a:ext>
            </a:extLst>
          </p:cNvPr>
          <p:cNvSpPr>
            <a:spLocks noGrp="1"/>
          </p:cNvSpPr>
          <p:nvPr>
            <p:ph type="title"/>
          </p:nvPr>
        </p:nvSpPr>
        <p:spPr>
          <a:xfrm>
            <a:off x="2747627" y="1714897"/>
            <a:ext cx="2938828" cy="303288"/>
          </a:xfrm>
        </p:spPr>
        <p:txBody>
          <a:bodyPr anchor="t" anchorCtr="0">
            <a:noAutofit/>
          </a:bodyPr>
          <a:lstStyle/>
          <a:p>
            <a:pPr algn="ctr"/>
            <a:r>
              <a:rPr lang="en-US" sz="2800" b="0" dirty="0"/>
              <a:t>Questions?</a:t>
            </a:r>
          </a:p>
        </p:txBody>
      </p:sp>
      <p:sp>
        <p:nvSpPr>
          <p:cNvPr id="12" name="Slide Number Placeholder 16">
            <a:extLst>
              <a:ext uri="{FF2B5EF4-FFF2-40B4-BE49-F238E27FC236}">
                <a16:creationId xmlns:a16="http://schemas.microsoft.com/office/drawing/2014/main" id="{E3F50D57-C439-2ED0-53BF-C285F1E61FB3}"/>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16</a:t>
            </a:fld>
            <a:endParaRPr lang="en-US"/>
          </a:p>
        </p:txBody>
      </p:sp>
      <p:sp>
        <p:nvSpPr>
          <p:cNvPr id="3" name="Text">
            <a:extLst>
              <a:ext uri="{FF2B5EF4-FFF2-40B4-BE49-F238E27FC236}">
                <a16:creationId xmlns:a16="http://schemas.microsoft.com/office/drawing/2014/main" id="{A794E158-AF79-05F8-F05E-11DDF848BCB5}"/>
              </a:ext>
            </a:extLst>
          </p:cNvPr>
          <p:cNvSpPr txBox="1"/>
          <p:nvPr/>
        </p:nvSpPr>
        <p:spPr>
          <a:xfrm>
            <a:off x="1243292" y="2655847"/>
            <a:ext cx="5947499" cy="1905315"/>
          </a:xfrm>
          <a:prstGeom prst="rect">
            <a:avLst/>
          </a:prstGeom>
          <a:noFill/>
        </p:spPr>
        <p:txBody>
          <a:bodyPr wrap="square" rtlCol="0">
            <a:noAutofit/>
          </a:bodyPr>
          <a:lstStyle/>
          <a:p>
            <a:pPr algn="ctr">
              <a:lnSpc>
                <a:spcPct val="110000"/>
              </a:lnSpc>
              <a:spcBef>
                <a:spcPts val="0"/>
              </a:spcBef>
              <a:spcAft>
                <a:spcPts val="400"/>
              </a:spcAft>
            </a:pPr>
            <a:r>
              <a:rPr lang="en-US" sz="2800" dirty="0">
                <a:latin typeface="Arial" panose="020B0604020202020204" pitchFamily="34" charset="0"/>
                <a:cs typeface="Arial" panose="020B0604020202020204" pitchFamily="34" charset="0"/>
              </a:rPr>
              <a:t>Go to </a:t>
            </a:r>
            <a:r>
              <a:rPr lang="en-US" sz="2800" b="1" dirty="0" err="1">
                <a:solidFill>
                  <a:schemeClr val="tx2"/>
                </a:solidFill>
                <a:latin typeface="Arial" panose="020B0604020202020204" pitchFamily="34" charset="0"/>
                <a:cs typeface="Arial" panose="020B0604020202020204" pitchFamily="34" charset="0"/>
              </a:rPr>
              <a:t>standard.com</a:t>
            </a:r>
            <a:r>
              <a:rPr lang="en-US" sz="2800" b="1" dirty="0">
                <a:solidFill>
                  <a:schemeClr val="tx2"/>
                </a:solidFill>
                <a:latin typeface="Arial" panose="020B0604020202020204" pitchFamily="34" charset="0"/>
                <a:cs typeface="Arial" panose="020B0604020202020204" pitchFamily="34" charset="0"/>
              </a:rPr>
              <a:t>/retirement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to enroll in your plan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or increase your contribution. </a:t>
            </a:r>
          </a:p>
        </p:txBody>
      </p:sp>
      <p:sp>
        <p:nvSpPr>
          <p:cNvPr id="5" name="Rectangle 4">
            <a:hlinkClick r:id="rId4" tooltip="https://www.standard.com/retirement"/>
            <a:extLst>
              <a:ext uri="{FF2B5EF4-FFF2-40B4-BE49-F238E27FC236}">
                <a16:creationId xmlns:a16="http://schemas.microsoft.com/office/drawing/2014/main" id="{E73DB6B1-196F-4321-FBA2-F9255BC90DD8}"/>
              </a:ext>
              <a:ext uri="{C183D7F6-B498-43B3-948B-1728B52AA6E4}">
                <adec:decorative xmlns:adec="http://schemas.microsoft.com/office/drawing/2017/decorative" val="1"/>
              </a:ext>
            </a:extLst>
          </p:cNvPr>
          <p:cNvSpPr/>
          <p:nvPr/>
        </p:nvSpPr>
        <p:spPr>
          <a:xfrm>
            <a:off x="2579427" y="2655847"/>
            <a:ext cx="4299045" cy="4558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he Standard logo" descr="The Standard logo">
            <a:extLst>
              <a:ext uri="{FF2B5EF4-FFF2-40B4-BE49-F238E27FC236}">
                <a16:creationId xmlns:a16="http://schemas.microsoft.com/office/drawing/2014/main" id="{A2B4CF99-8614-609C-C8D4-959193E6F1E6}"/>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3912736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BC4FB3-7BFF-63A4-DBE5-EB0F0762CFCC}"/>
              </a:ext>
              <a:ext uri="{C183D7F6-B498-43B3-948B-1728B52AA6E4}">
                <adec:decorative xmlns:adec="http://schemas.microsoft.com/office/drawing/2017/decorative" val="1"/>
              </a:ext>
            </a:extLst>
          </p:cNvPr>
          <p:cNvSpPr>
            <a:spLocks noGrp="1"/>
          </p:cNvSpPr>
          <p:nvPr>
            <p:ph type="title" idx="4294967295"/>
          </p:nvPr>
        </p:nvSpPr>
        <p:spPr>
          <a:xfrm>
            <a:off x="838199" y="-548640"/>
            <a:ext cx="10855959" cy="548640"/>
          </a:xfrm>
        </p:spPr>
        <p:txBody>
          <a:bodyPr vert="horz" lIns="91440" tIns="45720" rIns="91440" bIns="45720" rtlCol="0" anchor="b">
            <a:noAutofit/>
          </a:bodyPr>
          <a:lstStyle/>
          <a:p>
            <a:r>
              <a:rPr lang="en-US" dirty="0">
                <a:solidFill>
                  <a:srgbClr val="004EA8"/>
                </a:solidFill>
              </a:rPr>
              <a:t>Disclosure</a:t>
            </a:r>
          </a:p>
        </p:txBody>
      </p:sp>
      <p:pic>
        <p:nvPicPr>
          <p:cNvPr id="4" name="The Standard logo" descr="The Standard logo">
            <a:extLst>
              <a:ext uri="{FF2B5EF4-FFF2-40B4-BE49-F238E27FC236}">
                <a16:creationId xmlns:a16="http://schemas.microsoft.com/office/drawing/2014/main" id="{506886E1-BB58-B04F-3EF0-07B2674042A8}"/>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360" t="10895" r="18856" b="12424"/>
          <a:stretch/>
        </p:blipFill>
        <p:spPr>
          <a:xfrm>
            <a:off x="487577" y="1983301"/>
            <a:ext cx="1555996" cy="1086289"/>
          </a:xfrm>
          <a:prstGeom prst="rect">
            <a:avLst/>
          </a:prstGeom>
        </p:spPr>
      </p:pic>
      <p:sp>
        <p:nvSpPr>
          <p:cNvPr id="6" name="Text">
            <a:extLst>
              <a:ext uri="{FF2B5EF4-FFF2-40B4-BE49-F238E27FC236}">
                <a16:creationId xmlns:a16="http://schemas.microsoft.com/office/drawing/2014/main" id="{41E90FED-6EE2-B535-90A2-8194D030EC8D}"/>
              </a:ext>
            </a:extLst>
          </p:cNvPr>
          <p:cNvSpPr txBox="1">
            <a:spLocks/>
          </p:cNvSpPr>
          <p:nvPr/>
        </p:nvSpPr>
        <p:spPr>
          <a:xfrm>
            <a:off x="609600" y="3430447"/>
            <a:ext cx="11222326" cy="10862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nSpc>
                <a:spcPct val="110000"/>
              </a:lnSpc>
              <a:spcBef>
                <a:spcPts val="0"/>
              </a:spcBef>
              <a:spcAft>
                <a:spcPts val="1000"/>
              </a:spcAft>
              <a:buFont typeface="Arial" panose="020B0604020202020204" pitchFamily="34" charset="0"/>
              <a:buNone/>
              <a:defRPr/>
            </a:pPr>
            <a:r>
              <a:rPr lang="en-US" sz="1400" dirty="0">
                <a:ea typeface="+mn-ea"/>
              </a:rPr>
              <a:t>Employers and plan participants should carefully consider the investment objectives, risks, charges and expenses of the investment options offered under the retirement plan before investing. The prospectuses for the individual mutual funds in the group annuity contain this and other important information. Prospectuses may be obtained by calling 877.805.1127. Please read the prospectus carefully before investing. Investments are subject to market risk and fluctuate in value.</a:t>
            </a:r>
          </a:p>
        </p:txBody>
      </p:sp>
      <p:sp>
        <p:nvSpPr>
          <p:cNvPr id="5" name="Text">
            <a:extLst>
              <a:ext uri="{FF2B5EF4-FFF2-40B4-BE49-F238E27FC236}">
                <a16:creationId xmlns:a16="http://schemas.microsoft.com/office/drawing/2014/main" id="{CBFDE593-4B0C-BF05-5B23-F6AFB543CB06}"/>
              </a:ext>
            </a:extLst>
          </p:cNvPr>
          <p:cNvSpPr txBox="1">
            <a:spLocks/>
          </p:cNvSpPr>
          <p:nvPr/>
        </p:nvSpPr>
        <p:spPr>
          <a:xfrm>
            <a:off x="615825" y="4619655"/>
            <a:ext cx="11222326" cy="8023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nSpc>
                <a:spcPct val="110000"/>
              </a:lnSpc>
              <a:spcBef>
                <a:spcPts val="0"/>
              </a:spcBef>
              <a:spcAft>
                <a:spcPts val="1000"/>
              </a:spcAft>
              <a:buFont typeface="Arial" panose="020B0604020202020204" pitchFamily="34" charset="0"/>
              <a:buNone/>
              <a:defRPr/>
            </a:pPr>
            <a:r>
              <a:rPr lang="en-US" sz="1400" dirty="0">
                <a:ea typeface="+mn-ea"/>
              </a:rPr>
              <a:t>The Standard is the marketing name for StanCorp Financial Group, Inc., and its subsidiaries. Standard Retirement Services, Inc., provides financial recordkeeping and plan administrative services. Standard Insurance Company and Standard Retirement Services, Inc. are subsidiaries of StanCorp Financial Group, Inc., and all are Oregon corporations.</a:t>
            </a:r>
          </a:p>
        </p:txBody>
      </p:sp>
      <p:sp>
        <p:nvSpPr>
          <p:cNvPr id="3" name="TextBox 2">
            <a:extLst>
              <a:ext uri="{FF2B5EF4-FFF2-40B4-BE49-F238E27FC236}">
                <a16:creationId xmlns:a16="http://schemas.microsoft.com/office/drawing/2014/main" id="{E5EE4AD1-FF3E-F6D2-460B-53B99906CB7B}"/>
              </a:ext>
            </a:extLst>
          </p:cNvPr>
          <p:cNvSpPr txBox="1"/>
          <p:nvPr/>
        </p:nvSpPr>
        <p:spPr>
          <a:xfrm>
            <a:off x="609600" y="6228685"/>
            <a:ext cx="3805084" cy="276999"/>
          </a:xfrm>
          <a:prstGeom prst="rect">
            <a:avLst/>
          </a:prstGeom>
          <a:noFill/>
        </p:spPr>
        <p:txBody>
          <a:bodyPr wrap="square" rtlCol="0">
            <a:spAutoFit/>
          </a:bodyPr>
          <a:lstStyle/>
          <a:p>
            <a:r>
              <a:rPr lang="en-US" sz="1200" dirty="0"/>
              <a:t>RP</a:t>
            </a:r>
            <a:r>
              <a:rPr lang="en-US" sz="1200" b="1" dirty="0"/>
              <a:t> 19702 </a:t>
            </a:r>
            <a:r>
              <a:rPr lang="en-US" sz="1200" dirty="0"/>
              <a:t>(7/24) W992215-0724 (exp. 07/26)</a:t>
            </a:r>
          </a:p>
        </p:txBody>
      </p:sp>
      <p:sp>
        <p:nvSpPr>
          <p:cNvPr id="2" name="Slide Number Placeholder 1">
            <a:extLst>
              <a:ext uri="{FF2B5EF4-FFF2-40B4-BE49-F238E27FC236}">
                <a16:creationId xmlns:a16="http://schemas.microsoft.com/office/drawing/2014/main" id="{67F51C0B-A9A3-643A-F9FB-43C16F3BB8E9}"/>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17</a:t>
            </a:fld>
            <a:endParaRPr lang="en-US"/>
          </a:p>
        </p:txBody>
      </p:sp>
    </p:spTree>
    <p:extLst>
      <p:ext uri="{BB962C8B-B14F-4D97-AF65-F5344CB8AC3E}">
        <p14:creationId xmlns:p14="http://schemas.microsoft.com/office/powerpoint/2010/main" val="181761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79009C-D7D7-4A82-4478-13E8B6E97025}"/>
              </a:ext>
            </a:extLst>
          </p:cNvPr>
          <p:cNvSpPr>
            <a:spLocks noGrp="1"/>
          </p:cNvSpPr>
          <p:nvPr>
            <p:ph type="title"/>
          </p:nvPr>
        </p:nvSpPr>
        <p:spPr/>
        <p:txBody>
          <a:bodyPr/>
          <a:lstStyle/>
          <a:p>
            <a:r>
              <a:rPr lang="en-US" dirty="0"/>
              <a:t>Speakers</a:t>
            </a:r>
          </a:p>
        </p:txBody>
      </p:sp>
      <p:sp>
        <p:nvSpPr>
          <p:cNvPr id="3" name="Content Placeholder 2">
            <a:extLst>
              <a:ext uri="{FF2B5EF4-FFF2-40B4-BE49-F238E27FC236}">
                <a16:creationId xmlns:a16="http://schemas.microsoft.com/office/drawing/2014/main" id="{20C08723-1920-4028-4073-99FACEAD05F2}"/>
              </a:ext>
            </a:extLst>
          </p:cNvPr>
          <p:cNvSpPr>
            <a:spLocks noGrp="1"/>
          </p:cNvSpPr>
          <p:nvPr>
            <p:ph idx="1"/>
          </p:nvPr>
        </p:nvSpPr>
        <p:spPr/>
        <p:txBody>
          <a:bodyPr/>
          <a:lstStyle/>
          <a:p>
            <a:pPr marL="91440" indent="0">
              <a:lnSpc>
                <a:spcPct val="150000"/>
              </a:lnSpc>
              <a:spcBef>
                <a:spcPts val="0"/>
              </a:spcBef>
              <a:buNone/>
            </a:pPr>
            <a:r>
              <a:rPr lang="en-US" dirty="0">
                <a:latin typeface="Arial" panose="020B0604020202020204" pitchFamily="34" charset="0"/>
                <a:cs typeface="Arial" panose="020B0604020202020204" pitchFamily="34" charset="0"/>
              </a:rPr>
              <a:t>First Last Name</a:t>
            </a:r>
          </a:p>
          <a:p>
            <a:pPr marL="91440" indent="0">
              <a:lnSpc>
                <a:spcPct val="150000"/>
              </a:lnSpc>
              <a:spcBef>
                <a:spcPts val="0"/>
              </a:spcBef>
              <a:buNone/>
            </a:pPr>
            <a:r>
              <a:rPr lang="en-US" sz="2000" dirty="0"/>
              <a:t>Title, The Standard</a:t>
            </a:r>
          </a:p>
          <a:p>
            <a:pPr marL="91440" indent="0">
              <a:lnSpc>
                <a:spcPct val="150000"/>
              </a:lnSpc>
              <a:spcBef>
                <a:spcPts val="0"/>
              </a:spcBef>
              <a:buNone/>
            </a:pPr>
            <a:endParaRPr lang="en-US" dirty="0">
              <a:latin typeface="Arial" panose="020B0604020202020204" pitchFamily="34" charset="0"/>
              <a:cs typeface="Arial" panose="020B0604020202020204" pitchFamily="34" charset="0"/>
            </a:endParaRPr>
          </a:p>
          <a:p>
            <a:pPr marL="91440" indent="0">
              <a:lnSpc>
                <a:spcPct val="150000"/>
              </a:lnSpc>
              <a:spcBef>
                <a:spcPts val="0"/>
              </a:spcBef>
              <a:buNone/>
            </a:pPr>
            <a:r>
              <a:rPr lang="en-US" dirty="0"/>
              <a:t>First Last Name</a:t>
            </a:r>
          </a:p>
          <a:p>
            <a:pPr marL="91440" indent="0">
              <a:lnSpc>
                <a:spcPct val="150000"/>
              </a:lnSpc>
              <a:spcBef>
                <a:spcPts val="0"/>
              </a:spcBef>
              <a:buNone/>
            </a:pPr>
            <a:r>
              <a:rPr lang="en-US" sz="2000" dirty="0">
                <a:latin typeface="Arial" panose="020B0604020202020204" pitchFamily="34" charset="0"/>
                <a:cs typeface="Arial" panose="020B0604020202020204" pitchFamily="34" charset="0"/>
              </a:rPr>
              <a:t>Tit</a:t>
            </a:r>
            <a:r>
              <a:rPr lang="en-US" sz="2000" dirty="0"/>
              <a:t>le, The Standard</a:t>
            </a: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E81C994-06B6-B3C5-9F5F-41D405CFAE76}"/>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2</a:t>
            </a:fld>
            <a:endParaRPr lang="en-US"/>
          </a:p>
        </p:txBody>
      </p:sp>
      <p:pic>
        <p:nvPicPr>
          <p:cNvPr id="2" name="The Standard logo" descr="The Standard logo">
            <a:extLst>
              <a:ext uri="{FF2B5EF4-FFF2-40B4-BE49-F238E27FC236}">
                <a16:creationId xmlns:a16="http://schemas.microsoft.com/office/drawing/2014/main" id="{F2350D08-C6FC-A6B8-71AC-162CF0B56106}"/>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270753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background box">
            <a:extLst>
              <a:ext uri="{FF2B5EF4-FFF2-40B4-BE49-F238E27FC236}">
                <a16:creationId xmlns:a16="http://schemas.microsoft.com/office/drawing/2014/main" id="{2429B745-EF2C-96D3-EFB3-27715DE1981C}"/>
              </a:ext>
              <a:ext uri="{C183D7F6-B498-43B3-948B-1728B52AA6E4}">
                <adec:decorative xmlns:adec="http://schemas.microsoft.com/office/drawing/2017/decorative" val="1"/>
              </a:ext>
            </a:extLst>
          </p:cNvPr>
          <p:cNvSpPr/>
          <p:nvPr/>
        </p:nvSpPr>
        <p:spPr>
          <a:xfrm>
            <a:off x="1838397" y="2334413"/>
            <a:ext cx="2304000" cy="2951999"/>
          </a:xfrm>
          <a:prstGeom prst="roundRect">
            <a:avLst>
              <a:gd name="adj" fmla="val 5532"/>
            </a:avLst>
          </a:prstGeom>
          <a:solidFill>
            <a:srgbClr val="D6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 border">
            <a:extLst>
              <a:ext uri="{FF2B5EF4-FFF2-40B4-BE49-F238E27FC236}">
                <a16:creationId xmlns:a16="http://schemas.microsoft.com/office/drawing/2014/main" id="{D6ABB142-3229-5798-AE03-AC244DFFCD8E}"/>
              </a:ext>
              <a:ext uri="{C183D7F6-B498-43B3-948B-1728B52AA6E4}">
                <adec:decorative xmlns:adec="http://schemas.microsoft.com/office/drawing/2017/decorative" val="1"/>
              </a:ext>
            </a:extLst>
          </p:cNvPr>
          <p:cNvSpPr/>
          <p:nvPr/>
        </p:nvSpPr>
        <p:spPr>
          <a:xfrm>
            <a:off x="1654588" y="1945919"/>
            <a:ext cx="2191696" cy="3064586"/>
          </a:xfrm>
          <a:prstGeom prst="roundRect">
            <a:avLst>
              <a:gd name="adj" fmla="val 5615"/>
            </a:avLst>
          </a:prstGeom>
          <a:solidFill>
            <a:schemeClr val="bg1"/>
          </a:solidFill>
          <a:ln w="2540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line">
            <a:extLst>
              <a:ext uri="{FF2B5EF4-FFF2-40B4-BE49-F238E27FC236}">
                <a16:creationId xmlns:a16="http://schemas.microsoft.com/office/drawing/2014/main" id="{AED08426-6F4F-045A-4743-DDC89E39F3E3}"/>
              </a:ext>
            </a:extLst>
          </p:cNvPr>
          <p:cNvSpPr>
            <a:spLocks noGrp="1"/>
          </p:cNvSpPr>
          <p:nvPr>
            <p:ph type="title"/>
          </p:nvPr>
        </p:nvSpPr>
        <p:spPr>
          <a:xfrm>
            <a:off x="350062" y="461283"/>
            <a:ext cx="10506456" cy="548741"/>
          </a:xfrm>
        </p:spPr>
        <p:txBody>
          <a:bodyPr anchor="t" anchorCtr="0">
            <a:noAutofit/>
          </a:bodyPr>
          <a:lstStyle/>
          <a:p>
            <a:r>
              <a:rPr lang="en-US" sz="2800" b="1" dirty="0"/>
              <a:t>Saving for the Future</a:t>
            </a:r>
          </a:p>
        </p:txBody>
      </p:sp>
      <p:sp>
        <p:nvSpPr>
          <p:cNvPr id="12" name="Slide Number Placeholder 16">
            <a:extLst>
              <a:ext uri="{FF2B5EF4-FFF2-40B4-BE49-F238E27FC236}">
                <a16:creationId xmlns:a16="http://schemas.microsoft.com/office/drawing/2014/main" id="{E3F50D57-C439-2ED0-53BF-C285F1E61FB3}"/>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3</a:t>
            </a:fld>
            <a:endParaRPr lang="en-US"/>
          </a:p>
        </p:txBody>
      </p:sp>
      <p:sp>
        <p:nvSpPr>
          <p:cNvPr id="6" name="1 - text box">
            <a:extLst>
              <a:ext uri="{FF2B5EF4-FFF2-40B4-BE49-F238E27FC236}">
                <a16:creationId xmlns:a16="http://schemas.microsoft.com/office/drawing/2014/main" id="{FD0648BA-C311-56A0-834E-D14873B70630}"/>
              </a:ext>
              <a:ext uri="{C183D7F6-B498-43B3-948B-1728B52AA6E4}">
                <adec:decorative xmlns:adec="http://schemas.microsoft.com/office/drawing/2017/decorative" val="1"/>
              </a:ext>
            </a:extLst>
          </p:cNvPr>
          <p:cNvSpPr/>
          <p:nvPr/>
        </p:nvSpPr>
        <p:spPr>
          <a:xfrm>
            <a:off x="1644344" y="3691073"/>
            <a:ext cx="2201944" cy="1319432"/>
          </a:xfrm>
          <a:prstGeom prst="round2SameRect">
            <a:avLst>
              <a:gd name="adj1" fmla="val 0"/>
              <a:gd name="adj2" fmla="val 858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1 - text">
            <a:extLst>
              <a:ext uri="{FF2B5EF4-FFF2-40B4-BE49-F238E27FC236}">
                <a16:creationId xmlns:a16="http://schemas.microsoft.com/office/drawing/2014/main" id="{5F651E6C-F6D3-0183-869E-9C6F416426C6}"/>
              </a:ext>
            </a:extLst>
          </p:cNvPr>
          <p:cNvSpPr txBox="1"/>
          <p:nvPr/>
        </p:nvSpPr>
        <p:spPr>
          <a:xfrm>
            <a:off x="1742727" y="3827505"/>
            <a:ext cx="1994299"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Money to live on</a:t>
            </a:r>
          </a:p>
        </p:txBody>
      </p:sp>
      <p:pic>
        <p:nvPicPr>
          <p:cNvPr id="28" name="Picture 27">
            <a:extLst>
              <a:ext uri="{FF2B5EF4-FFF2-40B4-BE49-F238E27FC236}">
                <a16:creationId xmlns:a16="http://schemas.microsoft.com/office/drawing/2014/main" id="{A28BA5B1-BE86-CD1B-A02A-DE6B07066FA9}"/>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033580" y="2483282"/>
            <a:ext cx="1364057" cy="1364057"/>
          </a:xfrm>
          <a:prstGeom prst="rect">
            <a:avLst/>
          </a:prstGeom>
        </p:spPr>
      </p:pic>
      <p:sp>
        <p:nvSpPr>
          <p:cNvPr id="33" name="1 - background box">
            <a:extLst>
              <a:ext uri="{FF2B5EF4-FFF2-40B4-BE49-F238E27FC236}">
                <a16:creationId xmlns:a16="http://schemas.microsoft.com/office/drawing/2014/main" id="{CA8B7F37-8735-1D92-039E-06EB587BD287}"/>
              </a:ext>
              <a:ext uri="{C183D7F6-B498-43B3-948B-1728B52AA6E4}">
                <adec:decorative xmlns:adec="http://schemas.microsoft.com/office/drawing/2017/decorative" val="1"/>
              </a:ext>
            </a:extLst>
          </p:cNvPr>
          <p:cNvSpPr/>
          <p:nvPr/>
        </p:nvSpPr>
        <p:spPr>
          <a:xfrm>
            <a:off x="5021729" y="2334413"/>
            <a:ext cx="2304000" cy="2951999"/>
          </a:xfrm>
          <a:prstGeom prst="roundRect">
            <a:avLst>
              <a:gd name="adj" fmla="val 5532"/>
            </a:avLst>
          </a:prstGeom>
          <a:solidFill>
            <a:srgbClr val="D6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1 - border">
            <a:extLst>
              <a:ext uri="{FF2B5EF4-FFF2-40B4-BE49-F238E27FC236}">
                <a16:creationId xmlns:a16="http://schemas.microsoft.com/office/drawing/2014/main" id="{3DDF298F-A4B8-0DBB-3EE9-9A22E951EFA6}"/>
              </a:ext>
              <a:ext uri="{C183D7F6-B498-43B3-948B-1728B52AA6E4}">
                <adec:decorative xmlns:adec="http://schemas.microsoft.com/office/drawing/2017/decorative" val="1"/>
              </a:ext>
            </a:extLst>
          </p:cNvPr>
          <p:cNvSpPr/>
          <p:nvPr/>
        </p:nvSpPr>
        <p:spPr>
          <a:xfrm>
            <a:off x="4837920" y="1945919"/>
            <a:ext cx="2191696" cy="3064586"/>
          </a:xfrm>
          <a:prstGeom prst="roundRect">
            <a:avLst>
              <a:gd name="adj" fmla="val 5615"/>
            </a:avLst>
          </a:prstGeom>
          <a:solidFill>
            <a:schemeClr val="bg1"/>
          </a:solidFill>
          <a:ln w="2540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 text box">
            <a:extLst>
              <a:ext uri="{FF2B5EF4-FFF2-40B4-BE49-F238E27FC236}">
                <a16:creationId xmlns:a16="http://schemas.microsoft.com/office/drawing/2014/main" id="{4B36110B-1E22-8B22-6713-867B25274600}"/>
              </a:ext>
              <a:ext uri="{C183D7F6-B498-43B3-948B-1728B52AA6E4}">
                <adec:decorative xmlns:adec="http://schemas.microsoft.com/office/drawing/2017/decorative" val="1"/>
              </a:ext>
            </a:extLst>
          </p:cNvPr>
          <p:cNvSpPr/>
          <p:nvPr/>
        </p:nvSpPr>
        <p:spPr>
          <a:xfrm>
            <a:off x="4827676" y="3691073"/>
            <a:ext cx="2201944" cy="1319432"/>
          </a:xfrm>
          <a:prstGeom prst="round2SameRect">
            <a:avLst>
              <a:gd name="adj1" fmla="val 0"/>
              <a:gd name="adj2" fmla="val 858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1 - text">
            <a:extLst>
              <a:ext uri="{FF2B5EF4-FFF2-40B4-BE49-F238E27FC236}">
                <a16:creationId xmlns:a16="http://schemas.microsoft.com/office/drawing/2014/main" id="{C3984B62-F284-B122-31ED-1AD9632251B8}"/>
              </a:ext>
            </a:extLst>
          </p:cNvPr>
          <p:cNvSpPr txBox="1"/>
          <p:nvPr/>
        </p:nvSpPr>
        <p:spPr>
          <a:xfrm>
            <a:off x="4926059" y="3827505"/>
            <a:ext cx="1994299"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Money for fun</a:t>
            </a:r>
          </a:p>
        </p:txBody>
      </p:sp>
      <p:sp>
        <p:nvSpPr>
          <p:cNvPr id="39" name="1 - background box">
            <a:extLst>
              <a:ext uri="{FF2B5EF4-FFF2-40B4-BE49-F238E27FC236}">
                <a16:creationId xmlns:a16="http://schemas.microsoft.com/office/drawing/2014/main" id="{7DEDA2AC-6D9F-28DC-54AA-647ED13F57E8}"/>
              </a:ext>
              <a:ext uri="{C183D7F6-B498-43B3-948B-1728B52AA6E4}">
                <adec:decorative xmlns:adec="http://schemas.microsoft.com/office/drawing/2017/decorative" val="1"/>
              </a:ext>
            </a:extLst>
          </p:cNvPr>
          <p:cNvSpPr/>
          <p:nvPr/>
        </p:nvSpPr>
        <p:spPr>
          <a:xfrm>
            <a:off x="8205061" y="2334413"/>
            <a:ext cx="2304000" cy="2951999"/>
          </a:xfrm>
          <a:prstGeom prst="roundRect">
            <a:avLst>
              <a:gd name="adj" fmla="val 5532"/>
            </a:avLst>
          </a:prstGeom>
          <a:solidFill>
            <a:srgbClr val="D6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1 - border">
            <a:extLst>
              <a:ext uri="{FF2B5EF4-FFF2-40B4-BE49-F238E27FC236}">
                <a16:creationId xmlns:a16="http://schemas.microsoft.com/office/drawing/2014/main" id="{D463D482-FC5E-2707-8CE6-15CF0917EA34}"/>
              </a:ext>
              <a:ext uri="{C183D7F6-B498-43B3-948B-1728B52AA6E4}">
                <adec:decorative xmlns:adec="http://schemas.microsoft.com/office/drawing/2017/decorative" val="1"/>
              </a:ext>
            </a:extLst>
          </p:cNvPr>
          <p:cNvSpPr/>
          <p:nvPr/>
        </p:nvSpPr>
        <p:spPr>
          <a:xfrm>
            <a:off x="8021252" y="1945919"/>
            <a:ext cx="2191696" cy="3064586"/>
          </a:xfrm>
          <a:prstGeom prst="roundRect">
            <a:avLst>
              <a:gd name="adj" fmla="val 5615"/>
            </a:avLst>
          </a:prstGeom>
          <a:solidFill>
            <a:schemeClr val="bg1"/>
          </a:solidFill>
          <a:ln w="2540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1 - text box">
            <a:extLst>
              <a:ext uri="{FF2B5EF4-FFF2-40B4-BE49-F238E27FC236}">
                <a16:creationId xmlns:a16="http://schemas.microsoft.com/office/drawing/2014/main" id="{2D96F59D-0B8E-AA8D-759F-940DBC3FD8E5}"/>
              </a:ext>
              <a:ext uri="{C183D7F6-B498-43B3-948B-1728B52AA6E4}">
                <adec:decorative xmlns:adec="http://schemas.microsoft.com/office/drawing/2017/decorative" val="1"/>
              </a:ext>
            </a:extLst>
          </p:cNvPr>
          <p:cNvSpPr/>
          <p:nvPr/>
        </p:nvSpPr>
        <p:spPr>
          <a:xfrm>
            <a:off x="8011008" y="3691073"/>
            <a:ext cx="2201944" cy="1319432"/>
          </a:xfrm>
          <a:prstGeom prst="round2SameRect">
            <a:avLst>
              <a:gd name="adj1" fmla="val 0"/>
              <a:gd name="adj2" fmla="val 858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1 - text">
            <a:extLst>
              <a:ext uri="{FF2B5EF4-FFF2-40B4-BE49-F238E27FC236}">
                <a16:creationId xmlns:a16="http://schemas.microsoft.com/office/drawing/2014/main" id="{EF10C694-81B1-8ACE-F0B3-995634E0AEB7}"/>
              </a:ext>
            </a:extLst>
          </p:cNvPr>
          <p:cNvSpPr txBox="1"/>
          <p:nvPr/>
        </p:nvSpPr>
        <p:spPr>
          <a:xfrm>
            <a:off x="8109391" y="3827505"/>
            <a:ext cx="1994299"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Money for major purchases</a:t>
            </a:r>
          </a:p>
        </p:txBody>
      </p:sp>
      <p:pic>
        <p:nvPicPr>
          <p:cNvPr id="44" name="Picture 43">
            <a:extLst>
              <a:ext uri="{FF2B5EF4-FFF2-40B4-BE49-F238E27FC236}">
                <a16:creationId xmlns:a16="http://schemas.microsoft.com/office/drawing/2014/main" id="{624B9A69-6492-A89C-F700-C29231F13091}"/>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8435670" y="2747804"/>
            <a:ext cx="1341130" cy="1039752"/>
          </a:xfrm>
          <a:prstGeom prst="rect">
            <a:avLst/>
          </a:prstGeom>
        </p:spPr>
      </p:pic>
      <p:pic>
        <p:nvPicPr>
          <p:cNvPr id="45" name="Picture 44">
            <a:extLst>
              <a:ext uri="{FF2B5EF4-FFF2-40B4-BE49-F238E27FC236}">
                <a16:creationId xmlns:a16="http://schemas.microsoft.com/office/drawing/2014/main" id="{D124083C-D2F3-3D51-FBFA-C8FDA820A165}"/>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5247755" y="2404469"/>
            <a:ext cx="1400912" cy="1400912"/>
          </a:xfrm>
          <a:prstGeom prst="rect">
            <a:avLst/>
          </a:prstGeom>
        </p:spPr>
      </p:pic>
      <p:pic>
        <p:nvPicPr>
          <p:cNvPr id="2" name="The Standard logo" descr="The Standard logo">
            <a:extLst>
              <a:ext uri="{FF2B5EF4-FFF2-40B4-BE49-F238E27FC236}">
                <a16:creationId xmlns:a16="http://schemas.microsoft.com/office/drawing/2014/main" id="{827C6A1D-7525-2A8F-E35F-F38F1AE06AC9}"/>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7348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a:extLst>
              <a:ext uri="{FF2B5EF4-FFF2-40B4-BE49-F238E27FC236}">
                <a16:creationId xmlns:a16="http://schemas.microsoft.com/office/drawing/2014/main" id="{8B3221B7-B7E5-EC19-B435-BF28EE9B0E70}"/>
              </a:ext>
              <a:ext uri="{C183D7F6-B498-43B3-948B-1728B52AA6E4}">
                <adec:decorative xmlns:adec="http://schemas.microsoft.com/office/drawing/2017/decorative" val="1"/>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4194863" y="0"/>
            <a:ext cx="7997137" cy="6858000"/>
          </a:xfrm>
          <a:prstGeom prst="rect">
            <a:avLst/>
          </a:prstGeom>
        </p:spPr>
      </p:pic>
      <p:sp>
        <p:nvSpPr>
          <p:cNvPr id="7" name="Headline">
            <a:extLst>
              <a:ext uri="{FF2B5EF4-FFF2-40B4-BE49-F238E27FC236}">
                <a16:creationId xmlns:a16="http://schemas.microsoft.com/office/drawing/2014/main" id="{B16CE972-F06D-D9CE-7DC2-C19C5290E98E}"/>
              </a:ext>
            </a:extLst>
          </p:cNvPr>
          <p:cNvSpPr>
            <a:spLocks noGrp="1"/>
          </p:cNvSpPr>
          <p:nvPr>
            <p:ph type="title"/>
          </p:nvPr>
        </p:nvSpPr>
        <p:spPr>
          <a:xfrm>
            <a:off x="350062" y="461283"/>
            <a:ext cx="3514015" cy="548741"/>
          </a:xfrm>
        </p:spPr>
        <p:txBody>
          <a:bodyPr anchor="t" anchorCtr="0">
            <a:noAutofit/>
          </a:bodyPr>
          <a:lstStyle/>
          <a:p>
            <a:r>
              <a:rPr lang="en-US" sz="2800" b="1" dirty="0"/>
              <a:t>Your Future Health</a:t>
            </a:r>
          </a:p>
        </p:txBody>
      </p:sp>
      <p:sp>
        <p:nvSpPr>
          <p:cNvPr id="8" name="Text">
            <a:extLst>
              <a:ext uri="{FF2B5EF4-FFF2-40B4-BE49-F238E27FC236}">
                <a16:creationId xmlns:a16="http://schemas.microsoft.com/office/drawing/2014/main" id="{2886B852-2300-B83E-7518-AABA0B094D16}"/>
              </a:ext>
            </a:extLst>
          </p:cNvPr>
          <p:cNvSpPr txBox="1"/>
          <p:nvPr/>
        </p:nvSpPr>
        <p:spPr>
          <a:xfrm>
            <a:off x="350062" y="1129136"/>
            <a:ext cx="3514015" cy="4856028"/>
          </a:xfrm>
          <a:prstGeom prst="rect">
            <a:avLst/>
          </a:prstGeom>
          <a:noFill/>
        </p:spPr>
        <p:txBody>
          <a:bodyPr wrap="square" rtlCol="0">
            <a:noAutofit/>
          </a:bodyPr>
          <a:lstStyle/>
          <a:p>
            <a:pPr marL="285750" indent="-285750">
              <a:lnSpc>
                <a:spcPct val="110000"/>
              </a:lnSpc>
              <a:spcBef>
                <a:spcPts val="0"/>
              </a:spcBef>
              <a:spcAft>
                <a:spcPts val="1000"/>
              </a:spcAft>
              <a:buFont typeface="Arial" panose="020B0604020202020204" pitchFamily="34" charset="0"/>
              <a:buChar char="•"/>
            </a:pPr>
            <a:r>
              <a:rPr lang="en-US" sz="2000" dirty="0">
                <a:latin typeface="Arial" panose="020B0604020202020204" pitchFamily="34" charset="0"/>
                <a:cs typeface="Arial" panose="020B0604020202020204" pitchFamily="34" charset="0"/>
              </a:rPr>
              <a:t>We’re living longer. </a:t>
            </a:r>
          </a:p>
          <a:p>
            <a:pPr marL="342900" indent="-342900">
              <a:lnSpc>
                <a:spcPct val="110000"/>
              </a:lnSpc>
              <a:spcBef>
                <a:spcPts val="0"/>
              </a:spcBef>
              <a:spcAft>
                <a:spcPts val="1000"/>
              </a:spcAft>
              <a:buFont typeface="Arial" panose="020B0604020202020204" pitchFamily="34" charset="0"/>
              <a:buChar char="•"/>
            </a:pPr>
            <a:r>
              <a:rPr lang="en-US" sz="2000" dirty="0">
                <a:latin typeface="Arial" panose="020B0604020202020204" pitchFamily="34" charset="0"/>
                <a:cs typeface="Arial" panose="020B0604020202020204" pitchFamily="34" charset="0"/>
              </a:rPr>
              <a:t>We'll be facing more health challenges. </a:t>
            </a:r>
          </a:p>
          <a:p>
            <a:pPr marL="342900" indent="-342900">
              <a:lnSpc>
                <a:spcPct val="110000"/>
              </a:lnSpc>
              <a:spcBef>
                <a:spcPts val="0"/>
              </a:spcBef>
              <a:spcAft>
                <a:spcPts val="1000"/>
              </a:spcAft>
              <a:buFont typeface="Arial" panose="020B0604020202020204" pitchFamily="34" charset="0"/>
              <a:buChar char="•"/>
            </a:pPr>
            <a:r>
              <a:rPr lang="en-US" sz="2000" dirty="0">
                <a:latin typeface="Arial" panose="020B0604020202020204" pitchFamily="34" charset="0"/>
                <a:cs typeface="Arial" panose="020B0604020202020204" pitchFamily="34" charset="0"/>
              </a:rPr>
              <a:t>Health care will continue getting more expensive. The average 65-year-old couple will need an estimated $315,000 to cover health care costs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in retirement.*</a:t>
            </a:r>
          </a:p>
          <a:p>
            <a:pPr marL="285750" indent="-285750">
              <a:lnSpc>
                <a:spcPct val="110000"/>
              </a:lnSpc>
              <a:spcBef>
                <a:spcPts val="0"/>
              </a:spcBef>
              <a:spcAft>
                <a:spcPts val="1000"/>
              </a:spcAft>
              <a:buFont typeface="Arial" panose="020B0604020202020204" pitchFamily="34" charset="0"/>
              <a:buChar char="•"/>
            </a:pPr>
            <a:r>
              <a:rPr lang="en-US" sz="2000" dirty="0">
                <a:latin typeface="Arial" panose="020B0604020202020204" pitchFamily="34" charset="0"/>
                <a:cs typeface="Arial" panose="020B0604020202020204" pitchFamily="34" charset="0"/>
              </a:rPr>
              <a:t>Insurance may cover fewer expenses. </a:t>
            </a:r>
          </a:p>
        </p:txBody>
      </p:sp>
      <p:sp>
        <p:nvSpPr>
          <p:cNvPr id="2" name="TextBox 1">
            <a:extLst>
              <a:ext uri="{FF2B5EF4-FFF2-40B4-BE49-F238E27FC236}">
                <a16:creationId xmlns:a16="http://schemas.microsoft.com/office/drawing/2014/main" id="{84A67D51-F30B-C267-5053-3518F3ACD078}"/>
              </a:ext>
            </a:extLst>
          </p:cNvPr>
          <p:cNvSpPr txBox="1"/>
          <p:nvPr/>
        </p:nvSpPr>
        <p:spPr>
          <a:xfrm>
            <a:off x="381000" y="5929325"/>
            <a:ext cx="4206440" cy="430887"/>
          </a:xfrm>
          <a:prstGeom prst="rect">
            <a:avLst/>
          </a:prstGeom>
          <a:noFill/>
        </p:spPr>
        <p:txBody>
          <a:bodyPr wrap="square" rtlCol="0">
            <a:spAutoFit/>
          </a:bodyPr>
          <a:lstStyle/>
          <a:p>
            <a:r>
              <a:rPr lang="en-US" sz="1100" dirty="0">
                <a:effectLst/>
                <a:latin typeface="Helvetica Neue LT Std" panose="020B0604020202020204" pitchFamily="34" charset="0"/>
              </a:rPr>
              <a:t>* Source: Fidelity Investment Retiree </a:t>
            </a:r>
            <a:br>
              <a:rPr lang="en-US" sz="1100" dirty="0">
                <a:effectLst/>
                <a:latin typeface="Helvetica Neue LT Std" panose="020B0604020202020204" pitchFamily="34" charset="0"/>
              </a:rPr>
            </a:br>
            <a:r>
              <a:rPr lang="en-US" sz="1100" dirty="0">
                <a:effectLst/>
                <a:latin typeface="Helvetica Neue LT Std" panose="020B0604020202020204" pitchFamily="34" charset="0"/>
              </a:rPr>
              <a:t>Health-Care Cost Estimate, 2023</a:t>
            </a:r>
          </a:p>
        </p:txBody>
      </p:sp>
      <p:sp>
        <p:nvSpPr>
          <p:cNvPr id="12" name="Slide Number Placeholder 16">
            <a:extLst>
              <a:ext uri="{FF2B5EF4-FFF2-40B4-BE49-F238E27FC236}">
                <a16:creationId xmlns:a16="http://schemas.microsoft.com/office/drawing/2014/main" id="{DD1CBA8F-0B4D-58DB-BEC4-F048ED2021ED}"/>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4</a:t>
            </a:fld>
            <a:endParaRPr lang="en-US"/>
          </a:p>
        </p:txBody>
      </p:sp>
    </p:spTree>
    <p:extLst>
      <p:ext uri="{BB962C8B-B14F-4D97-AF65-F5344CB8AC3E}">
        <p14:creationId xmlns:p14="http://schemas.microsoft.com/office/powerpoint/2010/main" val="235563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ote background">
            <a:extLst>
              <a:ext uri="{FF2B5EF4-FFF2-40B4-BE49-F238E27FC236}">
                <a16:creationId xmlns:a16="http://schemas.microsoft.com/office/drawing/2014/main" id="{AD42749A-5E80-B9DD-A31E-49D2C3AF16BC}"/>
              </a:ext>
              <a:ext uri="{C183D7F6-B498-43B3-948B-1728B52AA6E4}">
                <adec:decorative xmlns:adec="http://schemas.microsoft.com/office/drawing/2017/decorative" val="1"/>
              </a:ext>
            </a:extLst>
          </p:cNvPr>
          <p:cNvSpPr/>
          <p:nvPr/>
        </p:nvSpPr>
        <p:spPr>
          <a:xfrm>
            <a:off x="736752" y="1606861"/>
            <a:ext cx="10889191" cy="3588137"/>
          </a:xfrm>
          <a:prstGeom prst="roundRect">
            <a:avLst>
              <a:gd name="adj" fmla="val 4744"/>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Quote copy">
            <a:extLst>
              <a:ext uri="{FF2B5EF4-FFF2-40B4-BE49-F238E27FC236}">
                <a16:creationId xmlns:a16="http://schemas.microsoft.com/office/drawing/2014/main" id="{0681AFBF-A6FB-FD28-7808-CF4C4997AAF5}"/>
              </a:ext>
            </a:extLst>
          </p:cNvPr>
          <p:cNvSpPr txBox="1">
            <a:spLocks noGrp="1"/>
          </p:cNvSpPr>
          <p:nvPr>
            <p:ph type="title" idx="4294967295"/>
          </p:nvPr>
        </p:nvSpPr>
        <p:spPr>
          <a:xfrm>
            <a:off x="3622030" y="2575678"/>
            <a:ext cx="6394974" cy="13130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indent="0" algn="l" defTabSz="914400" rtl="0" eaLnBrk="1" fontAlgn="auto" latinLnBrk="0" hangingPunct="1">
              <a:lnSpc>
                <a:spcPct val="110000"/>
              </a:lnSpc>
              <a:spcBef>
                <a:spcPts val="0"/>
              </a:spcBef>
              <a:spcAft>
                <a:spcPts val="1000"/>
              </a:spcAft>
              <a:buNone/>
              <a:defRPr sz="2400" kern="1200">
                <a:solidFill>
                  <a:schemeClr val="tx1"/>
                </a:solidFill>
                <a:latin typeface="Arial" pitchFamily="34" charset="0"/>
                <a:ea typeface="+mn-ea"/>
                <a:cs typeface="Arial" pitchFamily="34" charset="0"/>
              </a:defRPr>
            </a:lvl1pPr>
            <a:lvl2pPr marL="457200" indent="0" algn="l" defTabSz="914400" rtl="0" eaLnBrk="1" latinLnBrk="0" hangingPunct="1">
              <a:buNone/>
              <a:defRPr sz="2400" kern="1200">
                <a:solidFill>
                  <a:schemeClr val="tx1"/>
                </a:solidFill>
                <a:latin typeface="+mn-lt"/>
                <a:ea typeface="+mn-ea"/>
                <a:cs typeface="+mn-cs"/>
              </a:defRPr>
            </a:lvl2pPr>
            <a:lvl3pPr marL="914400" indent="0" algn="l" defTabSz="914400" rtl="0" eaLnBrk="1" latinLnBrk="0" hangingPunct="1">
              <a:buNone/>
              <a:defRPr sz="2400" kern="1200">
                <a:solidFill>
                  <a:schemeClr val="tx1"/>
                </a:solidFill>
                <a:latin typeface="+mn-lt"/>
                <a:ea typeface="+mn-ea"/>
                <a:cs typeface="+mn-cs"/>
              </a:defRPr>
            </a:lvl3pPr>
            <a:lvl4pPr marL="1371600" indent="0" algn="l" defTabSz="914400" rtl="0" eaLnBrk="1" latinLnBrk="0" hangingPunct="1">
              <a:buNone/>
              <a:defRPr sz="2400" kern="1200">
                <a:solidFill>
                  <a:schemeClr val="tx1"/>
                </a:solidFill>
                <a:latin typeface="+mn-lt"/>
                <a:ea typeface="+mn-ea"/>
                <a:cs typeface="+mn-cs"/>
              </a:defRPr>
            </a:lvl4pPr>
            <a:lvl5pPr marL="1828800" indent="0" algn="l" defTabSz="914400" rtl="0" eaLnBrk="1" latinLnBrk="0" hangingPunct="1">
              <a:buNone/>
              <a:defRPr sz="24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0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Without insurance from an employer, you’ll be responsible for paying your </a:t>
            </a:r>
            <a:r>
              <a:rPr kumimoji="0" lang="en-US"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health insurance premiums</a:t>
            </a:r>
            <a:r>
              <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and </a:t>
            </a:r>
            <a:r>
              <a:rPr kumimoji="0" lang="en-US" sz="2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out-of-pocket costs</a:t>
            </a:r>
            <a:r>
              <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5" name="Slide Number Placeholder 4">
            <a:extLst>
              <a:ext uri="{FF2B5EF4-FFF2-40B4-BE49-F238E27FC236}">
                <a16:creationId xmlns:a16="http://schemas.microsoft.com/office/drawing/2014/main" id="{F5C702FE-1EB2-D815-D490-1CF1D211E4AB}"/>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5</a:t>
            </a:fld>
            <a:endParaRPr lang="en-US"/>
          </a:p>
        </p:txBody>
      </p:sp>
      <p:pic>
        <p:nvPicPr>
          <p:cNvPr id="14" name="Picture 13">
            <a:extLst>
              <a:ext uri="{FF2B5EF4-FFF2-40B4-BE49-F238E27FC236}">
                <a16:creationId xmlns:a16="http://schemas.microsoft.com/office/drawing/2014/main" id="{C5B1F81F-3795-786D-0341-040991001524}"/>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546412" y="2575678"/>
            <a:ext cx="1864219" cy="2082682"/>
          </a:xfrm>
          <a:prstGeom prst="rect">
            <a:avLst/>
          </a:prstGeom>
        </p:spPr>
      </p:pic>
      <p:pic>
        <p:nvPicPr>
          <p:cNvPr id="2" name="The Standard logo" descr="The Standard logo">
            <a:extLst>
              <a:ext uri="{FF2B5EF4-FFF2-40B4-BE49-F238E27FC236}">
                <a16:creationId xmlns:a16="http://schemas.microsoft.com/office/drawing/2014/main" id="{24D7F77F-5299-B9FC-771F-AA0ACFECFD4F}"/>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413514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Headline">
            <a:extLst>
              <a:ext uri="{FF2B5EF4-FFF2-40B4-BE49-F238E27FC236}">
                <a16:creationId xmlns:a16="http://schemas.microsoft.com/office/drawing/2014/main" id="{AED08426-6F4F-045A-4743-DDC89E39F3E3}"/>
              </a:ext>
            </a:extLst>
          </p:cNvPr>
          <p:cNvSpPr>
            <a:spLocks noGrp="1"/>
          </p:cNvSpPr>
          <p:nvPr>
            <p:ph type="title"/>
          </p:nvPr>
        </p:nvSpPr>
        <p:spPr>
          <a:xfrm>
            <a:off x="350062" y="461283"/>
            <a:ext cx="10506456" cy="548741"/>
          </a:xfrm>
        </p:spPr>
        <p:txBody>
          <a:bodyPr anchor="t" anchorCtr="0">
            <a:noAutofit/>
          </a:bodyPr>
          <a:lstStyle/>
          <a:p>
            <a:r>
              <a:rPr lang="en-US" sz="2800" b="1" dirty="0"/>
              <a:t>Did You Know?</a:t>
            </a:r>
          </a:p>
        </p:txBody>
      </p:sp>
      <p:sp>
        <p:nvSpPr>
          <p:cNvPr id="7" name="Text">
            <a:extLst>
              <a:ext uri="{FF2B5EF4-FFF2-40B4-BE49-F238E27FC236}">
                <a16:creationId xmlns:a16="http://schemas.microsoft.com/office/drawing/2014/main" id="{90742FD9-D215-9D0F-FC9D-8A9FB4864F8C}"/>
              </a:ext>
            </a:extLst>
          </p:cNvPr>
          <p:cNvSpPr txBox="1"/>
          <p:nvPr/>
        </p:nvSpPr>
        <p:spPr>
          <a:xfrm>
            <a:off x="1949068" y="3708116"/>
            <a:ext cx="3470096" cy="2305910"/>
          </a:xfrm>
          <a:prstGeom prst="rect">
            <a:avLst/>
          </a:prstGeom>
          <a:noFill/>
        </p:spPr>
        <p:txBody>
          <a:bodyPr wrap="square" rtlCol="0">
            <a:noAutofit/>
          </a:bodyPr>
          <a:lstStyle/>
          <a:p>
            <a:pPr algn="ctr">
              <a:lnSpc>
                <a:spcPct val="110000"/>
              </a:lnSpc>
              <a:spcBef>
                <a:spcPts val="0"/>
              </a:spcBef>
              <a:spcAft>
                <a:spcPts val="400"/>
              </a:spcAft>
            </a:pPr>
            <a:r>
              <a:rPr lang="en-US" sz="3600" b="1" dirty="0">
                <a:solidFill>
                  <a:schemeClr val="tx2"/>
                </a:solidFill>
                <a:latin typeface="Arial" panose="020B0604020202020204" pitchFamily="34" charset="0"/>
                <a:cs typeface="Arial" panose="020B0604020202020204" pitchFamily="34" charset="0"/>
              </a:rPr>
              <a:t>$315,000</a:t>
            </a:r>
          </a:p>
          <a:p>
            <a:pPr algn="ctr">
              <a:lnSpc>
                <a:spcPct val="110000"/>
              </a:lnSpc>
              <a:spcBef>
                <a:spcPts val="0"/>
              </a:spcBef>
              <a:spcAft>
                <a:spcPts val="400"/>
              </a:spcAft>
            </a:pPr>
            <a:r>
              <a:rPr lang="en-US" sz="1600" dirty="0">
                <a:latin typeface="Arial" panose="020B0604020202020204" pitchFamily="34" charset="0"/>
                <a:cs typeface="Arial" panose="020B0604020202020204" pitchFamily="34" charset="0"/>
              </a:rPr>
              <a:t>The average 65-year-old couple will need an estimated $315,000 to cover health care costs in retirement.</a:t>
            </a:r>
          </a:p>
          <a:p>
            <a:pPr algn="ctr">
              <a:lnSpc>
                <a:spcPct val="110000"/>
              </a:lnSpc>
              <a:spcBef>
                <a:spcPts val="0"/>
              </a:spcBef>
              <a:spcAft>
                <a:spcPts val="400"/>
              </a:spcAft>
            </a:pPr>
            <a:r>
              <a:rPr lang="en-US" sz="1000" dirty="0">
                <a:latin typeface="Arial" panose="020B0604020202020204" pitchFamily="34" charset="0"/>
                <a:cs typeface="Arial" panose="020B0604020202020204" pitchFamily="34" charset="0"/>
              </a:rPr>
              <a:t>— Fidelity Investment Retiree </a:t>
            </a:r>
          </a:p>
          <a:p>
            <a:pPr algn="ctr">
              <a:lnSpc>
                <a:spcPct val="110000"/>
              </a:lnSpc>
              <a:spcBef>
                <a:spcPts val="0"/>
              </a:spcBef>
              <a:spcAft>
                <a:spcPts val="400"/>
              </a:spcAft>
            </a:pPr>
            <a:r>
              <a:rPr lang="en-US" sz="1000" dirty="0">
                <a:latin typeface="Arial" panose="020B0604020202020204" pitchFamily="34" charset="0"/>
                <a:cs typeface="Arial" panose="020B0604020202020204" pitchFamily="34" charset="0"/>
              </a:rPr>
              <a:t>Health-Care Cost Estimate, 2023</a:t>
            </a:r>
          </a:p>
        </p:txBody>
      </p:sp>
      <p:sp>
        <p:nvSpPr>
          <p:cNvPr id="12" name="Slide Number Placeholder 16">
            <a:extLst>
              <a:ext uri="{FF2B5EF4-FFF2-40B4-BE49-F238E27FC236}">
                <a16:creationId xmlns:a16="http://schemas.microsoft.com/office/drawing/2014/main" id="{E3F50D57-C439-2ED0-53BF-C285F1E61FB3}"/>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6</a:t>
            </a:fld>
            <a:endParaRPr lang="en-US"/>
          </a:p>
        </p:txBody>
      </p:sp>
      <p:pic>
        <p:nvPicPr>
          <p:cNvPr id="3" name="Picture 2">
            <a:extLst>
              <a:ext uri="{FF2B5EF4-FFF2-40B4-BE49-F238E27FC236}">
                <a16:creationId xmlns:a16="http://schemas.microsoft.com/office/drawing/2014/main" id="{7A197071-EE8D-5EB7-70E6-933A8C79EAD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073004" y="1955993"/>
            <a:ext cx="1506219" cy="1607478"/>
          </a:xfrm>
          <a:prstGeom prst="rect">
            <a:avLst/>
          </a:prstGeom>
        </p:spPr>
      </p:pic>
      <p:pic>
        <p:nvPicPr>
          <p:cNvPr id="5" name="Picture 4">
            <a:extLst>
              <a:ext uri="{FF2B5EF4-FFF2-40B4-BE49-F238E27FC236}">
                <a16:creationId xmlns:a16="http://schemas.microsoft.com/office/drawing/2014/main" id="{2A41494E-AEC7-E9BE-7772-8C4577FC90E0}"/>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2829806" y="1955993"/>
            <a:ext cx="2025857" cy="1512052"/>
          </a:xfrm>
          <a:prstGeom prst="rect">
            <a:avLst/>
          </a:prstGeom>
        </p:spPr>
      </p:pic>
      <p:sp>
        <p:nvSpPr>
          <p:cNvPr id="13" name="Text">
            <a:extLst>
              <a:ext uri="{FF2B5EF4-FFF2-40B4-BE49-F238E27FC236}">
                <a16:creationId xmlns:a16="http://schemas.microsoft.com/office/drawing/2014/main" id="{E5FB6629-7D3D-0F0F-DA40-B291DD8EB8D6}"/>
              </a:ext>
            </a:extLst>
          </p:cNvPr>
          <p:cNvSpPr txBox="1"/>
          <p:nvPr/>
        </p:nvSpPr>
        <p:spPr>
          <a:xfrm>
            <a:off x="6091065" y="3708116"/>
            <a:ext cx="3470096" cy="2305910"/>
          </a:xfrm>
          <a:prstGeom prst="rect">
            <a:avLst/>
          </a:prstGeom>
          <a:noFill/>
        </p:spPr>
        <p:txBody>
          <a:bodyPr wrap="square" rtlCol="0">
            <a:noAutofit/>
          </a:bodyPr>
          <a:lstStyle/>
          <a:p>
            <a:pPr algn="ctr">
              <a:lnSpc>
                <a:spcPct val="110000"/>
              </a:lnSpc>
              <a:spcBef>
                <a:spcPts val="0"/>
              </a:spcBef>
              <a:spcAft>
                <a:spcPts val="400"/>
              </a:spcAft>
            </a:pPr>
            <a:r>
              <a:rPr lang="en-US" sz="3600" b="1" dirty="0">
                <a:solidFill>
                  <a:schemeClr val="tx2"/>
                </a:solidFill>
                <a:latin typeface="Arial" panose="020B0604020202020204" pitchFamily="34" charset="0"/>
                <a:cs typeface="Arial" panose="020B0604020202020204" pitchFamily="34" charset="0"/>
              </a:rPr>
              <a:t>Almost 50%</a:t>
            </a:r>
          </a:p>
          <a:p>
            <a:pPr algn="ctr">
              <a:lnSpc>
                <a:spcPct val="110000"/>
              </a:lnSpc>
              <a:spcBef>
                <a:spcPts val="0"/>
              </a:spcBef>
              <a:spcAft>
                <a:spcPts val="400"/>
              </a:spcAft>
            </a:pPr>
            <a:r>
              <a:rPr lang="en-US" sz="1600" dirty="0">
                <a:latin typeface="Arial" panose="020B0604020202020204" pitchFamily="34" charset="0"/>
                <a:cs typeface="Arial" panose="020B0604020202020204" pitchFamily="34" charset="0"/>
              </a:rPr>
              <a:t>Almost 50% of already-retired Boomers say they’re spending </a:t>
            </a:r>
          </a:p>
          <a:p>
            <a:pPr algn="ctr">
              <a:lnSpc>
                <a:spcPct val="110000"/>
              </a:lnSpc>
              <a:spcBef>
                <a:spcPts val="0"/>
              </a:spcBef>
              <a:spcAft>
                <a:spcPts val="400"/>
              </a:spcAft>
            </a:pPr>
            <a:r>
              <a:rPr lang="en-US" sz="1600" dirty="0">
                <a:latin typeface="Arial" panose="020B0604020202020204" pitchFamily="34" charset="0"/>
                <a:cs typeface="Arial" panose="020B0604020202020204" pitchFamily="34" charset="0"/>
              </a:rPr>
              <a:t>more on health care than they </a:t>
            </a:r>
          </a:p>
          <a:p>
            <a:pPr algn="ctr">
              <a:lnSpc>
                <a:spcPct val="110000"/>
              </a:lnSpc>
              <a:spcBef>
                <a:spcPts val="0"/>
              </a:spcBef>
              <a:spcAft>
                <a:spcPts val="400"/>
              </a:spcAft>
            </a:pPr>
            <a:r>
              <a:rPr lang="en-US" sz="1600" dirty="0">
                <a:latin typeface="Arial" panose="020B0604020202020204" pitchFamily="34" charset="0"/>
                <a:cs typeface="Arial" panose="020B0604020202020204" pitchFamily="34" charset="0"/>
              </a:rPr>
              <a:t>had planned.</a:t>
            </a:r>
          </a:p>
          <a:p>
            <a:pPr algn="ctr">
              <a:lnSpc>
                <a:spcPct val="110000"/>
              </a:lnSpc>
              <a:spcBef>
                <a:spcPts val="0"/>
              </a:spcBef>
              <a:spcAft>
                <a:spcPts val="400"/>
              </a:spcAft>
            </a:pPr>
            <a:r>
              <a:rPr lang="en-US" sz="1000" dirty="0">
                <a:latin typeface="Arial" panose="020B0604020202020204" pitchFamily="34" charset="0"/>
                <a:cs typeface="Arial" panose="020B0604020202020204" pitchFamily="34" charset="0"/>
              </a:rPr>
              <a:t>— Forbes, 2023</a:t>
            </a:r>
          </a:p>
          <a:p>
            <a:pPr algn="ctr">
              <a:lnSpc>
                <a:spcPct val="110000"/>
              </a:lnSpc>
              <a:spcBef>
                <a:spcPts val="0"/>
              </a:spcBef>
              <a:spcAft>
                <a:spcPts val="400"/>
              </a:spcAft>
            </a:pPr>
            <a:endParaRPr lang="en-US" sz="1000" dirty="0">
              <a:latin typeface="Arial" panose="020B0604020202020204" pitchFamily="34" charset="0"/>
              <a:cs typeface="Arial" panose="020B0604020202020204" pitchFamily="34" charset="0"/>
            </a:endParaRPr>
          </a:p>
        </p:txBody>
      </p:sp>
      <p:pic>
        <p:nvPicPr>
          <p:cNvPr id="2" name="The Standard logo" descr="The Standard logo">
            <a:extLst>
              <a:ext uri="{FF2B5EF4-FFF2-40B4-BE49-F238E27FC236}">
                <a16:creationId xmlns:a16="http://schemas.microsoft.com/office/drawing/2014/main" id="{2CA25454-9A12-7801-2EE8-825DA1ABEB30}"/>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406859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Headline">
            <a:extLst>
              <a:ext uri="{FF2B5EF4-FFF2-40B4-BE49-F238E27FC236}">
                <a16:creationId xmlns:a16="http://schemas.microsoft.com/office/drawing/2014/main" id="{AED08426-6F4F-045A-4743-DDC89E39F3E3}"/>
              </a:ext>
            </a:extLst>
          </p:cNvPr>
          <p:cNvSpPr>
            <a:spLocks noGrp="1"/>
          </p:cNvSpPr>
          <p:nvPr>
            <p:ph type="title"/>
          </p:nvPr>
        </p:nvSpPr>
        <p:spPr>
          <a:xfrm>
            <a:off x="350062" y="461283"/>
            <a:ext cx="10506456" cy="548741"/>
          </a:xfrm>
        </p:spPr>
        <p:txBody>
          <a:bodyPr anchor="t" anchorCtr="0">
            <a:noAutofit/>
          </a:bodyPr>
          <a:lstStyle/>
          <a:p>
            <a:r>
              <a:rPr lang="en-US" sz="2800" b="1" dirty="0"/>
              <a:t>How Will You Spend Your Health Care Dollars?</a:t>
            </a:r>
          </a:p>
        </p:txBody>
      </p:sp>
      <p:sp>
        <p:nvSpPr>
          <p:cNvPr id="7" name="Text">
            <a:extLst>
              <a:ext uri="{FF2B5EF4-FFF2-40B4-BE49-F238E27FC236}">
                <a16:creationId xmlns:a16="http://schemas.microsoft.com/office/drawing/2014/main" id="{90742FD9-D215-9D0F-FC9D-8A9FB4864F8C}"/>
              </a:ext>
              <a:ext uri="{C183D7F6-B498-43B3-948B-1728B52AA6E4}">
                <adec:decorative xmlns:adec="http://schemas.microsoft.com/office/drawing/2017/decorative" val="1"/>
              </a:ext>
            </a:extLst>
          </p:cNvPr>
          <p:cNvSpPr txBox="1"/>
          <p:nvPr/>
        </p:nvSpPr>
        <p:spPr>
          <a:xfrm>
            <a:off x="5935731" y="1194392"/>
            <a:ext cx="2017815" cy="953821"/>
          </a:xfrm>
          <a:prstGeom prst="rect">
            <a:avLst/>
          </a:prstGeom>
          <a:noFill/>
        </p:spPr>
        <p:txBody>
          <a:bodyPr wrap="square" rtlCol="0">
            <a:noAutofit/>
          </a:bodyPr>
          <a:lstStyle/>
          <a:p>
            <a:pPr algn="ctr">
              <a:spcBef>
                <a:spcPts val="0"/>
              </a:spcBef>
              <a:spcAft>
                <a:spcPts val="400"/>
              </a:spcAft>
            </a:pPr>
            <a:r>
              <a:rPr lang="en-US" sz="1600" dirty="0">
                <a:latin typeface="Arial" panose="020B0604020202020204" pitchFamily="34" charset="0"/>
                <a:cs typeface="Arial" panose="020B0604020202020204" pitchFamily="34" charset="0"/>
              </a:rPr>
              <a:t>Hearing and vision</a:t>
            </a:r>
          </a:p>
          <a:p>
            <a:pPr algn="ctr">
              <a:spcBef>
                <a:spcPts val="0"/>
              </a:spcBef>
              <a:spcAft>
                <a:spcPts val="400"/>
              </a:spcAft>
            </a:pPr>
            <a:r>
              <a:rPr lang="en-US" sz="2000" b="1" dirty="0">
                <a:latin typeface="Arial" panose="020B0604020202020204" pitchFamily="34" charset="0"/>
                <a:cs typeface="Arial" panose="020B0604020202020204" pitchFamily="34" charset="0"/>
              </a:rPr>
              <a:t>4%</a:t>
            </a:r>
          </a:p>
        </p:txBody>
      </p:sp>
      <p:pic>
        <p:nvPicPr>
          <p:cNvPr id="5" name="Picture 4" descr="Pie Chart Shows Hospitalization, Doctors, Tests 30%, Supplemental Insurance 29%, Dental 10%, Hearing and vision&#10;4% and Prescription Drugs&#10;27%">
            <a:extLst>
              <a:ext uri="{FF2B5EF4-FFF2-40B4-BE49-F238E27FC236}">
                <a16:creationId xmlns:a16="http://schemas.microsoft.com/office/drawing/2014/main" id="{2A41494E-AEC7-E9BE-7772-8C4577FC90E0}"/>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4189365" y="2027495"/>
            <a:ext cx="3470095" cy="3470095"/>
          </a:xfrm>
          <a:prstGeom prst="rect">
            <a:avLst/>
          </a:prstGeom>
        </p:spPr>
      </p:pic>
      <p:cxnSp>
        <p:nvCxnSpPr>
          <p:cNvPr id="6" name="Straight Connector 5">
            <a:extLst>
              <a:ext uri="{FF2B5EF4-FFF2-40B4-BE49-F238E27FC236}">
                <a16:creationId xmlns:a16="http://schemas.microsoft.com/office/drawing/2014/main" id="{D38328B5-F1DE-97C7-8BB4-414896B72EB7}"/>
              </a:ext>
              <a:ext uri="{C183D7F6-B498-43B3-948B-1728B52AA6E4}">
                <adec:decorative xmlns:adec="http://schemas.microsoft.com/office/drawing/2017/decorative" val="1"/>
              </a:ext>
            </a:extLst>
          </p:cNvPr>
          <p:cNvCxnSpPr>
            <a:cxnSpLocks/>
          </p:cNvCxnSpPr>
          <p:nvPr/>
        </p:nvCxnSpPr>
        <p:spPr>
          <a:xfrm flipH="1">
            <a:off x="6096000" y="1621826"/>
            <a:ext cx="108898" cy="52119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a:extLst>
              <a:ext uri="{FF2B5EF4-FFF2-40B4-BE49-F238E27FC236}">
                <a16:creationId xmlns:a16="http://schemas.microsoft.com/office/drawing/2014/main" id="{717E64AB-E1DA-07B0-7C38-6F1FA8716057}"/>
              </a:ext>
              <a:ext uri="{C183D7F6-B498-43B3-948B-1728B52AA6E4}">
                <adec:decorative xmlns:adec="http://schemas.microsoft.com/office/drawing/2017/decorative" val="1"/>
              </a:ext>
            </a:extLst>
          </p:cNvPr>
          <p:cNvSpPr txBox="1"/>
          <p:nvPr/>
        </p:nvSpPr>
        <p:spPr>
          <a:xfrm>
            <a:off x="7104907" y="1776324"/>
            <a:ext cx="2017815" cy="953821"/>
          </a:xfrm>
          <a:prstGeom prst="rect">
            <a:avLst/>
          </a:prstGeom>
          <a:noFill/>
        </p:spPr>
        <p:txBody>
          <a:bodyPr wrap="square" rtlCol="0">
            <a:noAutofit/>
          </a:bodyPr>
          <a:lstStyle/>
          <a:p>
            <a:pPr algn="ctr">
              <a:spcBef>
                <a:spcPts val="0"/>
              </a:spcBef>
              <a:spcAft>
                <a:spcPts val="400"/>
              </a:spcAft>
            </a:pPr>
            <a:r>
              <a:rPr lang="en-US" sz="1600" dirty="0">
                <a:latin typeface="Arial" panose="020B0604020202020204" pitchFamily="34" charset="0"/>
                <a:cs typeface="Arial" panose="020B0604020202020204" pitchFamily="34" charset="0"/>
              </a:rPr>
              <a:t>Dental</a:t>
            </a:r>
          </a:p>
          <a:p>
            <a:pPr algn="ctr">
              <a:spcBef>
                <a:spcPts val="0"/>
              </a:spcBef>
              <a:spcAft>
                <a:spcPts val="400"/>
              </a:spcAft>
            </a:pPr>
            <a:r>
              <a:rPr lang="en-US" sz="2000" b="1" dirty="0">
                <a:latin typeface="Arial" panose="020B0604020202020204" pitchFamily="34" charset="0"/>
                <a:cs typeface="Arial" panose="020B0604020202020204" pitchFamily="34" charset="0"/>
              </a:rPr>
              <a:t>10%</a:t>
            </a:r>
          </a:p>
        </p:txBody>
      </p:sp>
      <p:cxnSp>
        <p:nvCxnSpPr>
          <p:cNvPr id="10" name="Straight Connector 9">
            <a:extLst>
              <a:ext uri="{FF2B5EF4-FFF2-40B4-BE49-F238E27FC236}">
                <a16:creationId xmlns:a16="http://schemas.microsoft.com/office/drawing/2014/main" id="{E5DE0A42-72EA-64FA-3EA1-F5DFA5B291E3}"/>
              </a:ext>
              <a:ext uri="{C183D7F6-B498-43B3-948B-1728B52AA6E4}">
                <adec:decorative xmlns:adec="http://schemas.microsoft.com/office/drawing/2017/decorative" val="1"/>
              </a:ext>
            </a:extLst>
          </p:cNvPr>
          <p:cNvCxnSpPr>
            <a:cxnSpLocks/>
          </p:cNvCxnSpPr>
          <p:nvPr/>
        </p:nvCxnSpPr>
        <p:spPr>
          <a:xfrm flipH="1">
            <a:off x="6983883" y="2027495"/>
            <a:ext cx="675577" cy="61611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a:extLst>
              <a:ext uri="{FF2B5EF4-FFF2-40B4-BE49-F238E27FC236}">
                <a16:creationId xmlns:a16="http://schemas.microsoft.com/office/drawing/2014/main" id="{EC67B909-8F58-2FBE-5F2B-CA5742F5EF67}"/>
              </a:ext>
              <a:ext uri="{C183D7F6-B498-43B3-948B-1728B52AA6E4}">
                <adec:decorative xmlns:adec="http://schemas.microsoft.com/office/drawing/2017/decorative" val="1"/>
              </a:ext>
            </a:extLst>
          </p:cNvPr>
          <p:cNvSpPr txBox="1"/>
          <p:nvPr/>
        </p:nvSpPr>
        <p:spPr>
          <a:xfrm>
            <a:off x="7686480" y="3650945"/>
            <a:ext cx="2017815" cy="953821"/>
          </a:xfrm>
          <a:prstGeom prst="rect">
            <a:avLst/>
          </a:prstGeom>
          <a:noFill/>
        </p:spPr>
        <p:txBody>
          <a:bodyPr wrap="square" rtlCol="0">
            <a:noAutofit/>
          </a:bodyPr>
          <a:lstStyle/>
          <a:p>
            <a:pPr algn="ctr">
              <a:spcBef>
                <a:spcPts val="0"/>
              </a:spcBef>
              <a:spcAft>
                <a:spcPts val="400"/>
              </a:spcAft>
            </a:pPr>
            <a:r>
              <a:rPr lang="en-US" sz="1600" dirty="0">
                <a:latin typeface="Arial" panose="020B0604020202020204" pitchFamily="34" charset="0"/>
                <a:cs typeface="Arial" panose="020B0604020202020204" pitchFamily="34" charset="0"/>
              </a:rPr>
              <a:t>Supplemental</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Insurance</a:t>
            </a:r>
          </a:p>
          <a:p>
            <a:pPr algn="ctr">
              <a:spcBef>
                <a:spcPts val="0"/>
              </a:spcBef>
              <a:spcAft>
                <a:spcPts val="400"/>
              </a:spcAft>
            </a:pPr>
            <a:r>
              <a:rPr lang="en-US" sz="2000" b="1" dirty="0">
                <a:latin typeface="Arial" panose="020B0604020202020204" pitchFamily="34" charset="0"/>
                <a:cs typeface="Arial" panose="020B0604020202020204" pitchFamily="34" charset="0"/>
              </a:rPr>
              <a:t>29%</a:t>
            </a:r>
          </a:p>
        </p:txBody>
      </p:sp>
      <p:sp>
        <p:nvSpPr>
          <p:cNvPr id="15" name="Text">
            <a:extLst>
              <a:ext uri="{FF2B5EF4-FFF2-40B4-BE49-F238E27FC236}">
                <a16:creationId xmlns:a16="http://schemas.microsoft.com/office/drawing/2014/main" id="{B4634777-292B-1859-8753-0E0D49C62A2E}"/>
              </a:ext>
              <a:ext uri="{C183D7F6-B498-43B3-948B-1728B52AA6E4}">
                <adec:decorative xmlns:adec="http://schemas.microsoft.com/office/drawing/2017/decorative" val="1"/>
              </a:ext>
            </a:extLst>
          </p:cNvPr>
          <p:cNvSpPr txBox="1"/>
          <p:nvPr/>
        </p:nvSpPr>
        <p:spPr>
          <a:xfrm>
            <a:off x="2546229" y="4866658"/>
            <a:ext cx="2017815" cy="953821"/>
          </a:xfrm>
          <a:prstGeom prst="rect">
            <a:avLst/>
          </a:prstGeom>
          <a:noFill/>
        </p:spPr>
        <p:txBody>
          <a:bodyPr wrap="square" rtlCol="0">
            <a:noAutofit/>
          </a:bodyPr>
          <a:lstStyle/>
          <a:p>
            <a:pPr algn="ctr">
              <a:spcBef>
                <a:spcPts val="0"/>
              </a:spcBef>
              <a:spcAft>
                <a:spcPts val="400"/>
              </a:spcAft>
            </a:pPr>
            <a:r>
              <a:rPr lang="en-US" sz="1600" dirty="0">
                <a:latin typeface="Arial" panose="020B0604020202020204" pitchFamily="34" charset="0"/>
                <a:cs typeface="Arial" panose="020B0604020202020204" pitchFamily="34" charset="0"/>
              </a:rPr>
              <a:t>Hospitalization,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Doctors, Tests</a:t>
            </a:r>
          </a:p>
          <a:p>
            <a:pPr algn="ctr">
              <a:spcBef>
                <a:spcPts val="0"/>
              </a:spcBef>
              <a:spcAft>
                <a:spcPts val="400"/>
              </a:spcAft>
            </a:pPr>
            <a:r>
              <a:rPr lang="en-US" sz="2000" b="1" dirty="0">
                <a:latin typeface="Arial" panose="020B0604020202020204" pitchFamily="34" charset="0"/>
                <a:cs typeface="Arial" panose="020B0604020202020204" pitchFamily="34" charset="0"/>
              </a:rPr>
              <a:t>30%</a:t>
            </a:r>
          </a:p>
        </p:txBody>
      </p:sp>
      <p:cxnSp>
        <p:nvCxnSpPr>
          <p:cNvPr id="16" name="Straight Connector 15">
            <a:extLst>
              <a:ext uri="{FF2B5EF4-FFF2-40B4-BE49-F238E27FC236}">
                <a16:creationId xmlns:a16="http://schemas.microsoft.com/office/drawing/2014/main" id="{512A7633-5AE2-5A02-897D-2EDF3071F4E5}"/>
              </a:ext>
              <a:ext uri="{C183D7F6-B498-43B3-948B-1728B52AA6E4}">
                <adec:decorative xmlns:adec="http://schemas.microsoft.com/office/drawing/2017/decorative" val="1"/>
              </a:ext>
            </a:extLst>
          </p:cNvPr>
          <p:cNvCxnSpPr>
            <a:cxnSpLocks/>
          </p:cNvCxnSpPr>
          <p:nvPr/>
        </p:nvCxnSpPr>
        <p:spPr>
          <a:xfrm flipH="1" flipV="1">
            <a:off x="7321671" y="4007224"/>
            <a:ext cx="729618" cy="120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1812FC-7FD7-18AC-5425-7421DA97A2B2}"/>
              </a:ext>
              <a:ext uri="{C183D7F6-B498-43B3-948B-1728B52AA6E4}">
                <adec:decorative xmlns:adec="http://schemas.microsoft.com/office/drawing/2017/decorative" val="1"/>
              </a:ext>
            </a:extLst>
          </p:cNvPr>
          <p:cNvCxnSpPr>
            <a:cxnSpLocks/>
          </p:cNvCxnSpPr>
          <p:nvPr/>
        </p:nvCxnSpPr>
        <p:spPr>
          <a:xfrm flipH="1">
            <a:off x="4282309" y="4783878"/>
            <a:ext cx="584799" cy="466284"/>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
            <a:extLst>
              <a:ext uri="{FF2B5EF4-FFF2-40B4-BE49-F238E27FC236}">
                <a16:creationId xmlns:a16="http://schemas.microsoft.com/office/drawing/2014/main" id="{CFCECEB7-84D8-C485-6173-20B8F7796E9B}"/>
              </a:ext>
              <a:ext uri="{C183D7F6-B498-43B3-948B-1728B52AA6E4}">
                <adec:decorative xmlns:adec="http://schemas.microsoft.com/office/drawing/2017/decorative" val="1"/>
              </a:ext>
            </a:extLst>
          </p:cNvPr>
          <p:cNvSpPr txBox="1"/>
          <p:nvPr/>
        </p:nvSpPr>
        <p:spPr>
          <a:xfrm>
            <a:off x="2633835" y="1799879"/>
            <a:ext cx="2017815" cy="953821"/>
          </a:xfrm>
          <a:prstGeom prst="rect">
            <a:avLst/>
          </a:prstGeom>
          <a:noFill/>
        </p:spPr>
        <p:txBody>
          <a:bodyPr wrap="square" rtlCol="0">
            <a:noAutofit/>
          </a:bodyPr>
          <a:lstStyle/>
          <a:p>
            <a:pPr algn="ctr">
              <a:spcBef>
                <a:spcPts val="0"/>
              </a:spcBef>
              <a:spcAft>
                <a:spcPts val="400"/>
              </a:spcAft>
            </a:pPr>
            <a:r>
              <a:rPr lang="en-US" sz="1600" dirty="0">
                <a:latin typeface="Arial" panose="020B0604020202020204" pitchFamily="34" charset="0"/>
                <a:cs typeface="Arial" panose="020B0604020202020204" pitchFamily="34" charset="0"/>
              </a:rPr>
              <a:t>Prescription Drugs</a:t>
            </a:r>
          </a:p>
          <a:p>
            <a:pPr algn="ctr">
              <a:spcBef>
                <a:spcPts val="0"/>
              </a:spcBef>
              <a:spcAft>
                <a:spcPts val="400"/>
              </a:spcAft>
            </a:pPr>
            <a:r>
              <a:rPr lang="en-US" sz="2000" b="1" dirty="0">
                <a:latin typeface="Arial" panose="020B0604020202020204" pitchFamily="34" charset="0"/>
                <a:cs typeface="Arial" panose="020B0604020202020204" pitchFamily="34" charset="0"/>
              </a:rPr>
              <a:t>27%</a:t>
            </a:r>
          </a:p>
        </p:txBody>
      </p:sp>
      <p:cxnSp>
        <p:nvCxnSpPr>
          <p:cNvPr id="23" name="Straight Connector 22">
            <a:extLst>
              <a:ext uri="{FF2B5EF4-FFF2-40B4-BE49-F238E27FC236}">
                <a16:creationId xmlns:a16="http://schemas.microsoft.com/office/drawing/2014/main" id="{CB6C588D-4165-1C05-E1C3-AE647718A7C4}"/>
              </a:ext>
              <a:ext uri="{C183D7F6-B498-43B3-948B-1728B52AA6E4}">
                <adec:decorative xmlns:adec="http://schemas.microsoft.com/office/drawing/2017/decorative" val="1"/>
              </a:ext>
            </a:extLst>
          </p:cNvPr>
          <p:cNvCxnSpPr>
            <a:cxnSpLocks/>
          </p:cNvCxnSpPr>
          <p:nvPr/>
        </p:nvCxnSpPr>
        <p:spPr>
          <a:xfrm>
            <a:off x="4282309" y="2253234"/>
            <a:ext cx="584799" cy="531534"/>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1530D48-DE3D-AECF-273E-1BE42BBC7413}"/>
              </a:ext>
            </a:extLst>
          </p:cNvPr>
          <p:cNvSpPr txBox="1"/>
          <p:nvPr/>
        </p:nvSpPr>
        <p:spPr>
          <a:xfrm>
            <a:off x="457200" y="5903259"/>
            <a:ext cx="5472953" cy="246221"/>
          </a:xfrm>
          <a:prstGeom prst="rect">
            <a:avLst/>
          </a:prstGeom>
          <a:noFill/>
        </p:spPr>
        <p:txBody>
          <a:bodyPr wrap="square" rtlCol="0">
            <a:spAutoFit/>
          </a:bodyPr>
          <a:lstStyle/>
          <a:p>
            <a:r>
              <a:rPr lang="en-US" sz="1000" dirty="0"/>
              <a:t>Source: </a:t>
            </a:r>
            <a:r>
              <a:rPr lang="en-US" sz="1000" dirty="0" err="1"/>
              <a:t>HealthView</a:t>
            </a:r>
            <a:r>
              <a:rPr lang="en-US" sz="1000" dirty="0"/>
              <a:t>, 2023</a:t>
            </a:r>
          </a:p>
        </p:txBody>
      </p:sp>
      <p:sp>
        <p:nvSpPr>
          <p:cNvPr id="12" name="Slide Number Placeholder 16">
            <a:extLst>
              <a:ext uri="{FF2B5EF4-FFF2-40B4-BE49-F238E27FC236}">
                <a16:creationId xmlns:a16="http://schemas.microsoft.com/office/drawing/2014/main" id="{E3F50D57-C439-2ED0-53BF-C285F1E61FB3}"/>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7</a:t>
            </a:fld>
            <a:endParaRPr lang="en-US"/>
          </a:p>
        </p:txBody>
      </p:sp>
      <p:pic>
        <p:nvPicPr>
          <p:cNvPr id="3" name="The Standard logo" descr="The Standard logo">
            <a:extLst>
              <a:ext uri="{FF2B5EF4-FFF2-40B4-BE49-F238E27FC236}">
                <a16:creationId xmlns:a16="http://schemas.microsoft.com/office/drawing/2014/main" id="{207B52AF-9AD5-F496-772B-3AF16B50ADC5}"/>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1932955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line">
            <a:extLst>
              <a:ext uri="{FF2B5EF4-FFF2-40B4-BE49-F238E27FC236}">
                <a16:creationId xmlns:a16="http://schemas.microsoft.com/office/drawing/2014/main" id="{D7EB8295-8E87-BD64-D1A8-FBC51F0EC05A}"/>
              </a:ext>
            </a:extLst>
          </p:cNvPr>
          <p:cNvSpPr>
            <a:spLocks noGrp="1"/>
          </p:cNvSpPr>
          <p:nvPr>
            <p:ph type="title"/>
          </p:nvPr>
        </p:nvSpPr>
        <p:spPr>
          <a:xfrm>
            <a:off x="4505035" y="461820"/>
            <a:ext cx="6634019" cy="507998"/>
          </a:xfrm>
        </p:spPr>
        <p:txBody>
          <a:bodyPr anchor="t" anchorCtr="0">
            <a:noAutofit/>
          </a:bodyPr>
          <a:lstStyle/>
          <a:p>
            <a:r>
              <a:rPr lang="en-US" sz="2800" b="1" dirty="0"/>
              <a:t>Your Mission: Be Ready</a:t>
            </a:r>
          </a:p>
        </p:txBody>
      </p:sp>
      <p:sp>
        <p:nvSpPr>
          <p:cNvPr id="8" name="Text">
            <a:extLst>
              <a:ext uri="{FF2B5EF4-FFF2-40B4-BE49-F238E27FC236}">
                <a16:creationId xmlns:a16="http://schemas.microsoft.com/office/drawing/2014/main" id="{2886B852-2300-B83E-7518-AABA0B094D16}"/>
              </a:ext>
            </a:extLst>
          </p:cNvPr>
          <p:cNvSpPr txBox="1"/>
          <p:nvPr/>
        </p:nvSpPr>
        <p:spPr>
          <a:xfrm>
            <a:off x="4639236" y="1223265"/>
            <a:ext cx="5836024" cy="4856028"/>
          </a:xfrm>
          <a:prstGeom prst="rect">
            <a:avLst/>
          </a:prstGeom>
          <a:noFill/>
        </p:spPr>
        <p:txBody>
          <a:bodyPr wrap="square" rtlCol="0">
            <a:noAutofit/>
          </a:bodyPr>
          <a:lstStyle/>
          <a:p>
            <a:pPr marL="285750" indent="-285750">
              <a:lnSpc>
                <a:spcPct val="110000"/>
              </a:lnSpc>
              <a:spcBef>
                <a:spcPts val="0"/>
              </a:spcBef>
              <a:spcAft>
                <a:spcPts val="10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Think about adding tax-free funds to your Health Savings Account.</a:t>
            </a:r>
          </a:p>
          <a:p>
            <a:pPr marL="285750" indent="-285750">
              <a:lnSpc>
                <a:spcPct val="110000"/>
              </a:lnSpc>
              <a:spcAft>
                <a:spcPts val="10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Invest for the long term. </a:t>
            </a:r>
            <a:r>
              <a:rPr lang="en-US" sz="2000" dirty="0">
                <a:latin typeface="Arial" panose="020B0604020202020204" pitchFamily="34" charset="0"/>
                <a:cs typeface="Arial" panose="020B0604020202020204" pitchFamily="34" charset="0"/>
              </a:rPr>
              <a:t>Diversify your portfolio, which can help mitigate risk during market downturns. Your plan may offer pre-made portfolios or target date funds that </a:t>
            </a:r>
            <a:r>
              <a:rPr lang="en-US" sz="2000" dirty="0">
                <a:solidFill>
                  <a:srgbClr val="000000"/>
                </a:solidFill>
                <a:effectLst/>
                <a:latin typeface="Helvetica" pitchFamily="2" charset="0"/>
              </a:rPr>
              <a:t>invest in multiple security types which help lead to a diversified portfolio</a:t>
            </a:r>
            <a:r>
              <a:rPr lang="en-US" sz="2000" dirty="0">
                <a:latin typeface="Arial" panose="020B0604020202020204" pitchFamily="34" charset="0"/>
                <a:cs typeface="Arial" panose="020B0604020202020204" pitchFamily="34" charset="0"/>
              </a:rPr>
              <a:t>.* </a:t>
            </a:r>
          </a:p>
          <a:p>
            <a:pPr marL="285750" indent="-285750">
              <a:lnSpc>
                <a:spcPct val="110000"/>
              </a:lnSpc>
              <a:spcBef>
                <a:spcPts val="0"/>
              </a:spcBef>
              <a:spcAft>
                <a:spcPts val="10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Stick to healthy habits.</a:t>
            </a:r>
          </a:p>
          <a:p>
            <a:pPr marL="285750" indent="-285750">
              <a:lnSpc>
                <a:spcPct val="110000"/>
              </a:lnSpc>
              <a:spcBef>
                <a:spcPts val="0"/>
              </a:spcBef>
              <a:spcAft>
                <a:spcPts val="10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Keep saving for retirement. </a:t>
            </a:r>
            <a:r>
              <a:rPr lang="en-US" sz="2000" dirty="0">
                <a:latin typeface="Arial" panose="020B0604020202020204" pitchFamily="34" charset="0"/>
                <a:cs typeface="Arial" panose="020B0604020202020204" pitchFamily="34" charset="0"/>
              </a:rPr>
              <a:t>Enroll in your plan or increase your contribution now.</a:t>
            </a:r>
          </a:p>
          <a:p>
            <a:pPr marL="285750" indent="-285750">
              <a:lnSpc>
                <a:spcPct val="110000"/>
              </a:lnSpc>
              <a:spcBef>
                <a:spcPts val="0"/>
              </a:spcBef>
              <a:spcAft>
                <a:spcPts val="10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5" name="Icon big">
            <a:extLst>
              <a:ext uri="{FF2B5EF4-FFF2-40B4-BE49-F238E27FC236}">
                <a16:creationId xmlns:a16="http://schemas.microsoft.com/office/drawing/2014/main" id="{B5D68ADD-7D54-32CB-FC9F-07206C17B89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0896" y="330072"/>
            <a:ext cx="3744573" cy="5872549"/>
          </a:xfrm>
          <a:prstGeom prst="roundRect">
            <a:avLst>
              <a:gd name="adj" fmla="val 3195"/>
            </a:avLst>
          </a:prstGeom>
        </p:spPr>
      </p:pic>
      <p:sp>
        <p:nvSpPr>
          <p:cNvPr id="2" name="TextBox 1">
            <a:extLst>
              <a:ext uri="{FF2B5EF4-FFF2-40B4-BE49-F238E27FC236}">
                <a16:creationId xmlns:a16="http://schemas.microsoft.com/office/drawing/2014/main" id="{4B648329-C03E-3B17-FCF0-27776E8083E5}"/>
              </a:ext>
            </a:extLst>
          </p:cNvPr>
          <p:cNvSpPr txBox="1"/>
          <p:nvPr/>
        </p:nvSpPr>
        <p:spPr>
          <a:xfrm>
            <a:off x="4897464" y="6306049"/>
            <a:ext cx="4350871" cy="261610"/>
          </a:xfrm>
          <a:prstGeom prst="rect">
            <a:avLst/>
          </a:prstGeom>
          <a:noFill/>
        </p:spPr>
        <p:txBody>
          <a:bodyPr wrap="none" rtlCol="0">
            <a:spAutoFit/>
          </a:bodyPr>
          <a:lstStyle/>
          <a:p>
            <a:r>
              <a:rPr lang="en-US" sz="1100" dirty="0">
                <a:solidFill>
                  <a:srgbClr val="000000"/>
                </a:solidFill>
                <a:effectLst/>
                <a:latin typeface="Helvetica" pitchFamily="2" charset="0"/>
              </a:rPr>
              <a:t>*Diversification does not guarantee gains or protect against losses.</a:t>
            </a:r>
          </a:p>
        </p:txBody>
      </p:sp>
      <p:sp>
        <p:nvSpPr>
          <p:cNvPr id="12" name="Slide Number Placeholder 16">
            <a:extLst>
              <a:ext uri="{FF2B5EF4-FFF2-40B4-BE49-F238E27FC236}">
                <a16:creationId xmlns:a16="http://schemas.microsoft.com/office/drawing/2014/main" id="{DD1CBA8F-0B4D-58DB-BEC4-F048ED2021ED}"/>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8</a:t>
            </a:fld>
            <a:endParaRPr lang="en-US"/>
          </a:p>
        </p:txBody>
      </p:sp>
      <p:pic>
        <p:nvPicPr>
          <p:cNvPr id="3" name="The Standard logo" descr="The Standard logo">
            <a:extLst>
              <a:ext uri="{FF2B5EF4-FFF2-40B4-BE49-F238E27FC236}">
                <a16:creationId xmlns:a16="http://schemas.microsoft.com/office/drawing/2014/main" id="{D7945475-5BC1-1CB6-1B03-7FC89ACAC09F}"/>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244730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8E9E-A0EA-5437-13C0-44226F8819FD}"/>
              </a:ext>
            </a:extLst>
          </p:cNvPr>
          <p:cNvSpPr>
            <a:spLocks noGrp="1"/>
          </p:cNvSpPr>
          <p:nvPr>
            <p:ph type="title"/>
          </p:nvPr>
        </p:nvSpPr>
        <p:spPr/>
        <p:txBody>
          <a:bodyPr/>
          <a:lstStyle/>
          <a:p>
            <a:r>
              <a:rPr lang="en-US" sz="4400" dirty="0"/>
              <a:t>Countdown to a Healthy Retirement</a:t>
            </a:r>
          </a:p>
        </p:txBody>
      </p:sp>
      <p:sp>
        <p:nvSpPr>
          <p:cNvPr id="3" name="Slide Number Placeholder 2">
            <a:extLst>
              <a:ext uri="{FF2B5EF4-FFF2-40B4-BE49-F238E27FC236}">
                <a16:creationId xmlns:a16="http://schemas.microsoft.com/office/drawing/2014/main" id="{6F39DA28-4500-08F6-1E5C-74FBB7B4DB38}"/>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73EF3F73-D8BE-1D4F-8F0C-03C5EC803F68}" type="slidenum">
              <a:rPr lang="en-US" smtClean="0"/>
              <a:pPr>
                <a:defRPr/>
              </a:pPr>
              <a:t>9</a:t>
            </a:fld>
            <a:endParaRPr lang="en-US"/>
          </a:p>
        </p:txBody>
      </p:sp>
      <p:pic>
        <p:nvPicPr>
          <p:cNvPr id="4" name="The Standard logo" descr="The Standard logo">
            <a:extLst>
              <a:ext uri="{FF2B5EF4-FFF2-40B4-BE49-F238E27FC236}">
                <a16:creationId xmlns:a16="http://schemas.microsoft.com/office/drawing/2014/main" id="{A97A187F-4D6E-06F3-FEA7-BD1889F97684}"/>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748149752"/>
      </p:ext>
    </p:extLst>
  </p:cSld>
  <p:clrMapOvr>
    <a:masterClrMapping/>
  </p:clrMapOvr>
</p:sld>
</file>

<file path=ppt/theme/theme1.xml><?xml version="1.0" encoding="utf-8"?>
<a:theme xmlns:a="http://schemas.openxmlformats.org/drawingml/2006/main" name="Master w/ Full Footer">
  <a:themeElements>
    <a:clrScheme name="The Standard Template Colors">
      <a:dk1>
        <a:srgbClr val="000000"/>
      </a:dk1>
      <a:lt1>
        <a:srgbClr val="FFFFFF"/>
      </a:lt1>
      <a:dk2>
        <a:srgbClr val="004EA8"/>
      </a:dk2>
      <a:lt2>
        <a:srgbClr val="D6F3FF"/>
      </a:lt2>
      <a:accent1>
        <a:srgbClr val="221551"/>
      </a:accent1>
      <a:accent2>
        <a:srgbClr val="F0F3FF"/>
      </a:accent2>
      <a:accent3>
        <a:srgbClr val="612F93"/>
      </a:accent3>
      <a:accent4>
        <a:srgbClr val="D9D8EA"/>
      </a:accent4>
      <a:accent5>
        <a:srgbClr val="0075B2"/>
      </a:accent5>
      <a:accent6>
        <a:srgbClr val="6BA7EA"/>
      </a:accent6>
      <a:hlink>
        <a:srgbClr val="004EA6"/>
      </a:hlink>
      <a:folHlink>
        <a:srgbClr val="004EA6"/>
      </a:folHlink>
    </a:clrScheme>
    <a:fontScheme name="Standard Master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Standard Base Master Template Lite_Q1_24" id="{F49E0538-7C43-2140-A7EA-CDFF6EEE4227}" vid="{0EA29900-37FF-C24D-8098-573EAC362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f0d835a-3d14-486d-980f-eaf76ccd082e">
      <Terms xmlns="http://schemas.microsoft.com/office/infopath/2007/PartnerControls"/>
    </lcf76f155ced4ddcb4097134ff3c332f>
    <TaxCatchAll xmlns="6021318e-cadf-4644-b3f5-8786c4cf8acd" xsi:nil="true"/>
    <Photometadata xmlns="af0d835a-3d14-486d-980f-eaf76ccd082e" xsi:nil="true"/>
    <Thumbnail xmlns="af0d835a-3d14-486d-980f-eaf76ccd082e" xsi:nil="true"/>
    <SharedWithUsers xmlns="fe1d0d08-bf91-42eb-a2fe-06a16a639f77">
      <UserInfo>
        <DisplayName>Everyone except external users</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76FB839D8CAD4DA01800885BDFCC83" ma:contentTypeVersion="16" ma:contentTypeDescription="Create a new document." ma:contentTypeScope="" ma:versionID="3d58d3453b5bf5803b6bca225a05b18f">
  <xsd:schema xmlns:xsd="http://www.w3.org/2001/XMLSchema" xmlns:xs="http://www.w3.org/2001/XMLSchema" xmlns:p="http://schemas.microsoft.com/office/2006/metadata/properties" xmlns:ns2="af0d835a-3d14-486d-980f-eaf76ccd082e" xmlns:ns3="6021318e-cadf-4644-b3f5-8786c4cf8acd" xmlns:ns4="fe1d0d08-bf91-42eb-a2fe-06a16a639f77" targetNamespace="http://schemas.microsoft.com/office/2006/metadata/properties" ma:root="true" ma:fieldsID="1e6dbd2456c9947ce154dc291d8e6e0b" ns2:_="" ns3:_="" ns4:_="">
    <xsd:import namespace="af0d835a-3d14-486d-980f-eaf76ccd082e"/>
    <xsd:import namespace="6021318e-cadf-4644-b3f5-8786c4cf8acd"/>
    <xsd:import namespace="fe1d0d08-bf91-42eb-a2fe-06a16a639f77"/>
    <xsd:element name="properties">
      <xsd:complexType>
        <xsd:sequence>
          <xsd:element name="documentManagement">
            <xsd:complexType>
              <xsd:all>
                <xsd:element ref="ns2:Photometadata" minOccurs="0"/>
                <xsd:element ref="ns2:Thumbnail" minOccurs="0"/>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0d835a-3d14-486d-980f-eaf76ccd082e" elementFormDefault="qualified">
    <xsd:import namespace="http://schemas.microsoft.com/office/2006/documentManagement/types"/>
    <xsd:import namespace="http://schemas.microsoft.com/office/infopath/2007/PartnerControls"/>
    <xsd:element name="Photometadata" ma:index="8" nillable="true" ma:displayName="Photo metadata" ma:format="Dropdown" ma:internalName="Photometadata">
      <xsd:simpleType>
        <xsd:restriction base="dms:Text">
          <xsd:maxLength value="255"/>
        </xsd:restriction>
      </xsd:simpleType>
    </xsd:element>
    <xsd:element name="Thumbnail" ma:index="9" nillable="true" ma:displayName="Thumbnail" ma:format="Dropdown" ma:internalName="Thumbnail">
      <xsd:simpleType>
        <xsd:restriction base="dms:Text">
          <xsd:maxLength value="255"/>
        </xsd:restriction>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ceebad9-cc78-4802-93f8-9d240ded60a4"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21318e-cadf-4644-b3f5-8786c4cf8ac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d0598a9-60cc-41cf-a68f-c00698b1768c}" ma:internalName="TaxCatchAll" ma:showField="CatchAllData" ma:web="fe1d0d08-bf91-42eb-a2fe-06a16a639f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1d0d08-bf91-42eb-a2fe-06a16a639f77"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F56FA5-23CA-48ED-9B53-653DE43F58D1}">
  <ds:schemaRefs>
    <ds:schemaRef ds:uri="http://purl.org/dc/terms/"/>
    <ds:schemaRef ds:uri="6021318e-cadf-4644-b3f5-8786c4cf8acd"/>
    <ds:schemaRef ds:uri="http://schemas.microsoft.com/office/2006/documentManagement/types"/>
    <ds:schemaRef ds:uri="af0d835a-3d14-486d-980f-eaf76ccd082e"/>
    <ds:schemaRef ds:uri="http://purl.org/dc/elements/1.1/"/>
    <ds:schemaRef ds:uri="http://schemas.openxmlformats.org/package/2006/metadata/core-properties"/>
    <ds:schemaRef ds:uri="http://www.w3.org/XML/1998/namespace"/>
    <ds:schemaRef ds:uri="http://schemas.microsoft.com/office/infopath/2007/PartnerControls"/>
    <ds:schemaRef ds:uri="fe1d0d08-bf91-42eb-a2fe-06a16a639f77"/>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E3EB7DD-3209-4314-833B-96877E412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0d835a-3d14-486d-980f-eaf76ccd082e"/>
    <ds:schemaRef ds:uri="6021318e-cadf-4644-b3f5-8786c4cf8acd"/>
    <ds:schemaRef ds:uri="fe1d0d08-bf91-42eb-a2fe-06a16a639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7795A2-EC25-45BF-A0BA-CC20F6269A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1616</TotalTime>
  <Words>2217</Words>
  <Application>Microsoft Office PowerPoint</Application>
  <PresentationFormat>Widescreen</PresentationFormat>
  <Paragraphs>245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Helvetica Neue LT Std</vt:lpstr>
      <vt:lpstr>Arial</vt:lpstr>
      <vt:lpstr>Calibri</vt:lpstr>
      <vt:lpstr>Courier New</vt:lpstr>
      <vt:lpstr>Helvetica</vt:lpstr>
      <vt:lpstr>Wingdings</vt:lpstr>
      <vt:lpstr>Master w/ Full Footer</vt:lpstr>
      <vt:lpstr>Future Wealth and Health  Plan for health care as  you plan for retirement</vt:lpstr>
      <vt:lpstr>Speakers</vt:lpstr>
      <vt:lpstr>Saving for the Future</vt:lpstr>
      <vt:lpstr>Your Future Health</vt:lpstr>
      <vt:lpstr>Without insurance from an employer, you’ll be responsible for paying your health insurance premiums and out-of-pocket costs. </vt:lpstr>
      <vt:lpstr>Did You Know?</vt:lpstr>
      <vt:lpstr>How Will You Spend Your Health Care Dollars?</vt:lpstr>
      <vt:lpstr>Your Mission: Be Ready</vt:lpstr>
      <vt:lpstr>Countdown to a Healthy Retirement</vt:lpstr>
      <vt:lpstr>Age 20-35 Aim to start saving as early as you can</vt:lpstr>
      <vt:lpstr>Age 36-50 Talk to a financial planner to  estimate your health care costs and factor them into your savings plan.   </vt:lpstr>
      <vt:lpstr>Age 51+ Research Medicare plans.  Go to medicare.gov for more information. </vt:lpstr>
      <vt:lpstr>Saving Mileposts</vt:lpstr>
      <vt:lpstr>Why Join Your Plan?</vt:lpstr>
      <vt:lpstr>Ready for Retirement</vt:lpstr>
      <vt:lpstr>Questions?</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Wealth and Health Plan for health care as you plan for retirement</dc:title>
  <dc:subject>Future Wealth and Health Plan for health care as you plan for retirement</dc:subject>
  <dc:creator>The Standard</dc:creator>
  <cp:keywords>Future Wealth and Health Plan for health care as you plan for retirement, The Standard</cp:keywords>
  <dc:description/>
  <cp:lastModifiedBy>Varsha Ramesh</cp:lastModifiedBy>
  <cp:revision>120</cp:revision>
  <dcterms:created xsi:type="dcterms:W3CDTF">2024-03-15T21:30:48Z</dcterms:created>
  <dcterms:modified xsi:type="dcterms:W3CDTF">2024-09-20T06:39:55Z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0x010100A276FB839D8CAD4DA01800885BDFCC83</vt:lpwstr>
  </property>
  <property fmtid="{D5CDD505-2E9C-101B-9397-08002B2CF9AE}" pid="3" name="MediaServiceImageTags">
    <vt:lpwstr/>
  </property>
</Properties>
</file>