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72" r:id="rId2"/>
  </p:sldMasterIdLst>
  <p:notesMasterIdLst>
    <p:notesMasterId r:id="rId23"/>
  </p:notesMasterIdLst>
  <p:handoutMasterIdLst>
    <p:handoutMasterId r:id="rId24"/>
  </p:handoutMasterIdLst>
  <p:sldIdLst>
    <p:sldId id="374" r:id="rId3"/>
    <p:sldId id="327" r:id="rId4"/>
    <p:sldId id="379" r:id="rId5"/>
    <p:sldId id="388" r:id="rId6"/>
    <p:sldId id="378" r:id="rId7"/>
    <p:sldId id="380" r:id="rId8"/>
    <p:sldId id="389" r:id="rId9"/>
    <p:sldId id="382" r:id="rId10"/>
    <p:sldId id="383" r:id="rId11"/>
    <p:sldId id="384" r:id="rId12"/>
    <p:sldId id="385" r:id="rId13"/>
    <p:sldId id="386" r:id="rId14"/>
    <p:sldId id="387" r:id="rId15"/>
    <p:sldId id="357" r:id="rId16"/>
    <p:sldId id="346" r:id="rId17"/>
    <p:sldId id="342" r:id="rId18"/>
    <p:sldId id="345" r:id="rId19"/>
    <p:sldId id="353" r:id="rId20"/>
    <p:sldId id="326" r:id="rId21"/>
    <p:sldId id="297"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template" id="{8230E5E0-70A2-4E45-86FF-BF92AF73E7A3}">
          <p14:sldIdLst>
            <p14:sldId id="374"/>
            <p14:sldId id="327"/>
            <p14:sldId id="379"/>
            <p14:sldId id="388"/>
            <p14:sldId id="378"/>
            <p14:sldId id="380"/>
            <p14:sldId id="389"/>
            <p14:sldId id="382"/>
            <p14:sldId id="383"/>
            <p14:sldId id="384"/>
            <p14:sldId id="385"/>
            <p14:sldId id="386"/>
            <p14:sldId id="387"/>
            <p14:sldId id="357"/>
            <p14:sldId id="346"/>
            <p14:sldId id="342"/>
            <p14:sldId id="345"/>
            <p14:sldId id="353"/>
            <p14:sldId id="326"/>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e Chin"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A6"/>
    <a:srgbClr val="A4E08B"/>
    <a:srgbClr val="00A3DB"/>
    <a:srgbClr val="6BA7EA"/>
    <a:srgbClr val="FDBB63"/>
    <a:srgbClr val="EF434A"/>
    <a:srgbClr val="0093D1"/>
    <a:srgbClr val="004EA8"/>
    <a:srgbClr val="54B948"/>
    <a:srgbClr val="F8982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36" autoAdjust="0"/>
    <p:restoredTop sz="86458" autoAdjust="0"/>
  </p:normalViewPr>
  <p:slideViewPr>
    <p:cSldViewPr>
      <p:cViewPr>
        <p:scale>
          <a:sx n="75" d="100"/>
          <a:sy n="75" d="100"/>
        </p:scale>
        <p:origin x="1248" y="4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p:cViewPr>
        <p:scale>
          <a:sx n="120" d="100"/>
          <a:sy n="120" d="100"/>
        </p:scale>
        <p:origin x="2310" y="-13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5371C64-A821-424F-91AD-E087AAFCC13B}" type="datetime4">
              <a:rPr lang="en-US" smtClean="0"/>
              <a:t>December 15, 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BC7FA04-88A4-5341-A941-F2704798689E}" type="slidenum">
              <a:rPr lang="en-US"/>
              <a:pPr>
                <a:defRPr/>
              </a:pPr>
              <a:t>‹#›</a:t>
            </a:fld>
            <a:endParaRPr lang="en-US" dirty="0"/>
          </a:p>
        </p:txBody>
      </p:sp>
    </p:spTree>
    <p:extLst>
      <p:ext uri="{BB962C8B-B14F-4D97-AF65-F5344CB8AC3E}">
        <p14:creationId xmlns:p14="http://schemas.microsoft.com/office/powerpoint/2010/main" val="2938347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4EE803D-8C60-4F8B-9456-94B43560CCA2}" type="datetime4">
              <a:rPr lang="en-US" smtClean="0"/>
              <a:t>December 15, 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86CA6B5E-4A80-174E-ACF3-3E1260549E77}" type="slidenum">
              <a:rPr lang="en-US"/>
              <a:pPr>
                <a:defRPr/>
              </a:pPr>
              <a:t>‹#›</a:t>
            </a:fld>
            <a:endParaRPr lang="en-US" dirty="0"/>
          </a:p>
        </p:txBody>
      </p:sp>
    </p:spTree>
    <p:extLst>
      <p:ext uri="{BB962C8B-B14F-4D97-AF65-F5344CB8AC3E}">
        <p14:creationId xmlns:p14="http://schemas.microsoft.com/office/powerpoint/2010/main" val="4144343227"/>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Welcome.</a:t>
            </a:r>
          </a:p>
          <a:p>
            <a:endParaRPr lang="en-US" dirty="0"/>
          </a:p>
          <a:p>
            <a:r>
              <a:rPr lang="en-US" dirty="0"/>
              <a:t>For many of us, a big obstacle to saving for retirement is debt. </a:t>
            </a:r>
          </a:p>
          <a:p>
            <a:endParaRPr lang="en-US" dirty="0"/>
          </a:p>
          <a:p>
            <a:r>
              <a:rPr lang="en-US" dirty="0"/>
              <a:t>We all have some kind of debt. </a:t>
            </a:r>
          </a:p>
          <a:p>
            <a:pPr marL="171450" indent="-171450">
              <a:buFont typeface="Arial" panose="020B0604020202020204" pitchFamily="34" charset="0"/>
              <a:buChar char="•"/>
            </a:pPr>
            <a:r>
              <a:rPr lang="en-US" dirty="0"/>
              <a:t>Mortgage or rent</a:t>
            </a:r>
          </a:p>
          <a:p>
            <a:pPr marL="171450" indent="-171450">
              <a:buFont typeface="Arial" panose="020B0604020202020204" pitchFamily="34" charset="0"/>
              <a:buChar char="•"/>
            </a:pPr>
            <a:r>
              <a:rPr lang="en-US" dirty="0"/>
              <a:t>Student loans</a:t>
            </a:r>
          </a:p>
          <a:p>
            <a:pPr marL="171450" indent="-171450">
              <a:buFont typeface="Arial" panose="020B0604020202020204" pitchFamily="34" charset="0"/>
              <a:buChar char="•"/>
            </a:pPr>
            <a:r>
              <a:rPr lang="en-US" dirty="0"/>
              <a:t>Car payments</a:t>
            </a:r>
          </a:p>
          <a:p>
            <a:pPr marL="171450" indent="-171450">
              <a:buFont typeface="Arial" panose="020B0604020202020204" pitchFamily="34" charset="0"/>
              <a:buChar char="•"/>
            </a:pPr>
            <a:r>
              <a:rPr lang="en-US" dirty="0"/>
              <a:t>Credit cards</a:t>
            </a:r>
          </a:p>
          <a:p>
            <a:pPr marL="171450" indent="-171450">
              <a:buFont typeface="Arial" panose="020B0604020202020204" pitchFamily="34" charset="0"/>
              <a:buChar char="•"/>
            </a:pPr>
            <a:endParaRPr lang="en-US" dirty="0"/>
          </a:p>
          <a:p>
            <a:r>
              <a:rPr lang="en-US" dirty="0"/>
              <a:t>After making these kinds of payments each month, how many of you feel like there isn’t much left to invest in a retirement plan? </a:t>
            </a:r>
          </a:p>
          <a:p>
            <a:endParaRPr lang="en-US" dirty="0"/>
          </a:p>
          <a:p>
            <a:r>
              <a:rPr lang="en-US" dirty="0"/>
              <a:t>If you raised your hand, then it may be time for a financial health checkup. </a:t>
            </a:r>
          </a:p>
          <a:p>
            <a:endParaRPr lang="en-US" dirty="0"/>
          </a:p>
          <a:p>
            <a:r>
              <a:rPr lang="en-US" dirty="0"/>
              <a:t>Today, we’d like to focus on debt and ways to lower it. We believe that diagnosing your debt is a great first step toward making it easier to save for the future. </a:t>
            </a:r>
          </a:p>
          <a:p>
            <a:r>
              <a:rPr lang="en-US" dirty="0"/>
              <a:t> </a:t>
            </a:r>
          </a:p>
          <a:p>
            <a:endParaRPr lang="en-US" dirty="0"/>
          </a:p>
          <a:p>
            <a:endParaRPr lang="en-US" dirty="0"/>
          </a:p>
          <a:p>
            <a:endParaRPr lang="en-US" dirty="0"/>
          </a:p>
          <a:p>
            <a:r>
              <a:rPr lang="en-US" dirty="0"/>
              <a:t>  </a:t>
            </a:r>
          </a:p>
          <a:p>
            <a:endParaRPr lang="en-US" dirty="0"/>
          </a:p>
          <a:p>
            <a:endParaRPr lang="en-US" dirty="0"/>
          </a:p>
          <a:p>
            <a:r>
              <a:rPr lang="en-US" dirty="0"/>
              <a:t>  </a:t>
            </a:r>
          </a:p>
          <a:p>
            <a:endParaRPr lang="en-US" dirty="0"/>
          </a:p>
        </p:txBody>
      </p:sp>
      <p:sp>
        <p:nvSpPr>
          <p:cNvPr id="4" name="Date Placeholder 3"/>
          <p:cNvSpPr>
            <a:spLocks noGrp="1"/>
          </p:cNvSpPr>
          <p:nvPr>
            <p:ph type="dt" idx="10"/>
          </p:nvPr>
        </p:nvSpPr>
        <p:spPr/>
        <p:txBody>
          <a:bodyPr/>
          <a:lstStyle/>
          <a:p>
            <a:pPr>
              <a:defRPr/>
            </a:pPr>
            <a:fld id="{6EE64464-369D-4E69-B8E7-DBBA06259929}"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a:t>
            </a:fld>
            <a:endParaRPr lang="en-US" dirty="0"/>
          </a:p>
        </p:txBody>
      </p:sp>
    </p:spTree>
    <p:extLst>
      <p:ext uri="{BB962C8B-B14F-4D97-AF65-F5344CB8AC3E}">
        <p14:creationId xmlns:p14="http://schemas.microsoft.com/office/powerpoint/2010/main" val="233852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a:p>
            <a:endParaRPr lang="en-US" dirty="0"/>
          </a:p>
          <a:p>
            <a:r>
              <a:rPr lang="en-US" dirty="0"/>
              <a:t>James’ debt-to-income ratio of 28.5% falls in the most common range for most Americans. </a:t>
            </a:r>
          </a:p>
          <a:p>
            <a:r>
              <a:rPr lang="en-US" dirty="0"/>
              <a:t>While saving should be a high priority for James, lowering debt may be a more important goal. </a:t>
            </a:r>
          </a:p>
          <a:p>
            <a:endParaRPr lang="en-US" dirty="0"/>
          </a:p>
          <a:p>
            <a:r>
              <a:rPr lang="en-US" dirty="0"/>
              <a:t>[REVIEW THERMOMETER RANGES]</a:t>
            </a:r>
          </a:p>
          <a:p>
            <a:endParaRPr lang="en-US" dirty="0"/>
          </a:p>
          <a:p>
            <a:r>
              <a:rPr lang="en-US" dirty="0"/>
              <a:t>If you don't have a mortgage, keep in mind that paying your rent on time and paying credit card bills on time are actions that help you establish a good credit history. They also contribute to your overall financial wellness.</a:t>
            </a:r>
          </a:p>
          <a:p>
            <a:endParaRPr lang="en-US" dirty="0"/>
          </a:p>
          <a:p>
            <a:endParaRPr lang="en-US" dirty="0"/>
          </a:p>
          <a:p>
            <a:r>
              <a:rPr lang="en-US" dirty="0"/>
              <a:t> </a:t>
            </a:r>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10</a:t>
            </a:fld>
            <a:endParaRPr lang="en-US" dirty="0"/>
          </a:p>
        </p:txBody>
      </p:sp>
    </p:spTree>
    <p:extLst>
      <p:ext uri="{BB962C8B-B14F-4D97-AF65-F5344CB8AC3E}">
        <p14:creationId xmlns:p14="http://schemas.microsoft.com/office/powerpoint/2010/main" val="554607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685800" y="4724399"/>
            <a:ext cx="5486400" cy="4418014"/>
          </a:xfrm>
        </p:spPr>
        <p:txBody>
          <a:bodyPr>
            <a:normAutofit/>
          </a:bodyPr>
          <a:lstStyle/>
          <a:p>
            <a:r>
              <a:rPr lang="en-US" dirty="0"/>
              <a:t>It’s pretty easy to figure out your debt-to-income ratio, right? </a:t>
            </a:r>
          </a:p>
          <a:p>
            <a:r>
              <a:rPr lang="en-US" dirty="0"/>
              <a:t>It’s great because it gives you a snapshot of your financial health.</a:t>
            </a:r>
          </a:p>
          <a:p>
            <a:r>
              <a:rPr lang="en-US" dirty="0"/>
              <a:t>Now let’s talk about remedies for reducing your debt.   </a:t>
            </a:r>
          </a:p>
          <a:p>
            <a:endParaRPr lang="en-US"/>
          </a:p>
          <a:p>
            <a:r>
              <a:rPr lang="en-US"/>
              <a:t>There </a:t>
            </a:r>
            <a:r>
              <a:rPr lang="en-US" dirty="0"/>
              <a:t>are two basic ones, and both can help you improve your overall financial health.</a:t>
            </a:r>
          </a:p>
          <a:p>
            <a:endParaRPr lang="en-US" dirty="0"/>
          </a:p>
          <a:p>
            <a:r>
              <a:rPr lang="en-US" dirty="0"/>
              <a:t>The High Interest Regimen, also called Debt Avalanche, targets your highest-interest-rate debts first. It lets you repay debts in the shortest amount of time and saves you the most in interest. </a:t>
            </a:r>
          </a:p>
          <a:p>
            <a:endParaRPr lang="en-US" dirty="0"/>
          </a:p>
          <a:p>
            <a:r>
              <a:rPr lang="en-US" dirty="0"/>
              <a:t>The Small Balance Therapy, also known as the Debt Snowball method, targets your smallest debts first, no matter the interest rate. If you’re motivated by small victories, this remedy helps you gain the momentum to reach financial wellness. </a:t>
            </a:r>
          </a:p>
          <a:p>
            <a:endParaRPr lang="en-US" dirty="0"/>
          </a:p>
          <a:p>
            <a:r>
              <a:rPr lang="en-US" dirty="0"/>
              <a:t>Choose the method that helps you feel more balanced financially. </a:t>
            </a:r>
          </a:p>
        </p:txBody>
      </p:sp>
      <p:sp>
        <p:nvSpPr>
          <p:cNvPr id="4" name="Slide Number Placeholder 3"/>
          <p:cNvSpPr>
            <a:spLocks noGrp="1"/>
          </p:cNvSpPr>
          <p:nvPr>
            <p:ph type="sldNum" sz="quarter" idx="10"/>
          </p:nvPr>
        </p:nvSpPr>
        <p:spPr/>
        <p:txBody>
          <a:bodyPr/>
          <a:lstStyle/>
          <a:p>
            <a:fld id="{54BE8B25-A91D-A640-A32C-41D5F03152EC}" type="slidenum">
              <a:rPr lang="en-US" smtClean="0"/>
              <a:t>11</a:t>
            </a:fld>
            <a:endParaRPr lang="en-US" dirty="0"/>
          </a:p>
        </p:txBody>
      </p:sp>
    </p:spTree>
    <p:extLst>
      <p:ext uri="{BB962C8B-B14F-4D97-AF65-F5344CB8AC3E}">
        <p14:creationId xmlns:p14="http://schemas.microsoft.com/office/powerpoint/2010/main" val="1501763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685800" y="4724399"/>
            <a:ext cx="5486400" cy="4418014"/>
          </a:xfrm>
        </p:spPr>
        <p:txBody>
          <a:bodyPr>
            <a:normAutofit/>
          </a:bodyPr>
          <a:lstStyle/>
          <a:p>
            <a:r>
              <a:rPr lang="en-US" dirty="0"/>
              <a:t>Lowering your debt is easier with the right tool. Explore these options.</a:t>
            </a:r>
          </a:p>
          <a:p>
            <a:r>
              <a:rPr lang="en-US" dirty="0"/>
              <a:t>Websites include calculators that can help you figure out which debts to pay down first and how soon you might pay off a debt.</a:t>
            </a:r>
          </a:p>
          <a:p>
            <a:r>
              <a:rPr lang="en-US" dirty="0"/>
              <a:t>Apps can help you set up automatic bill paying, to avoid the risk of late payment fees. They also help you set up budgets, so you can always be saving.</a:t>
            </a:r>
          </a:p>
          <a:p>
            <a:r>
              <a:rPr lang="en-US" dirty="0"/>
              <a:t>Software and spreadsheets let you plug in all of your debt information and come up with a payment plan that makes sense for you. </a:t>
            </a:r>
          </a:p>
          <a:p>
            <a:endParaRPr lang="en-US" dirty="0"/>
          </a:p>
          <a:p>
            <a:r>
              <a:rPr lang="en-US" dirty="0"/>
              <a:t> </a:t>
            </a:r>
          </a:p>
          <a:p>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12</a:t>
            </a:fld>
            <a:endParaRPr lang="en-US" dirty="0"/>
          </a:p>
        </p:txBody>
      </p:sp>
    </p:spTree>
    <p:extLst>
      <p:ext uri="{BB962C8B-B14F-4D97-AF65-F5344CB8AC3E}">
        <p14:creationId xmlns:p14="http://schemas.microsoft.com/office/powerpoint/2010/main" val="501205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685800" y="4724399"/>
            <a:ext cx="5486400" cy="4418014"/>
          </a:xfrm>
        </p:spPr>
        <p:txBody>
          <a:bodyPr>
            <a:normAutofit/>
          </a:bodyPr>
          <a:lstStyle/>
          <a:p>
            <a:r>
              <a:rPr lang="en-US" dirty="0"/>
              <a:t>[READ HABITS]</a:t>
            </a:r>
          </a:p>
          <a:p>
            <a:endParaRPr lang="en-US" dirty="0"/>
          </a:p>
          <a:p>
            <a:r>
              <a:rPr lang="en-US" dirty="0"/>
              <a:t>[EXPAND ON LAST BULLET]</a:t>
            </a:r>
            <a:br>
              <a:rPr lang="en-US" dirty="0"/>
            </a:br>
            <a:r>
              <a:rPr lang="en-US" dirty="0"/>
              <a:t>Take the initiative and contact your credit card company. It's not unheard of to negotiate a lower interest rate, especially if your payment history is good. </a:t>
            </a:r>
          </a:p>
          <a:p>
            <a:r>
              <a:rPr lang="en-US" dirty="0"/>
              <a:t>And if you have more than one credit card, take steps to consolidate your balances on a card with the lowest interest rate.  </a:t>
            </a:r>
          </a:p>
          <a:p>
            <a:r>
              <a:rPr lang="en-US" dirty="0"/>
              <a:t>Taking steps to reduce your debt now can help you save money and interest over time. </a:t>
            </a: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13</a:t>
            </a:fld>
            <a:endParaRPr lang="en-US" dirty="0"/>
          </a:p>
        </p:txBody>
      </p:sp>
    </p:spTree>
    <p:extLst>
      <p:ext uri="{BB962C8B-B14F-4D97-AF65-F5344CB8AC3E}">
        <p14:creationId xmlns:p14="http://schemas.microsoft.com/office/powerpoint/2010/main" val="1588227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685800" y="4724400"/>
            <a:ext cx="5486400" cy="3733800"/>
          </a:xfrm>
        </p:spPr>
        <p:txBody>
          <a:bodyPr/>
          <a:lstStyle/>
          <a:p>
            <a:r>
              <a:rPr lang="en-US" dirty="0"/>
              <a:t>When you’ve set up a plan to lower your debt, you’re on your way to removing obstacles to saving. Don’t wait to enroll in your company’s retirement plan, or increase your contribution if you’re already enrolled. Check out these guidelines to saving for retirement at each life stage. </a:t>
            </a:r>
          </a:p>
          <a:p>
            <a:pPr>
              <a:spcBef>
                <a:spcPct val="0"/>
              </a:spcBef>
            </a:pPr>
            <a:endParaRPr lang="en-US" dirty="0">
              <a:latin typeface="Calibri" charset="0"/>
            </a:endParaRPr>
          </a:p>
          <a:p>
            <a:pPr>
              <a:spcBef>
                <a:spcPct val="0"/>
              </a:spcBef>
            </a:pPr>
            <a:r>
              <a:rPr lang="en-US" dirty="0">
                <a:latin typeface="Calibri" charset="0"/>
              </a:rPr>
              <a:t> </a:t>
            </a:r>
          </a:p>
          <a:p>
            <a:pPr>
              <a:spcBef>
                <a:spcPct val="0"/>
              </a:spcBef>
            </a:pPr>
            <a:r>
              <a:rPr lang="en-US" dirty="0">
                <a:latin typeface="Calibri" charset="0"/>
              </a:rPr>
              <a:t>We’ve consulted expert sources to find these suggested guidelines for saving when you’re 30, 45 and 60.</a:t>
            </a:r>
          </a:p>
          <a:p>
            <a:pPr>
              <a:spcBef>
                <a:spcPct val="0"/>
              </a:spcBef>
            </a:pPr>
            <a:endParaRPr lang="en-US" dirty="0">
              <a:latin typeface="Calibri" charset="0"/>
            </a:endParaRPr>
          </a:p>
          <a:p>
            <a:pPr>
              <a:spcBef>
                <a:spcPct val="0"/>
              </a:spcBef>
            </a:pPr>
            <a:r>
              <a:rPr lang="en-US" dirty="0">
                <a:latin typeface="Calibri" charset="0"/>
              </a:rPr>
              <a:t>As an example, the ideal target savings goal for a 45-year-old is 15 to 20 percent of your paycheck. </a:t>
            </a:r>
          </a:p>
          <a:p>
            <a:pPr>
              <a:spcBef>
                <a:spcPct val="0"/>
              </a:spcBef>
            </a:pPr>
            <a:endParaRPr lang="en-US" dirty="0">
              <a:latin typeface="Calibri" charset="0"/>
            </a:endParaRPr>
          </a:p>
          <a:p>
            <a:pPr>
              <a:spcBef>
                <a:spcPct val="0"/>
              </a:spcBef>
            </a:pPr>
            <a:r>
              <a:rPr lang="en-US" dirty="0">
                <a:latin typeface="Calibri" charset="0"/>
              </a:rPr>
              <a:t>At this life stage, you're in good shape if you have 3.5 times your current annual salary already saved in a retirement account.</a:t>
            </a:r>
          </a:p>
          <a:p>
            <a:pPr>
              <a:spcBef>
                <a:spcPct val="0"/>
              </a:spcBef>
            </a:pPr>
            <a:endParaRPr lang="en-US" dirty="0">
              <a:latin typeface="Calibri" charset="0"/>
            </a:endParaRPr>
          </a:p>
        </p:txBody>
      </p:sp>
      <p:sp>
        <p:nvSpPr>
          <p:cNvPr id="4" name="Slide Number Placeholder 3"/>
          <p:cNvSpPr>
            <a:spLocks noGrp="1"/>
          </p:cNvSpPr>
          <p:nvPr>
            <p:ph type="sldNum" sz="quarter" idx="10"/>
          </p:nvPr>
        </p:nvSpPr>
        <p:spPr/>
        <p:txBody>
          <a:bodyPr/>
          <a:lstStyle/>
          <a:p>
            <a:fld id="{54BE8B25-A91D-A640-A32C-41D5F03152EC}" type="slidenum">
              <a:rPr lang="en-US" smtClean="0"/>
              <a:t>14</a:t>
            </a:fld>
            <a:endParaRPr lang="en-US" dirty="0"/>
          </a:p>
        </p:txBody>
      </p:sp>
    </p:spTree>
    <p:extLst>
      <p:ext uri="{BB962C8B-B14F-4D97-AF65-F5344CB8AC3E}">
        <p14:creationId xmlns:p14="http://schemas.microsoft.com/office/powerpoint/2010/main" val="195964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685800" y="4724399"/>
            <a:ext cx="5486400" cy="4418014"/>
          </a:xfrm>
        </p:spPr>
        <p:txBody>
          <a:bodyPr>
            <a:normAutofit fontScale="85000" lnSpcReduction="20000"/>
          </a:bodyPr>
          <a:lstStyle/>
          <a:p>
            <a:pPr>
              <a:spcBef>
                <a:spcPct val="0"/>
              </a:spcBef>
            </a:pPr>
            <a:r>
              <a:rPr lang="en-US" dirty="0">
                <a:latin typeface="Calibri" charset="0"/>
              </a:rPr>
              <a:t>Why is saving for retirement important?</a:t>
            </a:r>
          </a:p>
          <a:p>
            <a:pPr>
              <a:spcBef>
                <a:spcPct val="0"/>
              </a:spcBef>
            </a:pPr>
            <a:endParaRPr lang="en-US" dirty="0">
              <a:latin typeface="Calibri" charset="0"/>
            </a:endParaRPr>
          </a:p>
          <a:p>
            <a:pPr>
              <a:spcBef>
                <a:spcPct val="0"/>
              </a:spcBef>
            </a:pPr>
            <a:r>
              <a:rPr lang="en-US" dirty="0">
                <a:latin typeface="Calibri" charset="0"/>
              </a:rPr>
              <a:t>Well, when we stop getting a regular paycheck, we still have to cover many of the same expenses we have now.</a:t>
            </a:r>
            <a:r>
              <a:rPr lang="en-US" baseline="0" dirty="0">
                <a:latin typeface="Calibri" charset="0"/>
              </a:rPr>
              <a:t> </a:t>
            </a:r>
            <a:r>
              <a:rPr lang="en-US" dirty="0">
                <a:latin typeface="Calibri" charset="0"/>
              </a:rPr>
              <a:t>And some new ones, too. </a:t>
            </a:r>
          </a:p>
          <a:p>
            <a:pPr>
              <a:spcBef>
                <a:spcPct val="0"/>
              </a:spcBef>
            </a:pPr>
            <a:r>
              <a:rPr lang="en-US" dirty="0">
                <a:latin typeface="Calibri" charset="0"/>
              </a:rPr>
              <a:t> </a:t>
            </a:r>
          </a:p>
          <a:p>
            <a:pPr>
              <a:spcBef>
                <a:spcPct val="0"/>
              </a:spcBef>
            </a:pPr>
            <a:r>
              <a:rPr lang="en-US" dirty="0">
                <a:latin typeface="Calibri" charset="0"/>
              </a:rPr>
              <a:t>In retirement, we need:</a:t>
            </a:r>
          </a:p>
          <a:p>
            <a:pPr>
              <a:spcBef>
                <a:spcPct val="0"/>
              </a:spcBef>
            </a:pPr>
            <a:endParaRPr lang="en-US" dirty="0">
              <a:latin typeface="Calibri" charset="0"/>
            </a:endParaRPr>
          </a:p>
          <a:p>
            <a:pPr marL="0" indent="0">
              <a:buNone/>
            </a:pPr>
            <a:r>
              <a:rPr lang="en-US" b="1" dirty="0"/>
              <a:t>Money to live on</a:t>
            </a:r>
          </a:p>
          <a:p>
            <a:pPr marL="171450" indent="-171450">
              <a:buFont typeface="Arial" panose="020B0604020202020204" pitchFamily="34" charset="0"/>
              <a:buChar char="•"/>
            </a:pPr>
            <a:r>
              <a:rPr lang="en-US" dirty="0"/>
              <a:t>Rent or mortgage</a:t>
            </a:r>
          </a:p>
          <a:p>
            <a:pPr marL="171450" indent="-171450">
              <a:buFont typeface="Arial" panose="020B0604020202020204" pitchFamily="34" charset="0"/>
              <a:buChar char="•"/>
            </a:pPr>
            <a:r>
              <a:rPr lang="en-US" dirty="0"/>
              <a:t>Food and necessities</a:t>
            </a:r>
          </a:p>
          <a:p>
            <a:pPr marL="171450" indent="-171450">
              <a:buFont typeface="Arial" panose="020B0604020202020204" pitchFamily="34" charset="0"/>
              <a:buChar char="•"/>
            </a:pPr>
            <a:r>
              <a:rPr lang="en-US" dirty="0"/>
              <a:t>Utilities and other expenses</a:t>
            </a:r>
          </a:p>
          <a:p>
            <a:pPr marL="171450" indent="-171450">
              <a:buFont typeface="Arial" panose="020B0604020202020204" pitchFamily="34" charset="0"/>
              <a:buChar char="•"/>
            </a:pPr>
            <a:r>
              <a:rPr lang="en-US" dirty="0"/>
              <a:t>Insurance</a:t>
            </a:r>
          </a:p>
          <a:p>
            <a:pPr marL="171450" indent="-171450">
              <a:buFont typeface="Arial" panose="020B0604020202020204" pitchFamily="34" charset="0"/>
              <a:buChar char="•"/>
            </a:pPr>
            <a:r>
              <a:rPr lang="en-US" dirty="0"/>
              <a:t>Transportation</a:t>
            </a:r>
          </a:p>
          <a:p>
            <a:pPr marL="171450" indent="-171450">
              <a:buFont typeface="Arial" panose="020B0604020202020204" pitchFamily="34" charset="0"/>
              <a:buChar char="•"/>
            </a:pPr>
            <a:r>
              <a:rPr lang="en-US" dirty="0"/>
              <a:t>Medical expenses</a:t>
            </a:r>
          </a:p>
          <a:p>
            <a:pPr marL="171450" indent="-171450">
              <a:buFont typeface="Arial" panose="020B0604020202020204" pitchFamily="34" charset="0"/>
              <a:buChar char="•"/>
            </a:pPr>
            <a:endParaRPr lang="en-US" dirty="0"/>
          </a:p>
          <a:p>
            <a:pPr marL="0" indent="0">
              <a:buNone/>
            </a:pPr>
            <a:r>
              <a:rPr lang="en-US" b="1" dirty="0"/>
              <a:t>Money for fun</a:t>
            </a:r>
          </a:p>
          <a:p>
            <a:pPr marL="171450" indent="-171450">
              <a:buFont typeface="Arial" panose="020B0604020202020204" pitchFamily="34" charset="0"/>
              <a:buChar char="•"/>
            </a:pPr>
            <a:r>
              <a:rPr lang="en-US" dirty="0"/>
              <a:t>Travel expenses</a:t>
            </a:r>
          </a:p>
          <a:p>
            <a:pPr marL="171450" indent="-171450">
              <a:buFont typeface="Arial" panose="020B0604020202020204" pitchFamily="34" charset="0"/>
              <a:buChar char="•"/>
            </a:pPr>
            <a:r>
              <a:rPr lang="en-US" dirty="0"/>
              <a:t>Club memberships</a:t>
            </a:r>
          </a:p>
          <a:p>
            <a:pPr marL="171450" indent="-171450">
              <a:buFont typeface="Arial" panose="020B0604020202020204" pitchFamily="34" charset="0"/>
              <a:buChar char="•"/>
            </a:pPr>
            <a:r>
              <a:rPr lang="en-US" dirty="0"/>
              <a:t>Hobbies and activities	</a:t>
            </a:r>
            <a:br>
              <a:rPr lang="en-US" dirty="0"/>
            </a:br>
            <a:r>
              <a:rPr lang="en-US" dirty="0"/>
              <a:t>		</a:t>
            </a:r>
          </a:p>
          <a:p>
            <a:pPr marL="0" indent="0">
              <a:buNone/>
            </a:pPr>
            <a:r>
              <a:rPr lang="en-US" b="1" dirty="0"/>
              <a:t>Money for major purchases</a:t>
            </a:r>
          </a:p>
          <a:p>
            <a:pPr marL="171450" indent="-171450">
              <a:buFont typeface="Arial" panose="020B0604020202020204" pitchFamily="34" charset="0"/>
              <a:buChar char="•"/>
            </a:pPr>
            <a:r>
              <a:rPr lang="en-US" dirty="0"/>
              <a:t>Car</a:t>
            </a:r>
          </a:p>
          <a:p>
            <a:pPr marL="171450" indent="-171450">
              <a:buFont typeface="Arial" panose="020B0604020202020204" pitchFamily="34" charset="0"/>
              <a:buChar char="•"/>
            </a:pPr>
            <a:r>
              <a:rPr lang="en-US" dirty="0"/>
              <a:t>Home projects</a:t>
            </a:r>
          </a:p>
          <a:p>
            <a:pPr marL="171450" indent="-171450">
              <a:buFont typeface="Arial" panose="020B0604020202020204" pitchFamily="34" charset="0"/>
              <a:buChar char="•"/>
            </a:pPr>
            <a:r>
              <a:rPr lang="en-US" dirty="0"/>
              <a:t>Real estate</a:t>
            </a:r>
          </a:p>
          <a:p>
            <a:pPr marL="171450" indent="-171450">
              <a:buFont typeface="Arial" panose="020B0604020202020204" pitchFamily="34" charset="0"/>
              <a:buChar char="•"/>
            </a:pPr>
            <a:r>
              <a:rPr lang="en-US" dirty="0"/>
              <a:t>Technology, like new phones and computers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How will you cover these expenses?</a:t>
            </a:r>
          </a:p>
          <a:p>
            <a:pPr marL="171450" indent="-171450">
              <a:buFont typeface="Arial" panose="020B0604020202020204" pitchFamily="34" charset="0"/>
              <a:buChar char="•"/>
            </a:pPr>
            <a:endParaRPr lang="en-US" dirty="0"/>
          </a:p>
          <a:p>
            <a:pPr>
              <a:spcBef>
                <a:spcPct val="0"/>
              </a:spcBef>
            </a:pPr>
            <a:endParaRPr lang="en-US" dirty="0">
              <a:latin typeface="Calibri" charset="0"/>
            </a:endParaRPr>
          </a:p>
          <a:p>
            <a:pPr>
              <a:spcBef>
                <a:spcPct val="0"/>
              </a:spcBef>
            </a:pPr>
            <a:endParaRPr lang="en-US" dirty="0">
              <a:latin typeface="Calibri" charset="0"/>
            </a:endParaRPr>
          </a:p>
        </p:txBody>
      </p:sp>
      <p:sp>
        <p:nvSpPr>
          <p:cNvPr id="4" name="Slide Number Placeholder 3"/>
          <p:cNvSpPr>
            <a:spLocks noGrp="1"/>
          </p:cNvSpPr>
          <p:nvPr>
            <p:ph type="sldNum" sz="quarter" idx="10"/>
          </p:nvPr>
        </p:nvSpPr>
        <p:spPr/>
        <p:txBody>
          <a:bodyPr/>
          <a:lstStyle/>
          <a:p>
            <a:fld id="{54BE8B25-A91D-A640-A32C-41D5F03152EC}" type="slidenum">
              <a:rPr lang="en-US" smtClean="0"/>
              <a:t>15</a:t>
            </a:fld>
            <a:endParaRPr lang="en-US" dirty="0"/>
          </a:p>
        </p:txBody>
      </p:sp>
    </p:spTree>
    <p:extLst>
      <p:ext uri="{BB962C8B-B14F-4D97-AF65-F5344CB8AC3E}">
        <p14:creationId xmlns:p14="http://schemas.microsoft.com/office/powerpoint/2010/main" val="299024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One of the best answers is to join your company’s retirement plan.</a:t>
            </a:r>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16</a:t>
            </a:fld>
            <a:endParaRPr lang="en-US" dirty="0"/>
          </a:p>
        </p:txBody>
      </p:sp>
    </p:spTree>
    <p:extLst>
      <p:ext uri="{BB962C8B-B14F-4D97-AF65-F5344CB8AC3E}">
        <p14:creationId xmlns:p14="http://schemas.microsoft.com/office/powerpoint/2010/main" val="2208897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620577"/>
            <a:ext cx="5852160" cy="4193858"/>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DBB63"/>
                </a:solidFill>
              </a:rPr>
              <a:t>[1 Click for Animation]</a:t>
            </a:r>
          </a:p>
          <a:p>
            <a:endParaRPr lang="en-US" dirty="0"/>
          </a:p>
          <a:p>
            <a:r>
              <a:rPr lang="en-US" dirty="0"/>
              <a:t>Here are 5 of the best reasons to enroll in your plan:</a:t>
            </a:r>
          </a:p>
          <a:p>
            <a:r>
              <a:rPr lang="en-US" dirty="0"/>
              <a:t> </a:t>
            </a:r>
          </a:p>
          <a:p>
            <a:pPr marL="457200" indent="-457200">
              <a:buFont typeface="+mj-lt"/>
              <a:buAutoNum type="arabicPeriod"/>
            </a:pPr>
            <a:r>
              <a:rPr lang="en-US" dirty="0"/>
              <a:t>It’s easy — saving is automatic. Contributions to your retirement plan are taken directly out of your paycheck. This makes saving easy and seamless. And you can take your savings with you if you leave your job.</a:t>
            </a:r>
          </a:p>
          <a:p>
            <a:pPr marL="457200" indent="-457200">
              <a:buFont typeface="+mj-lt"/>
              <a:buAutoNum type="arabicPeriod"/>
            </a:pPr>
            <a:r>
              <a:rPr lang="en-US" dirty="0"/>
              <a:t>There are big tax advantages. Your contributions are made before taxes are withheld. This reduces your taxable income and income taxes. </a:t>
            </a:r>
          </a:p>
          <a:p>
            <a:pPr marL="457200" indent="-457200">
              <a:buFont typeface="+mj-lt"/>
              <a:buAutoNum type="arabicPeriod"/>
            </a:pPr>
            <a:r>
              <a:rPr lang="en-US" dirty="0"/>
              <a:t>We've screened and evaluated the investment options in your plan during a thorough review process. This helps ensure that you have a diverse and appropriate selection of options to choose from.</a:t>
            </a:r>
          </a:p>
          <a:p>
            <a:pPr marL="457200" indent="-457200">
              <a:buFont typeface="+mj-lt"/>
              <a:buAutoNum type="arabicPeriod"/>
            </a:pPr>
            <a:r>
              <a:rPr lang="en-US" dirty="0"/>
              <a:t>Compounding happens.</a:t>
            </a:r>
            <a:r>
              <a:rPr lang="en-US" baseline="0" dirty="0"/>
              <a:t> The earnings on your savings are reinvested and start earning an investment return of their own. The earlier you start saving, the more you’ll benefit from compounding</a:t>
            </a:r>
            <a:endParaRPr lang="en-US" dirty="0"/>
          </a:p>
          <a:p>
            <a:pPr marL="457200" indent="-457200">
              <a:buFont typeface="+mj-lt"/>
              <a:buAutoNum type="arabicPeriod"/>
            </a:pPr>
            <a:r>
              <a:rPr lang="en-US" dirty="0"/>
              <a:t>“Free money.” Your employer may match part of your contribution. That means you may be able to double your contributions up to a limit.  </a:t>
            </a:r>
          </a:p>
          <a:p>
            <a:pPr marL="457200" indent="-457200">
              <a:buFont typeface="+mj-lt"/>
              <a:buAutoNum type="arabicPeriod"/>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solidFill>
                  <a:srgbClr val="FDBB63"/>
                </a:solidFill>
              </a:rPr>
              <a:t>[1 Click for Animation to Next Slide]</a:t>
            </a:r>
          </a:p>
          <a:p>
            <a:pPr marL="0" indent="0">
              <a:buFont typeface="+mj-lt"/>
              <a:buNone/>
            </a:pPr>
            <a:endParaRPr lang="en-US" dirty="0"/>
          </a:p>
          <a:p>
            <a:pPr marL="457200" indent="-457200">
              <a:buFont typeface="+mj-lt"/>
              <a:buAutoNum type="arabicPeriod"/>
            </a:pPr>
            <a:endParaRPr lang="en-US" dirty="0"/>
          </a:p>
          <a:p>
            <a:pPr marL="0" indent="0">
              <a:buFont typeface="+mj-lt"/>
              <a:buNone/>
            </a:pPr>
            <a:endParaRPr lang="en-US" dirty="0"/>
          </a:p>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17</a:t>
            </a:fld>
            <a:endParaRPr lang="en-US" dirty="0"/>
          </a:p>
        </p:txBody>
      </p:sp>
    </p:spTree>
    <p:extLst>
      <p:ext uri="{BB962C8B-B14F-4D97-AF65-F5344CB8AC3E}">
        <p14:creationId xmlns:p14="http://schemas.microsoft.com/office/powerpoint/2010/main" val="3010564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2606"/>
            <a:ext cx="5486400" cy="4114800"/>
          </a:xfrm>
        </p:spPr>
        <p:txBody>
          <a:bodyPr/>
          <a:lstStyle/>
          <a:p>
            <a:endParaRPr lang="en-US" dirty="0"/>
          </a:p>
          <a:p>
            <a:r>
              <a:rPr lang="en-US" dirty="0"/>
              <a:t>Good financial health is worth striving for. </a:t>
            </a:r>
          </a:p>
          <a:p>
            <a:endParaRPr lang="en-US" dirty="0"/>
          </a:p>
          <a:p>
            <a:r>
              <a:rPr lang="en-US" dirty="0"/>
              <a:t>And easy steps like diagnosing your debt can help you lower your debt and find ways to save for the future. </a:t>
            </a:r>
          </a:p>
          <a:p>
            <a:endParaRPr lang="en-US" dirty="0"/>
          </a:p>
          <a:p>
            <a:endParaRPr lang="en-US" dirty="0"/>
          </a:p>
          <a:p>
            <a:endParaRPr lang="en-US" dirty="0"/>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18</a:t>
            </a:fld>
            <a:endParaRPr lang="en-US" dirty="0"/>
          </a:p>
        </p:txBody>
      </p:sp>
    </p:spTree>
    <p:extLst>
      <p:ext uri="{BB962C8B-B14F-4D97-AF65-F5344CB8AC3E}">
        <p14:creationId xmlns:p14="http://schemas.microsoft.com/office/powerpoint/2010/main" val="3046213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we’ve given you ideas about managing your debt and finding money to save for retirement.</a:t>
            </a:r>
          </a:p>
          <a:p>
            <a:r>
              <a:rPr lang="en-US" dirty="0"/>
              <a:t>When it comes time to retire, you’ll be thankful that you completed this financial health checkup.  </a:t>
            </a:r>
          </a:p>
          <a:p>
            <a:endParaRPr lang="en-US" dirty="0"/>
          </a:p>
          <a:p>
            <a:r>
              <a:rPr lang="en-US" dirty="0"/>
              <a:t>Here’s where to go to </a:t>
            </a:r>
            <a:r>
              <a:rPr lang="en-US"/>
              <a:t>enroll in </a:t>
            </a:r>
            <a:r>
              <a:rPr lang="en-US" dirty="0"/>
              <a:t>your retirement plan: standard.com/retirement </a:t>
            </a:r>
          </a:p>
          <a:p>
            <a:endParaRPr lang="en-US" dirty="0"/>
          </a:p>
          <a:p>
            <a:r>
              <a:rPr lang="en-US" dirty="0"/>
              <a:t>Thank you for being here today. I’m here to answer questions. </a:t>
            </a:r>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19</a:t>
            </a:fld>
            <a:endParaRPr lang="en-US" dirty="0"/>
          </a:p>
        </p:txBody>
      </p:sp>
    </p:spTree>
    <p:extLst>
      <p:ext uri="{BB962C8B-B14F-4D97-AF65-F5344CB8AC3E}">
        <p14:creationId xmlns:p14="http://schemas.microsoft.com/office/powerpoint/2010/main" val="363704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p:txBody>
      </p:sp>
      <p:sp>
        <p:nvSpPr>
          <p:cNvPr id="4" name="Slide Number Placeholder 3"/>
          <p:cNvSpPr>
            <a:spLocks noGrp="1"/>
          </p:cNvSpPr>
          <p:nvPr>
            <p:ph type="sldNum" sz="quarter" idx="10"/>
          </p:nvPr>
        </p:nvSpPr>
        <p:spPr/>
        <p:txBody>
          <a:bodyPr/>
          <a:lstStyle/>
          <a:p>
            <a:fld id="{54BE8B25-A91D-A640-A32C-41D5F03152EC}" type="slidenum">
              <a:rPr lang="en-US" smtClean="0"/>
              <a:t>2</a:t>
            </a:fld>
            <a:endParaRPr lang="en-US" dirty="0"/>
          </a:p>
        </p:txBody>
      </p:sp>
    </p:spTree>
    <p:extLst>
      <p:ext uri="{BB962C8B-B14F-4D97-AF65-F5344CB8AC3E}">
        <p14:creationId xmlns:p14="http://schemas.microsoft.com/office/powerpoint/2010/main" val="726609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40963"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9E3446-2FBB-4149-B0A2-8E323DC9FF2A}" type="datetime4">
              <a:rPr lang="en-US" smtClean="0">
                <a:latin typeface="Calibri" charset="0"/>
              </a:rPr>
              <a:t>December 15, 2022</a:t>
            </a:fld>
            <a:endParaRPr lang="en-US" dirty="0">
              <a:latin typeface="Calibri" charset="0"/>
            </a:endParaRPr>
          </a:p>
        </p:txBody>
      </p:sp>
      <p:sp>
        <p:nvSpPr>
          <p:cNvPr id="4096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6EED1847-B33F-7943-9B9B-010B4271F1D1}" type="slidenum">
              <a:rPr lang="en-US">
                <a:latin typeface="Calibri" charset="0"/>
              </a:rPr>
              <a:pPr fontAlgn="base">
                <a:spcBef>
                  <a:spcPct val="0"/>
                </a:spcBef>
                <a:spcAft>
                  <a:spcPct val="0"/>
                </a:spcAft>
              </a:pPr>
              <a:t>20</a:t>
            </a:fld>
            <a:endParaRPr lang="en-US" dirty="0">
              <a:latin typeface="Calibri" charset="0"/>
            </a:endParaRPr>
          </a:p>
        </p:txBody>
      </p:sp>
    </p:spTree>
    <p:extLst>
      <p:ext uri="{BB962C8B-B14F-4D97-AF65-F5344CB8AC3E}">
        <p14:creationId xmlns:p14="http://schemas.microsoft.com/office/powerpoint/2010/main" val="334779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It’s rare not to have any debt during your lifetime. And not all debt is bad. </a:t>
            </a:r>
          </a:p>
          <a:p>
            <a:r>
              <a:rPr lang="en-US" dirty="0"/>
              <a:t>There’s “good debt,” which is debt that can help you make money and increase your net worth. Financing a house or getting a student loan for college are usually good investments, for example. </a:t>
            </a:r>
          </a:p>
          <a:p>
            <a:r>
              <a:rPr lang="en-US" dirty="0"/>
              <a:t>If you buy a house, you may eventually sell it at a profit or rent it out to generate income. A college degree is expected to lead to higher earning potential and greater access to good-paying jobs. </a:t>
            </a:r>
          </a:p>
          <a:p>
            <a:endParaRPr lang="en-US" dirty="0"/>
          </a:p>
          <a:p>
            <a:r>
              <a:rPr lang="en-US" dirty="0"/>
              <a:t>Then there’s “bad debt.” These are purchases that won’t go up in value or generate income. High credit card debt to make ends meet or buying a new car are examples.  </a:t>
            </a:r>
          </a:p>
          <a:p>
            <a:r>
              <a:rPr lang="en-US" dirty="0"/>
              <a:t>And remember that the interest you pay for things you buy with a credit card essentially raises the cost of the item.</a:t>
            </a:r>
            <a:br>
              <a:rPr lang="en-US" dirty="0"/>
            </a:br>
            <a:endParaRPr lang="en-US" dirty="0"/>
          </a:p>
          <a:p>
            <a:r>
              <a:rPr lang="en-US" dirty="0"/>
              <a:t>The interest rates for credit cards are usually significantly higher than for consumer loans, so keeping a balance can get you into trouble quickly. </a:t>
            </a:r>
          </a:p>
          <a:p>
            <a:r>
              <a:rPr lang="en-US" dirty="0"/>
              <a:t>New cars cost a lot of money and depreciate almost immediately. Consequently, the interest you pay on a car loan can eat up any money you might otherwise save. </a:t>
            </a:r>
          </a:p>
          <a:p>
            <a:r>
              <a:rPr lang="en-US" dirty="0"/>
              <a:t> </a:t>
            </a:r>
          </a:p>
          <a:p>
            <a:pPr>
              <a:spcBef>
                <a:spcPct val="0"/>
              </a:spcBef>
            </a:pPr>
            <a:endParaRPr lang="en-US" dirty="0">
              <a:latin typeface="Calibri" charset="0"/>
            </a:endParaRPr>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3</a:t>
            </a:fld>
            <a:endParaRPr lang="en-US" dirty="0"/>
          </a:p>
        </p:txBody>
      </p:sp>
    </p:spTree>
    <p:extLst>
      <p:ext uri="{BB962C8B-B14F-4D97-AF65-F5344CB8AC3E}">
        <p14:creationId xmlns:p14="http://schemas.microsoft.com/office/powerpoint/2010/main" val="320334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Whether good or bad, debt can spiral out of control and put you in a financial health crisis. </a:t>
            </a:r>
          </a:p>
          <a:p>
            <a:r>
              <a:rPr lang="en-US" dirty="0"/>
              <a:t>Like a virus, debt can spread to other areas of your financial life. </a:t>
            </a:r>
          </a:p>
          <a:p>
            <a:r>
              <a:rPr lang="en-US" dirty="0"/>
              <a:t>Putting all of your hard-earned money toward paying off debt can make it hard to cover even your everyday expenses.  And what happens when you have a costly emergency, like if you need to replace a furnace or cover medical bills after an accident?      </a:t>
            </a:r>
          </a:p>
          <a:p>
            <a:endParaRPr lang="en-US" dirty="0"/>
          </a:p>
          <a:p>
            <a:r>
              <a:rPr lang="en-US" dirty="0"/>
              <a:t> </a:t>
            </a:r>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4</a:t>
            </a:fld>
            <a:endParaRPr lang="en-US" dirty="0"/>
          </a:p>
        </p:txBody>
      </p:sp>
    </p:spTree>
    <p:extLst>
      <p:ext uri="{BB962C8B-B14F-4D97-AF65-F5344CB8AC3E}">
        <p14:creationId xmlns:p14="http://schemas.microsoft.com/office/powerpoint/2010/main" val="1365795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Think about these money statistics and whether any apply to you. </a:t>
            </a:r>
          </a:p>
          <a:p>
            <a:r>
              <a:rPr lang="en-US" dirty="0"/>
              <a:t>[READ STATISTICS]</a:t>
            </a:r>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5</a:t>
            </a:fld>
            <a:endParaRPr lang="en-US" dirty="0"/>
          </a:p>
        </p:txBody>
      </p:sp>
    </p:spTree>
    <p:extLst>
      <p:ext uri="{BB962C8B-B14F-4D97-AF65-F5344CB8AC3E}">
        <p14:creationId xmlns:p14="http://schemas.microsoft.com/office/powerpoint/2010/main" val="1627593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Your overall financial wellness is important, and managing debt should be high on your list to achieve it.</a:t>
            </a:r>
          </a:p>
          <a:p>
            <a:r>
              <a:rPr lang="en-US" dirty="0"/>
              <a:t>Lowering your debt can improve your financial health, reduce stress and help make it easier to save for the future. </a:t>
            </a:r>
          </a:p>
          <a:p>
            <a:r>
              <a:rPr lang="en-US" dirty="0"/>
              <a:t>So let’s learn how to diagnose your debt.</a:t>
            </a:r>
          </a:p>
          <a:p>
            <a:r>
              <a:rPr lang="en-US" dirty="0"/>
              <a:t>How do you do that?</a:t>
            </a:r>
          </a:p>
          <a:p>
            <a:r>
              <a:rPr lang="en-US" dirty="0"/>
              <a:t>By calculating your debt-to-income ratio — or DTI. It’s a great way to check that your debt load falls within a healthy range.   </a:t>
            </a:r>
          </a:p>
          <a:p>
            <a:r>
              <a:rPr lang="en-US" dirty="0"/>
              <a:t>Your debt-to-income ratio can help you change some money habits and better manage your debt. </a:t>
            </a:r>
          </a:p>
          <a:p>
            <a:r>
              <a:rPr lang="en-US" dirty="0"/>
              <a:t>Calculating your DTI also helps your overall financial health, because lenders use it to decide whether to offer you credit and what rate to charge. They pay attention to research that shows people with high DTIs have more trouble making their payments.</a:t>
            </a:r>
          </a:p>
          <a:p>
            <a:endParaRPr lang="en-US" dirty="0"/>
          </a:p>
          <a:p>
            <a:endParaRPr lang="en-US" dirty="0"/>
          </a:p>
          <a:p>
            <a:r>
              <a:rPr lang="en-US" dirty="0"/>
              <a:t> </a:t>
            </a:r>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6</a:t>
            </a:fld>
            <a:endParaRPr lang="en-US" dirty="0"/>
          </a:p>
        </p:txBody>
      </p:sp>
    </p:spTree>
    <p:extLst>
      <p:ext uri="{BB962C8B-B14F-4D97-AF65-F5344CB8AC3E}">
        <p14:creationId xmlns:p14="http://schemas.microsoft.com/office/powerpoint/2010/main" val="147915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a:p>
            <a:r>
              <a:rPr lang="en-US" dirty="0"/>
              <a:t>Here’s what you need to calculate your debt-to-income ratio:  </a:t>
            </a:r>
          </a:p>
          <a:p>
            <a:pPr marL="171450" indent="-171450">
              <a:buFont typeface="Arial" panose="020B0604020202020204" pitchFamily="34" charset="0"/>
              <a:buChar char="•"/>
            </a:pPr>
            <a:r>
              <a:rPr lang="en-US" dirty="0"/>
              <a:t>Your online bill-paying history or checkbook register</a:t>
            </a:r>
          </a:p>
          <a:p>
            <a:pPr marL="171450" indent="-171450">
              <a:buFont typeface="Arial" panose="020B0604020202020204" pitchFamily="34" charset="0"/>
              <a:buChar char="•"/>
            </a:pPr>
            <a:r>
              <a:rPr lang="en-US" dirty="0"/>
              <a:t>Monthly bills</a:t>
            </a:r>
          </a:p>
          <a:p>
            <a:pPr marL="171450" indent="-171450">
              <a:buFont typeface="Arial" panose="020B0604020202020204" pitchFamily="34" charset="0"/>
              <a:buChar char="•"/>
            </a:pPr>
            <a:r>
              <a:rPr lang="en-US" dirty="0"/>
              <a:t>Your most recent pay stub</a:t>
            </a:r>
          </a:p>
          <a:p>
            <a:r>
              <a:rPr lang="en-US" dirty="0"/>
              <a:t> </a:t>
            </a:r>
          </a:p>
          <a:p>
            <a:r>
              <a:rPr lang="en-US" dirty="0"/>
              <a:t>To get your DTI:</a:t>
            </a:r>
          </a:p>
          <a:p>
            <a:pPr lvl="0"/>
            <a:r>
              <a:rPr lang="en-US" b="1" dirty="0"/>
              <a:t>List </a:t>
            </a:r>
            <a:r>
              <a:rPr lang="en-US" b="1"/>
              <a:t>your monthly </a:t>
            </a:r>
            <a:r>
              <a:rPr lang="en-US" b="1" dirty="0"/>
              <a:t>debt payment amount (credit cards, car loans)</a:t>
            </a:r>
          </a:p>
          <a:p>
            <a:pPr lvl="0"/>
            <a:r>
              <a:rPr lang="en-US" b="1" dirty="0"/>
              <a:t>and</a:t>
            </a:r>
            <a:endParaRPr lang="en-US" dirty="0"/>
          </a:p>
          <a:p>
            <a:pPr lvl="0"/>
            <a:r>
              <a:rPr lang="en-US" b="1" dirty="0"/>
              <a:t>Divide by your monthly income before taxes. </a:t>
            </a:r>
          </a:p>
          <a:p>
            <a:pPr lvl="0"/>
            <a:endParaRPr lang="en-US" dirty="0"/>
          </a:p>
          <a:p>
            <a:pPr lvl="0"/>
            <a:r>
              <a:rPr lang="en-US" b="1" dirty="0"/>
              <a:t>The percentage you get is your monthly debt-to-income ratio.</a:t>
            </a:r>
            <a:endParaRPr lang="en-US" dirty="0"/>
          </a:p>
          <a:p>
            <a:endParaRPr lang="en-US" dirty="0"/>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7</a:t>
            </a:fld>
            <a:endParaRPr lang="en-US" dirty="0"/>
          </a:p>
        </p:txBody>
      </p:sp>
    </p:spTree>
    <p:extLst>
      <p:ext uri="{BB962C8B-B14F-4D97-AF65-F5344CB8AC3E}">
        <p14:creationId xmlns:p14="http://schemas.microsoft.com/office/powerpoint/2010/main" val="964158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look at an example. Here we have James, who’s 40 years old and earns $48,000 a year. </a:t>
            </a:r>
          </a:p>
          <a:p>
            <a:endParaRPr lang="en-US" dirty="0"/>
          </a:p>
          <a:p>
            <a:endParaRPr lang="en-US" dirty="0"/>
          </a:p>
          <a:p>
            <a:r>
              <a:rPr lang="en-US" dirty="0"/>
              <a:t> </a:t>
            </a:r>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8</a:t>
            </a:fld>
            <a:endParaRPr lang="en-US" dirty="0"/>
          </a:p>
        </p:txBody>
      </p:sp>
    </p:spTree>
    <p:extLst>
      <p:ext uri="{BB962C8B-B14F-4D97-AF65-F5344CB8AC3E}">
        <p14:creationId xmlns:p14="http://schemas.microsoft.com/office/powerpoint/2010/main" val="680440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a:p>
            <a:r>
              <a:rPr lang="en-US" dirty="0"/>
              <a:t>James’ debts include a mortgage, car loan, credit cards and a student loan. They total $2,000 a month.</a:t>
            </a:r>
          </a:p>
          <a:p>
            <a:r>
              <a:rPr lang="en-US" dirty="0"/>
              <a:t>He and his wife make a combined gross income of $7,000 a month. </a:t>
            </a:r>
          </a:p>
          <a:p>
            <a:r>
              <a:rPr lang="en-US" dirty="0"/>
              <a:t>When you do the calculation, his debt-to-income ratio is 28.5 percent.</a:t>
            </a:r>
          </a:p>
          <a:p>
            <a:endParaRPr lang="en-US" dirty="0"/>
          </a:p>
          <a:p>
            <a:r>
              <a:rPr lang="en-US" dirty="0"/>
              <a:t>Let’s see whether that falls within a healthy range. </a:t>
            </a:r>
          </a:p>
          <a:p>
            <a:endParaRPr lang="en-US" dirty="0"/>
          </a:p>
          <a:p>
            <a:endParaRPr lang="en-US" dirty="0"/>
          </a:p>
          <a:p>
            <a:endParaRPr lang="en-US" dirty="0"/>
          </a:p>
          <a:p>
            <a:endParaRPr lang="en-US" dirty="0"/>
          </a:p>
          <a:p>
            <a:r>
              <a:rPr lang="en-US" dirty="0"/>
              <a:t> </a:t>
            </a:r>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9</a:t>
            </a:fld>
            <a:endParaRPr lang="en-US" dirty="0"/>
          </a:p>
        </p:txBody>
      </p:sp>
    </p:spTree>
    <p:extLst>
      <p:ext uri="{BB962C8B-B14F-4D97-AF65-F5344CB8AC3E}">
        <p14:creationId xmlns:p14="http://schemas.microsoft.com/office/powerpoint/2010/main" val="138359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a:solidFill>
            <a:schemeClr val="bg1">
              <a:lumMod val="95000"/>
            </a:schemeClr>
          </a:solidFill>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457200" y="5276850"/>
            <a:ext cx="6553200" cy="533400"/>
          </a:xfrm>
          <a:prstGeom prst="rect">
            <a:avLst/>
          </a:prstGeom>
        </p:spPr>
        <p:txBody>
          <a:bodyPr anchor="b">
            <a:noAutofit/>
          </a:bodyPr>
          <a:lstStyle>
            <a:lvl1pPr algn="l">
              <a:lnSpc>
                <a:spcPct val="95000"/>
              </a:lnSpc>
              <a:defRPr sz="3000" b="0" i="0">
                <a:solidFill>
                  <a:schemeClr val="bg1"/>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457200" y="5829300"/>
            <a:ext cx="6553200" cy="381000"/>
          </a:xfrm>
          <a:prstGeom prst="rect">
            <a:avLst/>
          </a:prstGeom>
        </p:spPr>
        <p:txBody>
          <a:bodyPr vert="horz" anchor="b"/>
          <a:lstStyle>
            <a:lvl1pPr>
              <a:buNone/>
              <a:defRPr sz="1600" baseline="0">
                <a:solidFill>
                  <a:schemeClr val="bg1"/>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456883"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DD0BACE0-EEE2-4F87-99C4-4D01E17E4326}" type="datetime4">
              <a:rPr lang="en-US" smtClean="0"/>
              <a:t>December 15, 2022</a:t>
            </a:fld>
            <a:endParaRPr lang="en-US" dirty="0"/>
          </a:p>
        </p:txBody>
      </p:sp>
    </p:spTree>
    <p:extLst>
      <p:ext uri="{BB962C8B-B14F-4D97-AF65-F5344CB8AC3E}">
        <p14:creationId xmlns:p14="http://schemas.microsoft.com/office/powerpoint/2010/main" val="186616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 Out -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28702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6"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10"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1"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95574A02-31F7-4274-AD84-030CB69F1D0B}" type="datetime4">
              <a:rPr lang="en-US" smtClean="0"/>
              <a:t>December 15, 2022</a:t>
            </a:fld>
            <a:endParaRPr lang="en-US" dirty="0"/>
          </a:p>
        </p:txBody>
      </p:sp>
    </p:spTree>
    <p:extLst>
      <p:ext uri="{BB962C8B-B14F-4D97-AF65-F5344CB8AC3E}">
        <p14:creationId xmlns:p14="http://schemas.microsoft.com/office/powerpoint/2010/main" val="280413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 Out -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95300" y="28956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CB607DC9-42F1-4682-B46C-6E8D3B7864E1}" type="datetime4">
              <a:rPr lang="en-US" smtClean="0"/>
              <a:t>December 15, 2022</a:t>
            </a:fld>
            <a:endParaRPr lang="en-US" dirty="0"/>
          </a:p>
        </p:txBody>
      </p:sp>
    </p:spTree>
    <p:extLst>
      <p:ext uri="{BB962C8B-B14F-4D97-AF65-F5344CB8AC3E}">
        <p14:creationId xmlns:p14="http://schemas.microsoft.com/office/powerpoint/2010/main" val="1959000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 Out - Cya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95300" y="28956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729D590C-6DC9-4CFB-B0FB-7C16C7AECE5B}" type="datetime4">
              <a:rPr lang="en-US" smtClean="0"/>
              <a:t>December 15, 2022</a:t>
            </a:fld>
            <a:endParaRPr lang="en-US" dirty="0"/>
          </a:p>
        </p:txBody>
      </p:sp>
    </p:spTree>
    <p:extLst>
      <p:ext uri="{BB962C8B-B14F-4D97-AF65-F5344CB8AC3E}">
        <p14:creationId xmlns:p14="http://schemas.microsoft.com/office/powerpoint/2010/main" val="251482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vdr - Yello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95300" y="28956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ED3D4887-6C74-46B2-81BF-7BAD0BCE63A2}" type="datetime4">
              <a:rPr lang="en-US" smtClean="0"/>
              <a:t>December 15, 2022</a:t>
            </a:fld>
            <a:endParaRPr lang="en-US" dirty="0"/>
          </a:p>
        </p:txBody>
      </p:sp>
    </p:spTree>
    <p:extLst>
      <p:ext uri="{BB962C8B-B14F-4D97-AF65-F5344CB8AC3E}">
        <p14:creationId xmlns:p14="http://schemas.microsoft.com/office/powerpoint/2010/main" val="87237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with log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874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C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93851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P Closing Advisor Only and Internal Us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066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P Closing General Disclos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1616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NY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53894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OINT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84769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 Half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457517" y="5279571"/>
            <a:ext cx="6553200" cy="533400"/>
          </a:xfrm>
          <a:prstGeom prst="rect">
            <a:avLst/>
          </a:prstGeom>
        </p:spPr>
        <p:txBody>
          <a:bodyPr anchor="b">
            <a:noAutofit/>
          </a:bodyPr>
          <a:lstStyle>
            <a:lvl1pPr algn="l">
              <a:lnSpc>
                <a:spcPct val="95000"/>
              </a:lnSpc>
              <a:defRPr sz="3000" b="0" i="0">
                <a:solidFill>
                  <a:schemeClr val="tx2"/>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457517" y="5829300"/>
            <a:ext cx="6553200" cy="381000"/>
          </a:xfrm>
          <a:prstGeom prst="rect">
            <a:avLst/>
          </a:prstGeom>
        </p:spPr>
        <p:txBody>
          <a:bodyPr vert="horz" anchor="b"/>
          <a:lstStyle>
            <a:lvl1pPr>
              <a:buNone/>
              <a:defRPr sz="1600" baseline="0">
                <a:solidFill>
                  <a:schemeClr val="tx2"/>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457200"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3919CDC3-D313-499C-800A-01B5AD0E267B}" type="datetime4">
              <a:rPr lang="en-US" smtClean="0"/>
              <a:t>December 15, 2022</a:t>
            </a:fld>
            <a:endParaRPr lang="en-US" dirty="0"/>
          </a:p>
        </p:txBody>
      </p:sp>
    </p:spTree>
    <p:extLst>
      <p:ext uri="{BB962C8B-B14F-4D97-AF65-F5344CB8AC3E}">
        <p14:creationId xmlns:p14="http://schemas.microsoft.com/office/powerpoint/2010/main" val="3840189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B84A9B6-C087-41C0-9C9B-D8AE4059F689}" type="datetimeFigureOut">
              <a:rPr lang="en-US" smtClean="0"/>
              <a:t>12/15/2022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85DC1FE-36B3-45D6-A0BB-8401C9B74402}" type="slidenum">
              <a:rPr lang="en-US" smtClean="0"/>
              <a:t>‹#›</a:t>
            </a:fld>
            <a:endParaRPr lang="en-US" dirty="0"/>
          </a:p>
        </p:txBody>
      </p:sp>
    </p:spTree>
    <p:extLst>
      <p:ext uri="{BB962C8B-B14F-4D97-AF65-F5344CB8AC3E}">
        <p14:creationId xmlns:p14="http://schemas.microsoft.com/office/powerpoint/2010/main" val="3867107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
        <p:nvSpPr>
          <p:cNvPr id="9" name="Subtitle 2"/>
          <p:cNvSpPr txBox="1">
            <a:spLocks/>
          </p:cNvSpPr>
          <p:nvPr userDrawn="1"/>
        </p:nvSpPr>
        <p:spPr>
          <a:xfrm>
            <a:off x="373143" y="6384060"/>
            <a:ext cx="3006163" cy="344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4114735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3AA048-C9EF-4B9B-8F4E-78882FF62139}"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0EF20-05F4-4C52-86F6-317768E00F5E}" type="slidenum">
              <a:rPr lang="en-US" smtClean="0"/>
              <a:t>‹#›</a:t>
            </a:fld>
            <a:endParaRPr lang="en-US" dirty="0"/>
          </a:p>
        </p:txBody>
      </p:sp>
    </p:spTree>
    <p:extLst>
      <p:ext uri="{BB962C8B-B14F-4D97-AF65-F5344CB8AC3E}">
        <p14:creationId xmlns:p14="http://schemas.microsoft.com/office/powerpoint/2010/main" val="3842027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AA048-C9EF-4B9B-8F4E-78882FF62139}"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0EF20-05F4-4C52-86F6-317768E00F5E}" type="slidenum">
              <a:rPr lang="en-US" smtClean="0"/>
              <a:t>‹#›</a:t>
            </a:fld>
            <a:endParaRPr lang="en-US" dirty="0"/>
          </a:p>
        </p:txBody>
      </p:sp>
    </p:spTree>
    <p:extLst>
      <p:ext uri="{BB962C8B-B14F-4D97-AF65-F5344CB8AC3E}">
        <p14:creationId xmlns:p14="http://schemas.microsoft.com/office/powerpoint/2010/main" val="4101152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AA048-C9EF-4B9B-8F4E-78882FF62139}"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0EF20-05F4-4C52-86F6-317768E00F5E}" type="slidenum">
              <a:rPr lang="en-US" smtClean="0"/>
              <a:t>‹#›</a:t>
            </a:fld>
            <a:endParaRPr lang="en-US" dirty="0"/>
          </a:p>
        </p:txBody>
      </p:sp>
    </p:spTree>
    <p:extLst>
      <p:ext uri="{BB962C8B-B14F-4D97-AF65-F5344CB8AC3E}">
        <p14:creationId xmlns:p14="http://schemas.microsoft.com/office/powerpoint/2010/main" val="1107469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3AA048-C9EF-4B9B-8F4E-78882FF62139}"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D0EF20-05F4-4C52-86F6-317768E00F5E}" type="slidenum">
              <a:rPr lang="en-US" smtClean="0"/>
              <a:t>‹#›</a:t>
            </a:fld>
            <a:endParaRPr lang="en-US" dirty="0"/>
          </a:p>
        </p:txBody>
      </p:sp>
    </p:spTree>
    <p:extLst>
      <p:ext uri="{BB962C8B-B14F-4D97-AF65-F5344CB8AC3E}">
        <p14:creationId xmlns:p14="http://schemas.microsoft.com/office/powerpoint/2010/main" val="2289114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3AA048-C9EF-4B9B-8F4E-78882FF62139}" type="datetimeFigureOut">
              <a:rPr lang="en-US" smtClean="0"/>
              <a:t>12/15/2022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D0EF20-05F4-4C52-86F6-317768E00F5E}" type="slidenum">
              <a:rPr lang="en-US" smtClean="0"/>
              <a:t>‹#›</a:t>
            </a:fld>
            <a:endParaRPr lang="en-US" dirty="0"/>
          </a:p>
        </p:txBody>
      </p:sp>
    </p:spTree>
    <p:extLst>
      <p:ext uri="{BB962C8B-B14F-4D97-AF65-F5344CB8AC3E}">
        <p14:creationId xmlns:p14="http://schemas.microsoft.com/office/powerpoint/2010/main" val="3797056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3AA048-C9EF-4B9B-8F4E-78882FF62139}" type="datetimeFigureOut">
              <a:rPr lang="en-US" smtClean="0"/>
              <a:t>12/15/2022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D0EF20-05F4-4C52-86F6-317768E00F5E}" type="slidenum">
              <a:rPr lang="en-US" smtClean="0"/>
              <a:t>‹#›</a:t>
            </a:fld>
            <a:endParaRPr lang="en-US" dirty="0"/>
          </a:p>
        </p:txBody>
      </p:sp>
    </p:spTree>
    <p:extLst>
      <p:ext uri="{BB962C8B-B14F-4D97-AF65-F5344CB8AC3E}">
        <p14:creationId xmlns:p14="http://schemas.microsoft.com/office/powerpoint/2010/main" val="3246470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AA048-C9EF-4B9B-8F4E-78882FF62139}" type="datetimeFigureOut">
              <a:rPr lang="en-US" smtClean="0"/>
              <a:t>12/15/2022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D0EF20-05F4-4C52-86F6-317768E00F5E}" type="slidenum">
              <a:rPr lang="en-US" smtClean="0"/>
              <a:t>‹#›</a:t>
            </a:fld>
            <a:endParaRPr lang="en-US" dirty="0"/>
          </a:p>
        </p:txBody>
      </p:sp>
    </p:spTree>
    <p:extLst>
      <p:ext uri="{BB962C8B-B14F-4D97-AF65-F5344CB8AC3E}">
        <p14:creationId xmlns:p14="http://schemas.microsoft.com/office/powerpoint/2010/main" val="3336095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3AA048-C9EF-4B9B-8F4E-78882FF62139}"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D0EF20-05F4-4C52-86F6-317768E00F5E}" type="slidenum">
              <a:rPr lang="en-US" smtClean="0"/>
              <a:t>‹#›</a:t>
            </a:fld>
            <a:endParaRPr lang="en-US" dirty="0"/>
          </a:p>
        </p:txBody>
      </p:sp>
    </p:spTree>
    <p:extLst>
      <p:ext uri="{BB962C8B-B14F-4D97-AF65-F5344CB8AC3E}">
        <p14:creationId xmlns:p14="http://schemas.microsoft.com/office/powerpoint/2010/main" val="122076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ctrTitle" hasCustomPrompt="1"/>
          </p:nvPr>
        </p:nvSpPr>
        <p:spPr>
          <a:xfrm>
            <a:off x="457200" y="457200"/>
            <a:ext cx="8153400" cy="533400"/>
          </a:xfrm>
          <a:prstGeom prst="rect">
            <a:avLst/>
          </a:prstGeom>
        </p:spPr>
        <p:txBody>
          <a:bodyPr>
            <a:noAutofit/>
          </a:bodyPr>
          <a:lstStyle>
            <a:lvl1pPr algn="l">
              <a:defRPr sz="3000" b="0" i="0">
                <a:solidFill>
                  <a:schemeClr val="tx2"/>
                </a:solidFill>
                <a:latin typeface="Arial"/>
                <a:cs typeface="Arial"/>
              </a:defRPr>
            </a:lvl1pPr>
          </a:lstStyle>
          <a:p>
            <a:r>
              <a:rPr lang="en-US" dirty="0"/>
              <a:t>Click To Edit Master Title Style</a:t>
            </a:r>
          </a:p>
        </p:txBody>
      </p:sp>
      <p:sp>
        <p:nvSpPr>
          <p:cNvPr id="4" name="Slide Number Placeholder 5"/>
          <p:cNvSpPr>
            <a:spLocks noGrp="1"/>
          </p:cNvSpPr>
          <p:nvPr>
            <p:ph type="sldNum" sz="quarter" idx="10"/>
          </p:nvPr>
        </p:nvSpPr>
        <p:spPr>
          <a:xfrm>
            <a:off x="152400" y="6372302"/>
            <a:ext cx="457200" cy="342901"/>
          </a:xfrm>
          <a:prstGeom prst="rect">
            <a:avLst/>
          </a:prstGeom>
        </p:spPr>
        <p:txBody>
          <a:bodyPr anchor="b"/>
          <a:lstStyle>
            <a:lvl1pPr algn="l" fontAlgn="auto">
              <a:spcBef>
                <a:spcPts val="0"/>
              </a:spcBef>
              <a:spcAft>
                <a:spcPts val="0"/>
              </a:spcAft>
              <a:defRPr sz="1100" smtClean="0">
                <a:solidFill>
                  <a:schemeClr val="tx2"/>
                </a:solidFill>
                <a:latin typeface="Arial" pitchFamily="34" charset="0"/>
                <a:ea typeface="+mn-ea"/>
                <a:cs typeface="Arial" pitchFamily="34" charset="0"/>
              </a:defRPr>
            </a:lvl1pPr>
          </a:lstStyle>
          <a:p>
            <a:pPr>
              <a:defRPr/>
            </a:pPr>
            <a:fld id="{FAB721C6-B02D-8045-8C83-F3873172C969}" type="slidenum">
              <a:rPr lang="en-US" smtClean="0"/>
              <a:pPr>
                <a:defRPr/>
              </a:pPr>
              <a:t>‹#›</a:t>
            </a:fld>
            <a:endParaRPr lang="en-US" dirty="0"/>
          </a:p>
        </p:txBody>
      </p:sp>
      <p:sp>
        <p:nvSpPr>
          <p:cNvPr id="5" name="Footer Placeholder 4"/>
          <p:cNvSpPr>
            <a:spLocks noGrp="1"/>
          </p:cNvSpPr>
          <p:nvPr>
            <p:ph type="ftr" sz="quarter" idx="11"/>
          </p:nvPr>
        </p:nvSpPr>
        <p:spPr>
          <a:xfrm>
            <a:off x="2286000" y="6372302"/>
            <a:ext cx="2895600" cy="342900"/>
          </a:xfrm>
          <a:prstGeom prst="rect">
            <a:avLst/>
          </a:prstGeom>
        </p:spPr>
        <p:txBody>
          <a:bodyPr anchor="b"/>
          <a:lstStyle>
            <a:lvl1pPr algn="ctr" fontAlgn="auto">
              <a:spcBef>
                <a:spcPts val="0"/>
              </a:spcBef>
              <a:spcAft>
                <a:spcPts val="0"/>
              </a:spcAft>
              <a:defRPr sz="1100" dirty="0">
                <a:solidFill>
                  <a:schemeClr val="tx2"/>
                </a:solidFill>
                <a:latin typeface="Arial" pitchFamily="34" charset="0"/>
                <a:ea typeface="+mn-ea"/>
                <a:cs typeface="Arial" pitchFamily="34" charset="0"/>
              </a:defRPr>
            </a:lvl1pPr>
          </a:lstStyle>
          <a:p>
            <a:pPr>
              <a:defRPr/>
            </a:pPr>
            <a:r>
              <a:rPr lang="da-DK"/>
              <a:t>Company Confidential</a:t>
            </a:r>
            <a:endParaRPr lang="en-US" dirty="0"/>
          </a:p>
        </p:txBody>
      </p:sp>
      <p:sp>
        <p:nvSpPr>
          <p:cNvPr id="6" name="Date Placeholder 3"/>
          <p:cNvSpPr>
            <a:spLocks noGrp="1"/>
          </p:cNvSpPr>
          <p:nvPr>
            <p:ph type="dt" sz="half" idx="12"/>
          </p:nvPr>
        </p:nvSpPr>
        <p:spPr>
          <a:xfrm>
            <a:off x="762000" y="6372302"/>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9401E1E8-7AEE-4DBF-8689-171A8097AA1B}" type="datetime4">
              <a:rPr lang="en-US" smtClean="0"/>
              <a:t>December 15, 2022</a:t>
            </a:fld>
            <a:endParaRPr lang="en-US" dirty="0"/>
          </a:p>
        </p:txBody>
      </p:sp>
    </p:spTree>
    <p:extLst>
      <p:ext uri="{BB962C8B-B14F-4D97-AF65-F5344CB8AC3E}">
        <p14:creationId xmlns:p14="http://schemas.microsoft.com/office/powerpoint/2010/main" val="2212168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3AA048-C9EF-4B9B-8F4E-78882FF62139}"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D0EF20-05F4-4C52-86F6-317768E00F5E}" type="slidenum">
              <a:rPr lang="en-US" smtClean="0"/>
              <a:t>‹#›</a:t>
            </a:fld>
            <a:endParaRPr lang="en-US" dirty="0"/>
          </a:p>
        </p:txBody>
      </p:sp>
    </p:spTree>
    <p:extLst>
      <p:ext uri="{BB962C8B-B14F-4D97-AF65-F5344CB8AC3E}">
        <p14:creationId xmlns:p14="http://schemas.microsoft.com/office/powerpoint/2010/main" val="1235298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AA048-C9EF-4B9B-8F4E-78882FF62139}"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0EF20-05F4-4C52-86F6-317768E00F5E}" type="slidenum">
              <a:rPr lang="en-US" smtClean="0"/>
              <a:t>‹#›</a:t>
            </a:fld>
            <a:endParaRPr lang="en-US" dirty="0"/>
          </a:p>
        </p:txBody>
      </p:sp>
    </p:spTree>
    <p:extLst>
      <p:ext uri="{BB962C8B-B14F-4D97-AF65-F5344CB8AC3E}">
        <p14:creationId xmlns:p14="http://schemas.microsoft.com/office/powerpoint/2010/main" val="1813559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AA048-C9EF-4B9B-8F4E-78882FF62139}"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0EF20-05F4-4C52-86F6-317768E00F5E}" type="slidenum">
              <a:rPr lang="en-US" smtClean="0"/>
              <a:t>‹#›</a:t>
            </a:fld>
            <a:endParaRPr lang="en-US" dirty="0"/>
          </a:p>
        </p:txBody>
      </p:sp>
    </p:spTree>
    <p:extLst>
      <p:ext uri="{BB962C8B-B14F-4D97-AF65-F5344CB8AC3E}">
        <p14:creationId xmlns:p14="http://schemas.microsoft.com/office/powerpoint/2010/main" val="996945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3AA048-C9EF-4B9B-8F4E-78882FF62139}" type="datetimeFigureOut">
              <a:rPr lang="en-US" smtClean="0"/>
              <a:t>12/15/2022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D0EF20-05F4-4C52-86F6-317768E00F5E}" type="slidenum">
              <a:rPr lang="en-US" smtClean="0"/>
              <a:t>‹#›</a:t>
            </a:fld>
            <a:endParaRPr lang="en-US" dirty="0"/>
          </a:p>
        </p:txBody>
      </p:sp>
    </p:spTree>
    <p:extLst>
      <p:ext uri="{BB962C8B-B14F-4D97-AF65-F5344CB8AC3E}">
        <p14:creationId xmlns:p14="http://schemas.microsoft.com/office/powerpoint/2010/main" val="107308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side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8" name="Content Placeholder 2"/>
          <p:cNvSpPr>
            <a:spLocks noGrp="1"/>
          </p:cNvSpPr>
          <p:nvPr>
            <p:ph idx="1"/>
          </p:nvPr>
        </p:nvSpPr>
        <p:spPr>
          <a:xfrm>
            <a:off x="457200" y="1371600"/>
            <a:ext cx="4114800" cy="48006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5875" indent="0">
              <a:spcBef>
                <a:spcPts val="2400"/>
              </a:spcBef>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ctrTitle" hasCustomPrompt="1"/>
          </p:nvPr>
        </p:nvSpPr>
        <p:spPr>
          <a:xfrm>
            <a:off x="457200" y="457200"/>
            <a:ext cx="4114800" cy="533400"/>
          </a:xfrm>
          <a:prstGeom prst="rect">
            <a:avLst/>
          </a:prstGeom>
        </p:spPr>
        <p:txBody>
          <a:bodyPr>
            <a:noAutofit/>
          </a:bodyPr>
          <a:lstStyle>
            <a:lvl1pPr algn="l">
              <a:defRPr sz="3000" b="0" i="0" baseline="0">
                <a:solidFill>
                  <a:schemeClr val="tx2"/>
                </a:solidFill>
                <a:latin typeface="Arial"/>
                <a:cs typeface="Arial"/>
              </a:defRPr>
            </a:lvl1pPr>
          </a:lstStyle>
          <a:p>
            <a:r>
              <a:rPr lang="en-US" dirty="0"/>
              <a:t>Click To Edit Master Title Style</a:t>
            </a:r>
          </a:p>
        </p:txBody>
      </p:sp>
      <p:sp>
        <p:nvSpPr>
          <p:cNvPr id="5"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tx2"/>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6"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tx2"/>
                </a:solidFill>
                <a:latin typeface="Arial" pitchFamily="34" charset="0"/>
                <a:ea typeface="+mn-ea"/>
                <a:cs typeface="Arial" pitchFamily="34" charset="0"/>
              </a:defRPr>
            </a:lvl1pPr>
          </a:lstStyle>
          <a:p>
            <a:pPr>
              <a:defRPr/>
            </a:pPr>
            <a:r>
              <a:rPr lang="da-DK"/>
              <a:t>Company Confidential</a:t>
            </a:r>
            <a:endParaRPr lang="en-US" dirty="0"/>
          </a:p>
        </p:txBody>
      </p:sp>
      <p:sp>
        <p:nvSpPr>
          <p:cNvPr id="7"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77435197-A6E8-4E4D-B360-10B78C1E8F56}" type="datetime4">
              <a:rPr lang="en-US" smtClean="0"/>
              <a:t>December 15, 2022</a:t>
            </a:fld>
            <a:endParaRPr lang="en-US" dirty="0"/>
          </a:p>
        </p:txBody>
      </p:sp>
    </p:spTree>
    <p:extLst>
      <p:ext uri="{BB962C8B-B14F-4D97-AF65-F5344CB8AC3E}">
        <p14:creationId xmlns:p14="http://schemas.microsoft.com/office/powerpoint/2010/main" val="270680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dr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a:solidFill>
            <a:schemeClr val="bg1">
              <a:lumMod val="95000"/>
            </a:schemeClr>
          </a:solidFill>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457200" y="457200"/>
            <a:ext cx="6477000" cy="533400"/>
          </a:xfrm>
          <a:prstGeom prst="rect">
            <a:avLst/>
          </a:prstGeom>
        </p:spPr>
        <p:txBody>
          <a:bodyPr>
            <a:noAutofit/>
          </a:bodyPr>
          <a:lstStyle>
            <a:lvl1pPr algn="l">
              <a:defRPr sz="3000" b="0" i="0">
                <a:solidFill>
                  <a:schemeClr val="tx2"/>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419678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dr -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AB0D5996-C38E-4C54-8CC3-93D44401FA95}" type="datetime4">
              <a:rPr lang="en-US" smtClean="0"/>
              <a:t>December 15, 2022</a:t>
            </a:fld>
            <a:endParaRPr lang="en-US" dirty="0"/>
          </a:p>
        </p:txBody>
      </p:sp>
    </p:spTree>
    <p:extLst>
      <p:ext uri="{BB962C8B-B14F-4D97-AF65-F5344CB8AC3E}">
        <p14:creationId xmlns:p14="http://schemas.microsoft.com/office/powerpoint/2010/main" val="164393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dr -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199"/>
            <a:ext cx="8153400" cy="533401"/>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C09D9D99-0759-4757-BD22-AAC1E2052A19}" type="datetime4">
              <a:rPr lang="en-US" smtClean="0"/>
              <a:t>December 15, 2022</a:t>
            </a:fld>
            <a:endParaRPr lang="en-US" dirty="0"/>
          </a:p>
        </p:txBody>
      </p:sp>
    </p:spTree>
    <p:extLst>
      <p:ext uri="{BB962C8B-B14F-4D97-AF65-F5344CB8AC3E}">
        <p14:creationId xmlns:p14="http://schemas.microsoft.com/office/powerpoint/2010/main" val="394183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dr - Cya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4099F89C-A489-4924-836B-F37377D71067}" type="datetime4">
              <a:rPr lang="en-US" smtClean="0"/>
              <a:t>December 15, 2022</a:t>
            </a:fld>
            <a:endParaRPr lang="en-US" dirty="0"/>
          </a:p>
        </p:txBody>
      </p:sp>
    </p:spTree>
    <p:extLst>
      <p:ext uri="{BB962C8B-B14F-4D97-AF65-F5344CB8AC3E}">
        <p14:creationId xmlns:p14="http://schemas.microsoft.com/office/powerpoint/2010/main" val="227525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dr - Yello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95574A02-31F7-4274-AD84-030CB69F1D0B}" type="datetime4">
              <a:rPr lang="en-US" smtClean="0"/>
              <a:t>December 15, 2022</a:t>
            </a:fld>
            <a:endParaRPr lang="en-US" dirty="0"/>
          </a:p>
        </p:txBody>
      </p:sp>
    </p:spTree>
    <p:extLst>
      <p:ext uri="{BB962C8B-B14F-4D97-AF65-F5344CB8AC3E}">
        <p14:creationId xmlns:p14="http://schemas.microsoft.com/office/powerpoint/2010/main" val="284579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4" r:id="rId10"/>
    <p:sldLayoutId id="2147483765" r:id="rId11"/>
    <p:sldLayoutId id="2147483766" r:id="rId12"/>
    <p:sldLayoutId id="2147483767" r:id="rId13"/>
    <p:sldLayoutId id="2147483760" r:id="rId14"/>
    <p:sldLayoutId id="2147483761" r:id="rId15"/>
    <p:sldLayoutId id="2147483768" r:id="rId16"/>
    <p:sldLayoutId id="2147483769" r:id="rId17"/>
    <p:sldLayoutId id="2147483762" r:id="rId18"/>
    <p:sldLayoutId id="2147483763" r:id="rId19"/>
    <p:sldLayoutId id="2147483770" r:id="rId20"/>
    <p:sldLayoutId id="2147483771" r:id="rId21"/>
  </p:sldLayoutIdLst>
  <p:hf hdr="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4" orient="horz" pos="1152" userDrawn="1">
          <p15:clr>
            <a:srgbClr val="F26B43"/>
          </p15:clr>
        </p15:guide>
        <p15:guide id="5" orient="horz" pos="1440" userDrawn="1">
          <p15:clr>
            <a:srgbClr val="F26B43"/>
          </p15:clr>
        </p15:guide>
        <p15:guide id="7" orient="horz" pos="864" userDrawn="1">
          <p15:clr>
            <a:srgbClr val="F26B43"/>
          </p15:clr>
        </p15:guide>
        <p15:guide id="8" orient="horz" pos="288" userDrawn="1">
          <p15:clr>
            <a:srgbClr val="F26B43"/>
          </p15:clr>
        </p15:guide>
        <p15:guide id="9" pos="288" userDrawn="1">
          <p15:clr>
            <a:srgbClr val="F26B43"/>
          </p15:clr>
        </p15:guide>
        <p15:guide id="10" pos="54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AA048-C9EF-4B9B-8F4E-78882FF62139}" type="datetimeFigureOut">
              <a:rPr lang="en-US" smtClean="0"/>
              <a:t>12/15/2022</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0EF20-05F4-4C52-86F6-317768E00F5E}" type="slidenum">
              <a:rPr lang="en-US" smtClean="0"/>
              <a:t>‹#›</a:t>
            </a:fld>
            <a:endParaRPr lang="en-US" dirty="0"/>
          </a:p>
        </p:txBody>
      </p:sp>
    </p:spTree>
    <p:extLst>
      <p:ext uri="{BB962C8B-B14F-4D97-AF65-F5344CB8AC3E}">
        <p14:creationId xmlns:p14="http://schemas.microsoft.com/office/powerpoint/2010/main" val="375073783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5.gif"/></Relationships>
</file>

<file path=ppt/slides/_rels/slide2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52400" y="-629068"/>
            <a:ext cx="6553200" cy="556280"/>
          </a:xfrm>
        </p:spPr>
        <p:txBody>
          <a:bodyPr/>
          <a:lstStyle/>
          <a:p>
            <a:r>
              <a:rPr lang="en-US" dirty="0">
                <a:solidFill>
                  <a:schemeClr val="tx1"/>
                </a:solidFill>
              </a:rPr>
              <a:t>	Financial Health Checkup</a:t>
            </a:r>
          </a:p>
        </p:txBody>
      </p:sp>
      <p:sp>
        <p:nvSpPr>
          <p:cNvPr id="11" name="Rectangle 10">
            <a:extLst>
              <a:ext uri="{C183D7F6-B498-43B3-948B-1728B52AA6E4}">
                <adec:decorative xmlns:adec="http://schemas.microsoft.com/office/drawing/2017/decorative" val="1"/>
              </a:ext>
            </a:extLst>
          </p:cNvPr>
          <p:cNvSpPr/>
          <p:nvPr/>
        </p:nvSpPr>
        <p:spPr>
          <a:xfrm>
            <a:off x="0" y="4667250"/>
            <a:ext cx="9144000" cy="2286000"/>
          </a:xfrm>
          <a:prstGeom prst="rect">
            <a:avLst/>
          </a:prstGeom>
          <a:solidFill>
            <a:srgbClr val="7A8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t>  Financial Health Checkup</a:t>
            </a:r>
            <a:br>
              <a:rPr lang="en-US" sz="4000" dirty="0"/>
            </a:br>
            <a:endParaRPr lang="en-US" sz="2000" dirty="0"/>
          </a:p>
          <a:p>
            <a:r>
              <a:rPr lang="en-US" sz="1600" dirty="0"/>
              <a:t>  </a:t>
            </a:r>
            <a:endParaRPr lang="en-US" sz="1600" b="1" dirty="0"/>
          </a:p>
        </p:txBody>
      </p:sp>
      <p:sp>
        <p:nvSpPr>
          <p:cNvPr id="2" name="TextBox 1"/>
          <p:cNvSpPr txBox="1"/>
          <p:nvPr/>
        </p:nvSpPr>
        <p:spPr>
          <a:xfrm>
            <a:off x="304800" y="5824855"/>
            <a:ext cx="6324600" cy="369332"/>
          </a:xfrm>
          <a:prstGeom prst="rect">
            <a:avLst/>
          </a:prstGeom>
          <a:noFill/>
        </p:spPr>
        <p:txBody>
          <a:bodyPr wrap="square" rtlCol="0">
            <a:spAutoFit/>
          </a:bodyPr>
          <a:lstStyle/>
          <a:p>
            <a:r>
              <a:rPr lang="en-US" dirty="0">
                <a:solidFill>
                  <a:srgbClr val="D7FFC6"/>
                </a:solidFill>
              </a:rPr>
              <a:t>Diagnose your debt and make saving for the future easier </a:t>
            </a:r>
          </a:p>
        </p:txBody>
      </p:sp>
      <p:sp>
        <p:nvSpPr>
          <p:cNvPr id="4" name="TextBox 3"/>
          <p:cNvSpPr txBox="1"/>
          <p:nvPr/>
        </p:nvSpPr>
        <p:spPr>
          <a:xfrm>
            <a:off x="304800" y="6344999"/>
            <a:ext cx="4724400" cy="615553"/>
          </a:xfrm>
          <a:prstGeom prst="rect">
            <a:avLst/>
          </a:prstGeom>
          <a:noFill/>
        </p:spPr>
        <p:txBody>
          <a:bodyPr wrap="square" rtlCol="0">
            <a:spAutoFit/>
          </a:bodyPr>
          <a:lstStyle/>
          <a:p>
            <a:r>
              <a:rPr lang="en-US" sz="1600" b="1" dirty="0">
                <a:solidFill>
                  <a:schemeClr val="bg1"/>
                </a:solidFill>
              </a:rPr>
              <a:t>Retirement</a:t>
            </a:r>
            <a:r>
              <a:rPr lang="en-US" sz="1600" dirty="0">
                <a:solidFill>
                  <a:schemeClr val="bg1"/>
                </a:solidFill>
              </a:rPr>
              <a:t> on the </a:t>
            </a:r>
            <a:r>
              <a:rPr lang="en-US" sz="1600" b="1" dirty="0">
                <a:solidFill>
                  <a:schemeClr val="bg1"/>
                </a:solidFill>
              </a:rPr>
              <a:t>Brain</a:t>
            </a:r>
          </a:p>
          <a:p>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7005"/>
            <a:ext cx="9143999" cy="4146870"/>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7214" y="2908533"/>
            <a:ext cx="2908830" cy="1658513"/>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1024870"/>
            <a:ext cx="2330960" cy="2181623"/>
          </a:xfrm>
          <a:prstGeom prst="rect">
            <a:avLst/>
          </a:prstGeom>
        </p:spPr>
      </p:pic>
    </p:spTree>
    <p:extLst>
      <p:ext uri="{BB962C8B-B14F-4D97-AF65-F5344CB8AC3E}">
        <p14:creationId xmlns:p14="http://schemas.microsoft.com/office/powerpoint/2010/main" val="5774308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3000" tmFilter="0, 0; .2, .5; .8, .5; 1, 0"/>
                                        <p:tgtEl>
                                          <p:spTgt spid="8"/>
                                        </p:tgtEl>
                                      </p:cBhvr>
                                    </p:animEffect>
                                    <p:animScale>
                                      <p:cBhvr>
                                        <p:cTn id="7" dur="1500" autoRev="1" fill="hold"/>
                                        <p:tgtEl>
                                          <p:spTgt spid="8"/>
                                        </p:tgtEl>
                                      </p:cBhvr>
                                      <p:by x="105000" y="105000"/>
                                    </p:animScale>
                                  </p:childTnLst>
                                </p:cTn>
                              </p:par>
                            </p:childTnLst>
                          </p:cTn>
                        </p:par>
                        <p:par>
                          <p:cTn id="8" fill="hold">
                            <p:stCondLst>
                              <p:cond delay="30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200" dirty="0">
                <a:solidFill>
                  <a:srgbClr val="004EA8"/>
                </a:solidFill>
                <a:latin typeface="Arial" charset="0"/>
                <a:ea typeface="Arial" charset="0"/>
                <a:cs typeface="Arial" charset="0"/>
              </a:rPr>
              <a:t>Debt-to-Income Range Chart</a:t>
            </a:r>
            <a:br>
              <a:rPr lang="en-US" sz="3200" dirty="0">
                <a:solidFill>
                  <a:srgbClr val="004EA8"/>
                </a:solidFill>
                <a:latin typeface="Arial" charset="0"/>
                <a:ea typeface="Arial" charset="0"/>
                <a:cs typeface="Arial" charset="0"/>
              </a:rPr>
            </a:br>
            <a:br>
              <a:rPr lang="en-US" dirty="0"/>
            </a:br>
            <a:endParaRPr lang="en-US" dirty="0"/>
          </a:p>
        </p:txBody>
      </p:sp>
      <p:pic>
        <p:nvPicPr>
          <p:cNvPr id="8" name="Picture 7" descr="Debt-to-Income Range Chart showing Seek credit assistance. 50% Your debt is excessive and you may be declined for loans, 40% including a mortgage. Try not to take on more debt. 35% You're using much of your income to pay off debt, so make debt reduction a goal. Most Americans are in this range. 20% With a mortgage, you're at the top of the healthy range. Focus on lowering your non-housing debt. 15% You're in excellent financial shape if you have a mortgage and in fair shape if you don't.">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097" y="1210536"/>
            <a:ext cx="3250802" cy="4432716"/>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3708" y="990599"/>
            <a:ext cx="1266900" cy="5861849"/>
          </a:xfrm>
          <a:prstGeom prst="rect">
            <a:avLst/>
          </a:prstGeom>
        </p:spPr>
      </p:pic>
      <p:grpSp>
        <p:nvGrpSpPr>
          <p:cNvPr id="15" name="Group 14" descr="James’ &#10;Debt-to-Income Ratio">
            <a:extLst>
              <a:ext uri="{C183D7F6-B498-43B3-948B-1728B52AA6E4}">
                <adec:decorative xmlns:adec="http://schemas.microsoft.com/office/drawing/2017/decorative" val="0"/>
              </a:ext>
            </a:extLst>
          </p:cNvPr>
          <p:cNvGrpSpPr/>
          <p:nvPr/>
        </p:nvGrpSpPr>
        <p:grpSpPr>
          <a:xfrm>
            <a:off x="6781800" y="952500"/>
            <a:ext cx="2362200" cy="1219200"/>
            <a:chOff x="6248400" y="888023"/>
            <a:chExt cx="2362200" cy="1219200"/>
          </a:xfrm>
        </p:grpSpPr>
        <p:grpSp>
          <p:nvGrpSpPr>
            <p:cNvPr id="12" name="Group 11"/>
            <p:cNvGrpSpPr/>
            <p:nvPr/>
          </p:nvGrpSpPr>
          <p:grpSpPr>
            <a:xfrm>
              <a:off x="6248400" y="888023"/>
              <a:ext cx="2362200" cy="1219200"/>
              <a:chOff x="6248400" y="888023"/>
              <a:chExt cx="2362200" cy="1219200"/>
            </a:xfrm>
          </p:grpSpPr>
          <p:sp>
            <p:nvSpPr>
              <p:cNvPr id="10" name="Triangle 9"/>
              <p:cNvSpPr/>
              <p:nvPr/>
            </p:nvSpPr>
            <p:spPr>
              <a:xfrm rot="16200000">
                <a:off x="6248400" y="1345223"/>
                <a:ext cx="304800" cy="304800"/>
              </a:xfrm>
              <a:prstGeom prst="triangle">
                <a:avLst/>
              </a:prstGeom>
              <a:solidFill>
                <a:srgbClr val="6BA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553200" y="888023"/>
                <a:ext cx="2057400" cy="1219200"/>
              </a:xfrm>
              <a:prstGeom prst="roundRect">
                <a:avLst/>
              </a:prstGeom>
              <a:solidFill>
                <a:srgbClr val="6BA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6553199" y="1086521"/>
              <a:ext cx="2057401" cy="553998"/>
            </a:xfrm>
            <a:prstGeom prst="rect">
              <a:avLst/>
            </a:prstGeom>
            <a:noFill/>
          </p:spPr>
          <p:txBody>
            <a:bodyPr wrap="square" rtlCol="0">
              <a:spAutoFit/>
            </a:bodyPr>
            <a:lstStyle/>
            <a:p>
              <a:pPr algn="ctr"/>
              <a:r>
                <a:rPr lang="en-US" sz="1600" b="1" dirty="0">
                  <a:solidFill>
                    <a:schemeClr val="bg1"/>
                  </a:solidFill>
                </a:rPr>
                <a:t>James’ </a:t>
              </a:r>
              <a:br>
                <a:rPr lang="en-US" sz="1600" b="1" dirty="0">
                  <a:solidFill>
                    <a:schemeClr val="bg1"/>
                  </a:solidFill>
                </a:rPr>
              </a:br>
              <a:r>
                <a:rPr lang="en-US" sz="1400" dirty="0">
                  <a:solidFill>
                    <a:schemeClr val="bg1"/>
                  </a:solidFill>
                </a:rPr>
                <a:t>Debt-to-Income Ratio</a:t>
              </a:r>
            </a:p>
          </p:txBody>
        </p:sp>
      </p:grpSp>
      <p:sp>
        <p:nvSpPr>
          <p:cNvPr id="14" name="Subtitle 2"/>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162684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000"/>
                                  </p:stCondLst>
                                  <p:childTnLst>
                                    <p:set>
                                      <p:cBhvr>
                                        <p:cTn id="14" dur="1" fill="hold">
                                          <p:stCondLst>
                                            <p:cond delay="0"/>
                                          </p:stCondLst>
                                        </p:cTn>
                                        <p:tgtEl>
                                          <p:spTgt spid="15"/>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0.12239 -0.10139 L -0.12083 0.28333 " pathEditMode="relative" rAng="0" ptsTypes="AA">
                                      <p:cBhvr>
                                        <p:cTn id="16" dur="2000" fill="hold"/>
                                        <p:tgtEl>
                                          <p:spTgt spid="15"/>
                                        </p:tgtEl>
                                        <p:attrNameLst>
                                          <p:attrName>ppt_x</p:attrName>
                                          <p:attrName>ppt_y</p:attrName>
                                        </p:attrNameLst>
                                      </p:cBhvr>
                                      <p:rCtr x="69" y="19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8201" y="609600"/>
            <a:ext cx="8206842"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4EA8"/>
                </a:solidFill>
                <a:effectLst/>
                <a:uLnTx/>
                <a:uFillTx/>
                <a:latin typeface="Arial" charset="0"/>
                <a:ea typeface="Arial" charset="0"/>
                <a:cs typeface="Arial" charset="0"/>
              </a:rPr>
              <a:t>Remedies to </a:t>
            </a: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Lower Your Debt</a:t>
            </a:r>
          </a:p>
        </p:txBody>
      </p:sp>
      <p:grpSp>
        <p:nvGrpSpPr>
          <p:cNvPr id="3" name="Group 2" descr="High Interest Regimen Focus on high-interest debts">
            <a:extLst>
              <a:ext uri="{C183D7F6-B498-43B3-948B-1728B52AA6E4}">
                <adec:decorative xmlns:adec="http://schemas.microsoft.com/office/drawing/2017/decorative" val="0"/>
              </a:ext>
            </a:extLst>
          </p:cNvPr>
          <p:cNvGrpSpPr/>
          <p:nvPr/>
        </p:nvGrpSpPr>
        <p:grpSpPr>
          <a:xfrm>
            <a:off x="452718" y="1371600"/>
            <a:ext cx="3742764" cy="4020671"/>
            <a:chOff x="452718" y="1371600"/>
            <a:chExt cx="3742764" cy="4020671"/>
          </a:xfrm>
        </p:grpSpPr>
        <p:sp>
          <p:nvSpPr>
            <p:cNvPr id="9" name="Rounded Rectangle 8"/>
            <p:cNvSpPr/>
            <p:nvPr/>
          </p:nvSpPr>
          <p:spPr>
            <a:xfrm>
              <a:off x="457200" y="1371600"/>
              <a:ext cx="3738282" cy="4020671"/>
            </a:xfrm>
            <a:prstGeom prst="roundRect">
              <a:avLst/>
            </a:prstGeom>
            <a:solidFill>
              <a:srgbClr val="00A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52718" y="3155810"/>
              <a:ext cx="3742764" cy="1107996"/>
            </a:xfrm>
            <a:prstGeom prst="rect">
              <a:avLst/>
            </a:prstGeom>
            <a:noFill/>
          </p:spPr>
          <p:txBody>
            <a:bodyPr wrap="square" rtlCol="0">
              <a:spAutoFit/>
            </a:bodyPr>
            <a:lstStyle/>
            <a:p>
              <a:pPr algn="ctr"/>
              <a:r>
                <a:rPr lang="en-US" sz="2400" b="1" dirty="0">
                  <a:solidFill>
                    <a:schemeClr val="bg1"/>
                  </a:solidFill>
                </a:rPr>
                <a:t>High Interest </a:t>
              </a:r>
              <a:br>
                <a:rPr lang="en-US" sz="2400" b="1" dirty="0">
                  <a:solidFill>
                    <a:schemeClr val="bg1"/>
                  </a:solidFill>
                </a:rPr>
              </a:br>
              <a:r>
                <a:rPr lang="en-US" sz="2400" b="1" dirty="0">
                  <a:solidFill>
                    <a:schemeClr val="bg1"/>
                  </a:solidFill>
                </a:rPr>
                <a:t>Regimen</a:t>
              </a:r>
            </a:p>
            <a:p>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441" y="1739714"/>
              <a:ext cx="1341317" cy="1347210"/>
            </a:xfrm>
            <a:prstGeom prst="rect">
              <a:avLst/>
            </a:prstGeom>
          </p:spPr>
        </p:pic>
        <p:sp>
          <p:nvSpPr>
            <p:cNvPr id="14" name="TextBox 13"/>
            <p:cNvSpPr txBox="1"/>
            <p:nvPr/>
          </p:nvSpPr>
          <p:spPr>
            <a:xfrm>
              <a:off x="457200" y="4124235"/>
              <a:ext cx="3738282" cy="646331"/>
            </a:xfrm>
            <a:prstGeom prst="rect">
              <a:avLst/>
            </a:prstGeom>
            <a:noFill/>
          </p:spPr>
          <p:txBody>
            <a:bodyPr wrap="square" rtlCol="0">
              <a:spAutoFit/>
            </a:bodyPr>
            <a:lstStyle/>
            <a:p>
              <a:pPr algn="ctr"/>
              <a:r>
                <a:rPr lang="en-US" dirty="0">
                  <a:solidFill>
                    <a:schemeClr val="bg1"/>
                  </a:solidFill>
                </a:rPr>
                <a:t>Focus on high-interest debts</a:t>
              </a:r>
            </a:p>
            <a:p>
              <a:endParaRPr lang="en-US" dirty="0"/>
            </a:p>
          </p:txBody>
        </p:sp>
      </p:grpSp>
      <p:grpSp>
        <p:nvGrpSpPr>
          <p:cNvPr id="4" name="Group 3" descr="Small Balance Therapy Focus on your smallest debts">
            <a:extLst>
              <a:ext uri="{C183D7F6-B498-43B3-948B-1728B52AA6E4}">
                <adec:decorative xmlns:adec="http://schemas.microsoft.com/office/drawing/2017/decorative" val="0"/>
              </a:ext>
            </a:extLst>
          </p:cNvPr>
          <p:cNvGrpSpPr/>
          <p:nvPr/>
        </p:nvGrpSpPr>
        <p:grpSpPr>
          <a:xfrm>
            <a:off x="4872317" y="1371600"/>
            <a:ext cx="3738283" cy="4020671"/>
            <a:chOff x="4872317" y="1371600"/>
            <a:chExt cx="3738283" cy="4020671"/>
          </a:xfrm>
        </p:grpSpPr>
        <p:sp>
          <p:nvSpPr>
            <p:cNvPr id="13" name="Rounded Rectangle 12"/>
            <p:cNvSpPr/>
            <p:nvPr/>
          </p:nvSpPr>
          <p:spPr>
            <a:xfrm>
              <a:off x="4872318" y="1371600"/>
              <a:ext cx="3738282" cy="4020671"/>
            </a:xfrm>
            <a:prstGeom prst="roundRect">
              <a:avLst/>
            </a:prstGeom>
            <a:solidFill>
              <a:srgbClr val="A4E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4872318" y="3155810"/>
              <a:ext cx="3738282" cy="1107996"/>
            </a:xfrm>
            <a:prstGeom prst="rect">
              <a:avLst/>
            </a:prstGeom>
            <a:noFill/>
          </p:spPr>
          <p:txBody>
            <a:bodyPr wrap="square" rtlCol="0">
              <a:spAutoFit/>
            </a:bodyPr>
            <a:lstStyle/>
            <a:p>
              <a:pPr algn="ctr"/>
              <a:r>
                <a:rPr lang="en-US" sz="2400" b="1" dirty="0">
                  <a:solidFill>
                    <a:schemeClr val="bg1"/>
                  </a:solidFill>
                </a:rPr>
                <a:t>Small Balance </a:t>
              </a:r>
              <a:br>
                <a:rPr lang="en-US" sz="2400" b="1" dirty="0">
                  <a:solidFill>
                    <a:schemeClr val="bg1"/>
                  </a:solidFill>
                </a:rPr>
              </a:br>
              <a:r>
                <a:rPr lang="en-US" sz="2400" b="1" dirty="0">
                  <a:solidFill>
                    <a:schemeClr val="bg1"/>
                  </a:solidFill>
                </a:rPr>
                <a:t>Therapy </a:t>
              </a:r>
            </a:p>
            <a:p>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2083" y="1742837"/>
              <a:ext cx="1298751" cy="1304834"/>
            </a:xfrm>
            <a:prstGeom prst="rect">
              <a:avLst/>
            </a:prstGeom>
          </p:spPr>
        </p:pic>
        <p:sp>
          <p:nvSpPr>
            <p:cNvPr id="19" name="TextBox 18"/>
            <p:cNvSpPr txBox="1"/>
            <p:nvPr/>
          </p:nvSpPr>
          <p:spPr>
            <a:xfrm>
              <a:off x="4872317" y="4124234"/>
              <a:ext cx="3738282" cy="646331"/>
            </a:xfrm>
            <a:prstGeom prst="rect">
              <a:avLst/>
            </a:prstGeom>
            <a:noFill/>
          </p:spPr>
          <p:txBody>
            <a:bodyPr wrap="square" rtlCol="0">
              <a:spAutoFit/>
            </a:bodyPr>
            <a:lstStyle/>
            <a:p>
              <a:pPr algn="ctr"/>
              <a:r>
                <a:rPr lang="en-US" dirty="0">
                  <a:solidFill>
                    <a:schemeClr val="bg1"/>
                  </a:solidFill>
                </a:rPr>
                <a:t>Focus on your smallest debts</a:t>
              </a:r>
            </a:p>
            <a:p>
              <a:pPr algn="ctr"/>
              <a:endParaRPr lang="en-US" dirty="0"/>
            </a:p>
          </p:txBody>
        </p:sp>
      </p:grpSp>
    </p:spTree>
    <p:extLst>
      <p:ext uri="{BB962C8B-B14F-4D97-AF65-F5344CB8AC3E}">
        <p14:creationId xmlns:p14="http://schemas.microsoft.com/office/powerpoint/2010/main" val="61084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1696"/>
            <a:ext cx="9143999" cy="414687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326379" y="1968799"/>
            <a:ext cx="2133600" cy="2133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326379" y="1968799"/>
            <a:ext cx="2133600" cy="2133600"/>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336538" y="1968799"/>
            <a:ext cx="2133600" cy="2133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326379" y="1968799"/>
            <a:ext cx="2133600" cy="2133600"/>
          </a:xfrm>
          <a:prstGeom prst="rect">
            <a:avLst/>
          </a:prstGeom>
        </p:spPr>
      </p:pic>
      <p:sp>
        <p:nvSpPr>
          <p:cNvPr id="2" name="Title 1"/>
          <p:cNvSpPr txBox="1">
            <a:spLocks noGrp="1"/>
          </p:cNvSpPr>
          <p:nvPr>
            <p:ph type="title" idx="4294967295"/>
          </p:nvPr>
        </p:nvSpPr>
        <p:spPr>
          <a:xfrm>
            <a:off x="328201" y="609600"/>
            <a:ext cx="8206842"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4EA8"/>
                </a:solidFill>
                <a:effectLst/>
                <a:uLnTx/>
                <a:uFillTx/>
                <a:latin typeface="Arial" charset="0"/>
                <a:ea typeface="Arial" charset="0"/>
                <a:cs typeface="Arial" charset="0"/>
              </a:rPr>
              <a:t>Heal and Restore with </a:t>
            </a:r>
            <a:br>
              <a:rPr kumimoji="0" lang="en-US" sz="3000" b="0" i="0" u="none" strike="noStrike" kern="1200" cap="none" spc="0" normalizeH="0" baseline="0" noProof="0" dirty="0">
                <a:ln>
                  <a:noFill/>
                </a:ln>
                <a:solidFill>
                  <a:srgbClr val="004EA8"/>
                </a:solidFill>
                <a:effectLst/>
                <a:uLnTx/>
                <a:uFillTx/>
                <a:latin typeface="Arial" charset="0"/>
                <a:ea typeface="Arial" charset="0"/>
                <a:cs typeface="Arial" charset="0"/>
              </a:rPr>
            </a:b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Debt-Reduction Tools</a:t>
            </a:r>
          </a:p>
        </p:txBody>
      </p:sp>
      <p:sp>
        <p:nvSpPr>
          <p:cNvPr id="16" name="TextBox 15"/>
          <p:cNvSpPr txBox="1"/>
          <p:nvPr/>
        </p:nvSpPr>
        <p:spPr>
          <a:xfrm>
            <a:off x="451338" y="1812187"/>
            <a:ext cx="3206262" cy="2446824"/>
          </a:xfrm>
          <a:prstGeom prst="rect">
            <a:avLst/>
          </a:prstGeom>
          <a:noFill/>
        </p:spPr>
        <p:txBody>
          <a:bodyPr wrap="square" rtlCol="0">
            <a:spAutoFit/>
          </a:bodyPr>
          <a:lstStyle/>
          <a:p>
            <a:pPr>
              <a:lnSpc>
                <a:spcPct val="150000"/>
              </a:lnSpc>
            </a:pPr>
            <a:r>
              <a:rPr lang="en-US" dirty="0"/>
              <a:t>Search online for</a:t>
            </a:r>
          </a:p>
          <a:p>
            <a:pPr marL="285750" indent="-285750">
              <a:lnSpc>
                <a:spcPct val="150000"/>
              </a:lnSpc>
              <a:buFont typeface="Arial" charset="0"/>
              <a:buChar char="•"/>
            </a:pPr>
            <a:r>
              <a:rPr lang="en-US" dirty="0"/>
              <a:t>Websites</a:t>
            </a:r>
          </a:p>
          <a:p>
            <a:pPr marL="285750" lvl="0" indent="-285750">
              <a:lnSpc>
                <a:spcPct val="150000"/>
              </a:lnSpc>
              <a:buFont typeface="Arial" panose="020B0604020202020204" pitchFamily="34" charset="0"/>
              <a:buChar char="•"/>
            </a:pPr>
            <a:r>
              <a:rPr lang="en-US" dirty="0"/>
              <a:t>Apps</a:t>
            </a:r>
          </a:p>
          <a:p>
            <a:pPr marL="285750" lvl="0" indent="-285750">
              <a:lnSpc>
                <a:spcPct val="150000"/>
              </a:lnSpc>
              <a:buFont typeface="Arial" panose="020B0604020202020204" pitchFamily="34" charset="0"/>
              <a:buChar char="•"/>
            </a:pPr>
            <a:r>
              <a:rPr lang="en-US" dirty="0"/>
              <a:t>Software</a:t>
            </a:r>
          </a:p>
          <a:p>
            <a:pPr marL="285750" lvl="0" indent="-285750">
              <a:lnSpc>
                <a:spcPct val="150000"/>
              </a:lnSpc>
              <a:buFont typeface="Arial" panose="020B0604020202020204" pitchFamily="34" charset="0"/>
              <a:buChar char="•"/>
            </a:pPr>
            <a:r>
              <a:rPr lang="en-US" dirty="0"/>
              <a:t>Spreadsheets  </a:t>
            </a:r>
          </a:p>
          <a:p>
            <a:pPr marL="285750" indent="-285750">
              <a:buFont typeface="Arial" charset="0"/>
              <a:buChar char="•"/>
            </a:pPr>
            <a:endParaRPr lang="en-US" dirty="0"/>
          </a:p>
        </p:txBody>
      </p:sp>
    </p:spTree>
    <p:extLst>
      <p:ext uri="{BB962C8B-B14F-4D97-AF65-F5344CB8AC3E}">
        <p14:creationId xmlns:p14="http://schemas.microsoft.com/office/powerpoint/2010/main" val="200798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22" presetClass="exit" presetSubtype="4" fill="hold" nodeType="afterEffect">
                                  <p:stCondLst>
                                    <p:cond delay="500"/>
                                  </p:stCondLst>
                                  <p:childTnLst>
                                    <p:animEffect transition="out" filter="wipe(down)">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500"/>
                            </p:stCondLst>
                            <p:childTnLst>
                              <p:par>
                                <p:cTn id="13" presetID="22" presetClass="exit" presetSubtype="4" fill="hold" nodeType="afterEffect">
                                  <p:stCondLst>
                                    <p:cond delay="1000"/>
                                  </p:stCondLst>
                                  <p:childTnLst>
                                    <p:animEffect transition="out" filter="wipe(down)">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3000"/>
                            </p:stCondLst>
                            <p:childTnLst>
                              <p:par>
                                <p:cTn id="17" presetID="22" presetClass="exit" presetSubtype="4" fill="hold" nodeType="afterEffect">
                                  <p:stCondLst>
                                    <p:cond delay="1500"/>
                                  </p:stCondLst>
                                  <p:childTnLst>
                                    <p:animEffect transition="out" filter="wipe(down)">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1696"/>
            <a:ext cx="9143999" cy="4146870"/>
          </a:xfrm>
          <a:prstGeom prst="rect">
            <a:avLst/>
          </a:prstGeom>
        </p:spPr>
      </p:pic>
      <p:sp>
        <p:nvSpPr>
          <p:cNvPr id="2" name="Title 1"/>
          <p:cNvSpPr txBox="1">
            <a:spLocks noGrp="1"/>
          </p:cNvSpPr>
          <p:nvPr>
            <p:ph type="title" idx="4294967295"/>
          </p:nvPr>
        </p:nvSpPr>
        <p:spPr>
          <a:xfrm>
            <a:off x="328201" y="609600"/>
            <a:ext cx="8206842"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4EA8"/>
                </a:solidFill>
                <a:effectLst/>
                <a:uLnTx/>
                <a:uFillTx/>
                <a:latin typeface="Arial" charset="0"/>
                <a:ea typeface="Arial" charset="0"/>
                <a:cs typeface="Arial" charset="0"/>
              </a:rPr>
              <a:t>Good Money Habits </a:t>
            </a:r>
            <a:br>
              <a:rPr kumimoji="0" lang="en-US" sz="3000" b="0" i="0" u="none" strike="noStrike" kern="1200" cap="none" spc="0" normalizeH="0" baseline="0" noProof="0" dirty="0">
                <a:ln>
                  <a:noFill/>
                </a:ln>
                <a:solidFill>
                  <a:srgbClr val="004EA8"/>
                </a:solidFill>
                <a:effectLst/>
                <a:uLnTx/>
                <a:uFillTx/>
                <a:latin typeface="Arial" charset="0"/>
                <a:ea typeface="Arial" charset="0"/>
                <a:cs typeface="Arial" charset="0"/>
              </a:rPr>
            </a:b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to Follow Now</a:t>
            </a:r>
          </a:p>
        </p:txBody>
      </p:sp>
      <p:sp>
        <p:nvSpPr>
          <p:cNvPr id="16" name="TextBox 15"/>
          <p:cNvSpPr txBox="1"/>
          <p:nvPr/>
        </p:nvSpPr>
        <p:spPr>
          <a:xfrm>
            <a:off x="451338" y="1812187"/>
            <a:ext cx="7010400" cy="2862322"/>
          </a:xfrm>
          <a:prstGeom prst="rect">
            <a:avLst/>
          </a:prstGeom>
          <a:noFill/>
        </p:spPr>
        <p:txBody>
          <a:bodyPr wrap="square" rtlCol="0">
            <a:spAutoFit/>
          </a:bodyPr>
          <a:lstStyle/>
          <a:p>
            <a:pPr marL="285750" lvl="0" indent="-285750">
              <a:buFont typeface="Arial" panose="020B0604020202020204" pitchFamily="34" charset="0"/>
              <a:buChar char="•"/>
            </a:pPr>
            <a:r>
              <a:rPr lang="en-US" dirty="0"/>
              <a:t>Whenever you can, </a:t>
            </a:r>
            <a:r>
              <a:rPr lang="en-US" b="1" dirty="0"/>
              <a:t>use cash — not credit</a:t>
            </a:r>
            <a:r>
              <a:rPr lang="en-US" dirty="0"/>
              <a:t> </a:t>
            </a:r>
            <a:r>
              <a:rPr lang="en-US" b="1" dirty="0"/>
              <a:t>—</a:t>
            </a:r>
            <a:r>
              <a:rPr lang="en-US" dirty="0"/>
              <a:t> for purchases.</a:t>
            </a:r>
            <a:br>
              <a:rPr lang="en-US" dirty="0"/>
            </a:br>
            <a:endParaRPr lang="en-US" dirty="0"/>
          </a:p>
          <a:p>
            <a:pPr marL="285750" lvl="0" indent="-285750">
              <a:buFont typeface="Arial" panose="020B0604020202020204" pitchFamily="34" charset="0"/>
              <a:buChar char="•"/>
            </a:pPr>
            <a:r>
              <a:rPr lang="en-US" dirty="0"/>
              <a:t>Set up </a:t>
            </a:r>
            <a:r>
              <a:rPr lang="en-US" b="1" dirty="0"/>
              <a:t>automatic bill pay</a:t>
            </a:r>
            <a:r>
              <a:rPr lang="en-US" dirty="0"/>
              <a:t> to avoid late-payment charges, </a:t>
            </a:r>
            <a:br>
              <a:rPr lang="en-US" dirty="0"/>
            </a:br>
            <a:r>
              <a:rPr lang="en-US" dirty="0"/>
              <a:t>which can add up.</a:t>
            </a:r>
            <a:br>
              <a:rPr lang="en-US" dirty="0"/>
            </a:br>
            <a:endParaRPr lang="en-US" dirty="0"/>
          </a:p>
          <a:p>
            <a:pPr marL="285750" lvl="0" indent="-285750">
              <a:buFont typeface="Arial" panose="020B0604020202020204" pitchFamily="34" charset="0"/>
              <a:buChar char="•"/>
            </a:pPr>
            <a:r>
              <a:rPr lang="en-US" dirty="0"/>
              <a:t>Use extra cash — like bonuses and pay raises — to </a:t>
            </a:r>
            <a:br>
              <a:rPr lang="en-US" dirty="0"/>
            </a:br>
            <a:r>
              <a:rPr lang="en-US" b="1" dirty="0"/>
              <a:t>reduce the principal</a:t>
            </a:r>
            <a:r>
              <a:rPr lang="en-US" dirty="0"/>
              <a:t> on loans.</a:t>
            </a:r>
            <a:br>
              <a:rPr lang="en-US" dirty="0"/>
            </a:br>
            <a:endParaRPr lang="en-US" dirty="0"/>
          </a:p>
          <a:p>
            <a:pPr marL="285750" lvl="0" indent="-285750">
              <a:buFont typeface="Arial" panose="020B0604020202020204" pitchFamily="34" charset="0"/>
              <a:buChar char="•"/>
            </a:pPr>
            <a:r>
              <a:rPr lang="en-US" dirty="0"/>
              <a:t>Explore ways to </a:t>
            </a:r>
            <a:r>
              <a:rPr lang="en-US" b="1" dirty="0"/>
              <a:t>lower the interest rate</a:t>
            </a:r>
            <a:r>
              <a:rPr lang="en-US" dirty="0"/>
              <a:t> on your </a:t>
            </a:r>
            <a:br>
              <a:rPr lang="en-US" dirty="0"/>
            </a:br>
            <a:r>
              <a:rPr lang="en-US" dirty="0"/>
              <a:t>credit cards and loans. </a:t>
            </a:r>
          </a:p>
        </p:txBody>
      </p:sp>
    </p:spTree>
    <p:extLst>
      <p:ext uri="{BB962C8B-B14F-4D97-AF65-F5344CB8AC3E}">
        <p14:creationId xmlns:p14="http://schemas.microsoft.com/office/powerpoint/2010/main" val="155471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1021" y="220274"/>
            <a:ext cx="820684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4EA8"/>
                </a:solidFill>
                <a:effectLst/>
                <a:uLnTx/>
                <a:uFillTx/>
                <a:latin typeface="Arial" charset="0"/>
                <a:ea typeface="Arial" charset="0"/>
                <a:cs typeface="Arial" charset="0"/>
              </a:rPr>
              <a:t>Saving</a:t>
            </a:r>
            <a:r>
              <a:rPr kumimoji="0" lang="en-US" sz="4000" b="0" i="0" u="none" strike="noStrike" kern="1200" cap="none" spc="0" normalizeH="0" baseline="0" noProof="0" dirty="0">
                <a:ln>
                  <a:noFill/>
                </a:ln>
                <a:solidFill>
                  <a:srgbClr val="004EA8"/>
                </a:solidFill>
                <a:effectLst/>
                <a:uLnTx/>
                <a:uFillTx/>
                <a:latin typeface="Arial" charset="0"/>
                <a:ea typeface="Arial" charset="0"/>
                <a:cs typeface="Arial" charset="0"/>
              </a:rPr>
              <a:t> </a:t>
            </a: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Mileposts</a:t>
            </a:r>
          </a:p>
        </p:txBody>
      </p:sp>
      <p:pic>
        <p:nvPicPr>
          <p:cNvPr id="24" name="Picture 23" descr="Age 30&#10;Target Savings Goal: 10-15% each paycheck Aim to Save: 1x annual salary">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36" y="1677449"/>
            <a:ext cx="2467882" cy="1594631"/>
          </a:xfrm>
          <a:prstGeom prst="rect">
            <a:avLst/>
          </a:prstGeom>
        </p:spPr>
      </p:pic>
      <p:pic>
        <p:nvPicPr>
          <p:cNvPr id="17" name="Picture 16" descr="Age 45&#10;Target Savings Goal: 15-20% each paycheck Aim to Save: 3.5x annual salary">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8707" y="1677449"/>
            <a:ext cx="2467882" cy="1594631"/>
          </a:xfrm>
          <a:prstGeom prst="rect">
            <a:avLst/>
          </a:prstGeom>
        </p:spPr>
      </p:pic>
      <p:pic>
        <p:nvPicPr>
          <p:cNvPr id="18" name="Picture 17" descr="Age 60&#10;Target Savings Goal: 20% or more each paycheck Aim to Save:7x annual salary">
            <a:extLs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6744" y="1677449"/>
            <a:ext cx="2461005" cy="1594631"/>
          </a:xfrm>
          <a:prstGeom prst="rect">
            <a:avLst/>
          </a:prstGeom>
        </p:spPr>
      </p:pic>
      <p:grpSp>
        <p:nvGrpSpPr>
          <p:cNvPr id="9" name="Group 8">
            <a:extLst>
              <a:ext uri="{C183D7F6-B498-43B3-948B-1728B52AA6E4}">
                <adec:decorative xmlns:adec="http://schemas.microsoft.com/office/drawing/2017/decorative" val="1"/>
              </a:ext>
            </a:extLst>
          </p:cNvPr>
          <p:cNvGrpSpPr/>
          <p:nvPr/>
        </p:nvGrpSpPr>
        <p:grpSpPr>
          <a:xfrm>
            <a:off x="-1288599" y="4055165"/>
            <a:ext cx="13282863" cy="496956"/>
            <a:chOff x="-513347" y="4174435"/>
            <a:chExt cx="13282863" cy="496956"/>
          </a:xfrm>
        </p:grpSpPr>
        <p:sp>
          <p:nvSpPr>
            <p:cNvPr id="10" name="Rectangle 9"/>
            <p:cNvSpPr/>
            <p:nvPr/>
          </p:nvSpPr>
          <p:spPr>
            <a:xfrm>
              <a:off x="-330799" y="4174435"/>
              <a:ext cx="12881113" cy="496956"/>
            </a:xfrm>
            <a:prstGeom prst="rect">
              <a:avLst/>
            </a:prstGeom>
            <a:solidFill>
              <a:schemeClr val="bg1">
                <a:lumMod val="6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flipV="1">
              <a:off x="-513347" y="4395537"/>
              <a:ext cx="13282863" cy="48126"/>
            </a:xfrm>
            <a:prstGeom prst="line">
              <a:avLst/>
            </a:prstGeom>
            <a:ln w="3810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pic>
        <p:nvPicPr>
          <p:cNvPr id="23" name="Picture 22">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69031" t="45555" r="20200" b="31462"/>
          <a:stretch/>
        </p:blipFill>
        <p:spPr>
          <a:xfrm>
            <a:off x="6988765" y="2577060"/>
            <a:ext cx="1430216" cy="1975061"/>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50494" t="45555" r="38737" b="31462"/>
          <a:stretch/>
        </p:blipFill>
        <p:spPr>
          <a:xfrm>
            <a:off x="4461833" y="2577060"/>
            <a:ext cx="1430216" cy="197506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31251" t="45555" r="57980" b="31462"/>
          <a:stretch/>
        </p:blipFill>
        <p:spPr>
          <a:xfrm>
            <a:off x="1693233" y="2577060"/>
            <a:ext cx="1430216" cy="1975061"/>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4238" y="3302948"/>
            <a:ext cx="2260600" cy="1219200"/>
          </a:xfrm>
          <a:prstGeom prst="rect">
            <a:avLst/>
          </a:prstGeom>
        </p:spPr>
      </p:pic>
    </p:spTree>
    <p:extLst>
      <p:ext uri="{BB962C8B-B14F-4D97-AF65-F5344CB8AC3E}">
        <p14:creationId xmlns:p14="http://schemas.microsoft.com/office/powerpoint/2010/main" val="181528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2" presetClass="entr" presetSubtype="1" fill="hold" nodeType="withEffect" p14:presetBounceEnd="50000">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14:bounceEnd="50000">
                                          <p:cBhvr additive="base">
                                            <p:cTn id="14"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5" dur="500" fill="hold"/>
                                            <p:tgtEl>
                                              <p:spTgt spid="3"/>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2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2" presetClass="entr" presetSubtype="1" fill="hold" nodeType="withEffect" p14:presetBounceEnd="50000">
                                      <p:stCondLst>
                                        <p:cond delay="2000"/>
                                      </p:stCondLst>
                                      <p:childTnLst>
                                        <p:set>
                                          <p:cBhvr>
                                            <p:cTn id="21" dur="1" fill="hold">
                                              <p:stCondLst>
                                                <p:cond delay="0"/>
                                              </p:stCondLst>
                                            </p:cTn>
                                            <p:tgtEl>
                                              <p:spTgt spid="22"/>
                                            </p:tgtEl>
                                            <p:attrNameLst>
                                              <p:attrName>style.visibility</p:attrName>
                                            </p:attrNameLst>
                                          </p:cBhvr>
                                          <p:to>
                                            <p:strVal val="visible"/>
                                          </p:to>
                                        </p:set>
                                        <p:anim calcmode="lin" valueType="num" p14:bounceEnd="50000">
                                          <p:cBhvr additive="base">
                                            <p:cTn id="22"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22"/>
                                            </p:tgtEl>
                                            <p:attrNameLst>
                                              <p:attrName>ppt_y</p:attrName>
                                            </p:attrNameLst>
                                          </p:cBhvr>
                                          <p:tavLst>
                                            <p:tav tm="0">
                                              <p:val>
                                                <p:strVal val="0-#ppt_h/2"/>
                                              </p:val>
                                            </p:tav>
                                            <p:tav tm="100000">
                                              <p:val>
                                                <p:strVal val="#ppt_y"/>
                                              </p:val>
                                            </p:tav>
                                          </p:tavLst>
                                        </p:anim>
                                      </p:childTnLst>
                                    </p:cTn>
                                  </p:par>
                                </p:childTnLst>
                              </p:cTn>
                            </p:par>
                            <p:par>
                              <p:cTn id="24" fill="hold">
                                <p:stCondLst>
                                  <p:cond delay="3500"/>
                                </p:stCondLst>
                                <p:childTnLst>
                                  <p:par>
                                    <p:cTn id="25" presetID="10" presetClass="entr" presetSubtype="0" fill="hold" nodeType="afterEffect">
                                      <p:stCondLst>
                                        <p:cond delay="2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2" presetClass="entr" presetSubtype="1" fill="hold" nodeType="withEffect" p14:presetBounceEnd="50000">
                                      <p:stCondLst>
                                        <p:cond delay="2000"/>
                                      </p:stCondLst>
                                      <p:childTnLst>
                                        <p:set>
                                          <p:cBhvr>
                                            <p:cTn id="29" dur="1" fill="hold">
                                              <p:stCondLst>
                                                <p:cond delay="0"/>
                                              </p:stCondLst>
                                            </p:cTn>
                                            <p:tgtEl>
                                              <p:spTgt spid="23"/>
                                            </p:tgtEl>
                                            <p:attrNameLst>
                                              <p:attrName>style.visibility</p:attrName>
                                            </p:attrNameLst>
                                          </p:cBhvr>
                                          <p:to>
                                            <p:strVal val="visible"/>
                                          </p:to>
                                        </p:set>
                                        <p:anim calcmode="lin" valueType="num" p14:bounceEnd="50000">
                                          <p:cBhvr additive="base">
                                            <p:cTn id="30"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1"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8.33333E-7 -1.85185E-6 L 1.54427 -0.0081 " pathEditMode="relative" rAng="0" ptsTypes="AA">
                                          <p:cBhvr>
                                            <p:cTn id="35" dur="2000" fill="hold"/>
                                            <p:tgtEl>
                                              <p:spTgt spid="21"/>
                                            </p:tgtEl>
                                            <p:attrNameLst>
                                              <p:attrName>ppt_x</p:attrName>
                                              <p:attrName>ppt_y</p:attrName>
                                            </p:attrNameLst>
                                          </p:cBhvr>
                                          <p:rCtr x="77205"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2" presetClass="entr" presetSubtype="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2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2" presetClass="entr" presetSubtype="1" fill="hold" nodeType="withEffect">
                                      <p:stCondLst>
                                        <p:cond delay="200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0-#ppt_h/2"/>
                                              </p:val>
                                            </p:tav>
                                            <p:tav tm="100000">
                                              <p:val>
                                                <p:strVal val="#ppt_y"/>
                                              </p:val>
                                            </p:tav>
                                          </p:tavLst>
                                        </p:anim>
                                      </p:childTnLst>
                                    </p:cTn>
                                  </p:par>
                                </p:childTnLst>
                              </p:cTn>
                            </p:par>
                            <p:par>
                              <p:cTn id="24" fill="hold">
                                <p:stCondLst>
                                  <p:cond delay="3500"/>
                                </p:stCondLst>
                                <p:childTnLst>
                                  <p:par>
                                    <p:cTn id="25" presetID="10" presetClass="entr" presetSubtype="0" fill="hold" nodeType="afterEffect">
                                      <p:stCondLst>
                                        <p:cond delay="2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2" presetClass="entr" presetSubtype="1" fill="hold" nodeType="withEffect">
                                      <p:stCondLst>
                                        <p:cond delay="200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8.33333E-7 -1.85185E-6 L 1.54427 -0.0081 " pathEditMode="relative" rAng="0" ptsTypes="AA">
                                          <p:cBhvr>
                                            <p:cTn id="35" dur="2000" fill="hold"/>
                                            <p:tgtEl>
                                              <p:spTgt spid="21"/>
                                            </p:tgtEl>
                                            <p:attrNameLst>
                                              <p:attrName>ppt_x</p:attrName>
                                              <p:attrName>ppt_y</p:attrName>
                                            </p:attrNameLst>
                                          </p:cBhvr>
                                          <p:rCtr x="77205"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8201" y="609600"/>
            <a:ext cx="8206842"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Reasons</a:t>
            </a:r>
            <a:r>
              <a:rPr kumimoji="0" lang="en-US" sz="3000" b="0" i="0" u="none" strike="noStrike" kern="1200" cap="none" spc="0" normalizeH="0" baseline="0" noProof="0" dirty="0">
                <a:ln>
                  <a:noFill/>
                </a:ln>
                <a:solidFill>
                  <a:srgbClr val="004EA8"/>
                </a:solidFill>
                <a:effectLst/>
                <a:uLnTx/>
                <a:uFillTx/>
                <a:latin typeface="Arial" charset="0"/>
                <a:ea typeface="Arial" charset="0"/>
                <a:cs typeface="Arial" charset="0"/>
              </a:rPr>
              <a:t> to</a:t>
            </a: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 Save</a:t>
            </a:r>
          </a:p>
        </p:txBody>
      </p:sp>
      <p:sp>
        <p:nvSpPr>
          <p:cNvPr id="15" name="TextBox 14"/>
          <p:cNvSpPr txBox="1"/>
          <p:nvPr/>
        </p:nvSpPr>
        <p:spPr>
          <a:xfrm>
            <a:off x="685800" y="1998821"/>
            <a:ext cx="1896673" cy="338554"/>
          </a:xfrm>
          <a:prstGeom prst="rect">
            <a:avLst/>
          </a:prstGeom>
          <a:noFill/>
        </p:spPr>
        <p:txBody>
          <a:bodyPr wrap="none" rtlCol="0">
            <a:spAutoFit/>
          </a:bodyPr>
          <a:lstStyle/>
          <a:p>
            <a:r>
              <a:rPr lang="en-US" sz="1600" b="1" dirty="0">
                <a:solidFill>
                  <a:srgbClr val="004EA8"/>
                </a:solidFill>
                <a:latin typeface="Arial" charset="0"/>
                <a:ea typeface="Arial" charset="0"/>
                <a:cs typeface="Arial" charset="0"/>
              </a:rPr>
              <a:t>Money to Live On</a:t>
            </a:r>
          </a:p>
        </p:txBody>
      </p:sp>
      <p:sp>
        <p:nvSpPr>
          <p:cNvPr id="16" name="TextBox 15"/>
          <p:cNvSpPr txBox="1"/>
          <p:nvPr/>
        </p:nvSpPr>
        <p:spPr>
          <a:xfrm>
            <a:off x="3757040" y="1998821"/>
            <a:ext cx="1598515" cy="338554"/>
          </a:xfrm>
          <a:prstGeom prst="rect">
            <a:avLst/>
          </a:prstGeom>
          <a:noFill/>
        </p:spPr>
        <p:txBody>
          <a:bodyPr wrap="none" rtlCol="0">
            <a:spAutoFit/>
          </a:bodyPr>
          <a:lstStyle/>
          <a:p>
            <a:r>
              <a:rPr lang="en-US" sz="1600" b="1" dirty="0">
                <a:solidFill>
                  <a:srgbClr val="004EA8"/>
                </a:solidFill>
                <a:latin typeface="Arial" charset="0"/>
                <a:ea typeface="Arial" charset="0"/>
                <a:cs typeface="Arial" charset="0"/>
              </a:rPr>
              <a:t>Money for Fun</a:t>
            </a:r>
          </a:p>
        </p:txBody>
      </p:sp>
      <p:sp>
        <p:nvSpPr>
          <p:cNvPr id="17" name="TextBox 16"/>
          <p:cNvSpPr txBox="1"/>
          <p:nvPr/>
        </p:nvSpPr>
        <p:spPr>
          <a:xfrm>
            <a:off x="6530122" y="1752600"/>
            <a:ext cx="1941557" cy="584775"/>
          </a:xfrm>
          <a:prstGeom prst="rect">
            <a:avLst/>
          </a:prstGeom>
          <a:noFill/>
        </p:spPr>
        <p:txBody>
          <a:bodyPr wrap="none" rtlCol="0">
            <a:spAutoFit/>
          </a:bodyPr>
          <a:lstStyle/>
          <a:p>
            <a:pPr algn="ctr"/>
            <a:r>
              <a:rPr lang="en-US" sz="1600" b="1" dirty="0">
                <a:solidFill>
                  <a:srgbClr val="004EA8"/>
                </a:solidFill>
                <a:latin typeface="Arial" charset="0"/>
                <a:ea typeface="Arial" charset="0"/>
                <a:cs typeface="Arial" charset="0"/>
              </a:rPr>
              <a:t>Money for </a:t>
            </a:r>
            <a:br>
              <a:rPr lang="en-US" sz="1600" b="1" dirty="0">
                <a:solidFill>
                  <a:srgbClr val="004EA8"/>
                </a:solidFill>
                <a:latin typeface="Arial" charset="0"/>
                <a:ea typeface="Arial" charset="0"/>
                <a:cs typeface="Arial" charset="0"/>
              </a:rPr>
            </a:br>
            <a:r>
              <a:rPr lang="en-US" sz="1600" b="1" dirty="0">
                <a:solidFill>
                  <a:srgbClr val="004EA8"/>
                </a:solidFill>
                <a:latin typeface="Arial" charset="0"/>
                <a:ea typeface="Arial" charset="0"/>
                <a:cs typeface="Arial" charset="0"/>
              </a:rPr>
              <a:t>Major Purchases  </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989" y="2615715"/>
            <a:ext cx="1489821" cy="1485900"/>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615715"/>
            <a:ext cx="1489821" cy="1485900"/>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3346" y="2615715"/>
            <a:ext cx="1485900" cy="1485900"/>
          </a:xfrm>
          <a:prstGeom prst="rect">
            <a:avLst/>
          </a:prstGeom>
        </p:spPr>
      </p:pic>
    </p:spTree>
    <p:extLst>
      <p:ext uri="{BB962C8B-B14F-4D97-AF65-F5344CB8AC3E}">
        <p14:creationId xmlns:p14="http://schemas.microsoft.com/office/powerpoint/2010/main" val="380243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1696"/>
            <a:ext cx="9143999" cy="4146870"/>
          </a:xfrm>
          <a:prstGeom prst="rect">
            <a:avLst/>
          </a:prstGeom>
        </p:spPr>
      </p:pic>
      <p:sp>
        <p:nvSpPr>
          <p:cNvPr id="3" name="Title 2"/>
          <p:cNvSpPr>
            <a:spLocks noGrp="1"/>
          </p:cNvSpPr>
          <p:nvPr>
            <p:ph type="ctrTitle"/>
          </p:nvPr>
        </p:nvSpPr>
        <p:spPr/>
        <p:txBody>
          <a:bodyPr/>
          <a:lstStyle/>
          <a:p>
            <a:r>
              <a:rPr lang="en-US" b="1" dirty="0"/>
              <a:t>Join</a:t>
            </a:r>
            <a:r>
              <a:rPr lang="en-US" dirty="0"/>
              <a:t> Your Company’s </a:t>
            </a:r>
            <a:r>
              <a:rPr lang="en-US" b="1" dirty="0"/>
              <a:t>Retirement Plan</a:t>
            </a:r>
            <a:br>
              <a:rPr lang="en-US" dirty="0"/>
            </a:br>
            <a:br>
              <a:rPr lang="en-US" dirty="0"/>
            </a:br>
            <a:endParaRPr lang="en-US" dirty="0"/>
          </a:p>
        </p:txBody>
      </p:sp>
      <p:sp>
        <p:nvSpPr>
          <p:cNvPr id="14" name="Subtitle 2"/>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269" y="1371600"/>
            <a:ext cx="4169300" cy="4780404"/>
          </a:xfrm>
          <a:prstGeom prst="rect">
            <a:avLst/>
          </a:prstGeom>
        </p:spPr>
      </p:pic>
      <p:sp>
        <p:nvSpPr>
          <p:cNvPr id="4" name="Rectangle 3">
            <a:extLst>
              <a:ext uri="{C183D7F6-B498-43B3-948B-1728B52AA6E4}">
                <adec:decorative xmlns:adec="http://schemas.microsoft.com/office/drawing/2017/decorative" val="1"/>
              </a:ext>
            </a:extLst>
          </p:cNvPr>
          <p:cNvSpPr/>
          <p:nvPr/>
        </p:nvSpPr>
        <p:spPr>
          <a:xfrm>
            <a:off x="3429000" y="2971800"/>
            <a:ext cx="609600" cy="646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C183D7F6-B498-43B3-948B-1728B52AA6E4}">
                <adec:decorative xmlns:adec="http://schemas.microsoft.com/office/drawing/2017/decorative" val="1"/>
              </a:ext>
            </a:extLst>
          </p:cNvPr>
          <p:cNvSpPr/>
          <p:nvPr/>
        </p:nvSpPr>
        <p:spPr>
          <a:xfrm>
            <a:off x="3708249" y="3574157"/>
            <a:ext cx="609600" cy="646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C183D7F6-B498-43B3-948B-1728B52AA6E4}">
                <adec:decorative xmlns:adec="http://schemas.microsoft.com/office/drawing/2017/decorative" val="1"/>
              </a:ext>
            </a:extLst>
          </p:cNvPr>
          <p:cNvSpPr/>
          <p:nvPr/>
        </p:nvSpPr>
        <p:spPr>
          <a:xfrm>
            <a:off x="3863232" y="4419600"/>
            <a:ext cx="609600" cy="646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69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hidden"/>
                                      </p:to>
                                    </p:set>
                                  </p:childTnLst>
                                </p:cTn>
                              </p:par>
                            </p:childTnLst>
                          </p:cTn>
                        </p:par>
                        <p:par>
                          <p:cTn id="10" fill="hold">
                            <p:stCondLst>
                              <p:cond delay="500"/>
                            </p:stCondLst>
                            <p:childTnLst>
                              <p:par>
                                <p:cTn id="11" presetID="1" presetClass="exit" presetSubtype="0" fill="hold" grpId="0" nodeType="afterEffect">
                                  <p:stCondLst>
                                    <p:cond delay="100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72411" y="376015"/>
            <a:ext cx="8250237" cy="711200"/>
          </a:xfrm>
          <a:prstGeom prst="rect">
            <a:avLst/>
          </a:prstGeom>
        </p:spPr>
        <p:txBody>
          <a:bodyPr>
            <a:normAutofit/>
          </a:bodyPr>
          <a:lstStyle/>
          <a:p>
            <a:pPr algn="l"/>
            <a:r>
              <a:rPr lang="en-US" sz="3000" b="1" dirty="0">
                <a:solidFill>
                  <a:srgbClr val="004EA8"/>
                </a:solidFill>
                <a:latin typeface="Arial" charset="0"/>
                <a:ea typeface="Arial" charset="0"/>
                <a:cs typeface="Arial" charset="0"/>
              </a:rPr>
              <a:t>Why Join Your Plan?</a:t>
            </a:r>
          </a:p>
        </p:txBody>
      </p:sp>
      <p:sp>
        <p:nvSpPr>
          <p:cNvPr id="12" name="TextBox 11"/>
          <p:cNvSpPr txBox="1"/>
          <p:nvPr/>
        </p:nvSpPr>
        <p:spPr>
          <a:xfrm>
            <a:off x="1751166" y="3077077"/>
            <a:ext cx="1313180" cy="646331"/>
          </a:xfrm>
          <a:prstGeom prst="rect">
            <a:avLst/>
          </a:prstGeom>
          <a:noFill/>
        </p:spPr>
        <p:txBody>
          <a:bodyPr wrap="none" rtlCol="0">
            <a:spAutoFit/>
          </a:bodyPr>
          <a:lstStyle/>
          <a:p>
            <a:pPr algn="ctr"/>
            <a:r>
              <a:rPr lang="en-US" b="1" dirty="0">
                <a:latin typeface="Arial" charset="0"/>
                <a:ea typeface="Arial" charset="0"/>
                <a:cs typeface="Arial" charset="0"/>
              </a:rPr>
              <a:t>Automatic</a:t>
            </a:r>
            <a:br>
              <a:rPr lang="en-US" b="1" dirty="0">
                <a:latin typeface="Arial" charset="0"/>
                <a:ea typeface="Arial" charset="0"/>
                <a:cs typeface="Arial" charset="0"/>
              </a:rPr>
            </a:br>
            <a:r>
              <a:rPr lang="en-US" b="1" dirty="0">
                <a:latin typeface="Arial" charset="0"/>
                <a:ea typeface="Arial" charset="0"/>
                <a:cs typeface="Arial" charset="0"/>
              </a:rPr>
              <a:t>Savings</a:t>
            </a:r>
          </a:p>
        </p:txBody>
      </p:sp>
      <p:sp>
        <p:nvSpPr>
          <p:cNvPr id="13" name="TextBox 12"/>
          <p:cNvSpPr txBox="1"/>
          <p:nvPr/>
        </p:nvSpPr>
        <p:spPr>
          <a:xfrm>
            <a:off x="3707892" y="3077077"/>
            <a:ext cx="1492716" cy="646331"/>
          </a:xfrm>
          <a:prstGeom prst="rect">
            <a:avLst/>
          </a:prstGeom>
          <a:noFill/>
        </p:spPr>
        <p:txBody>
          <a:bodyPr wrap="none" rtlCol="0">
            <a:spAutoFit/>
          </a:bodyPr>
          <a:lstStyle/>
          <a:p>
            <a:pPr algn="ctr"/>
            <a:r>
              <a:rPr lang="en-US" b="1" dirty="0">
                <a:latin typeface="Arial" charset="0"/>
                <a:ea typeface="Arial" charset="0"/>
                <a:cs typeface="Arial" charset="0"/>
              </a:rPr>
              <a:t>Tax</a:t>
            </a:r>
            <a:br>
              <a:rPr lang="en-US" b="1" dirty="0">
                <a:latin typeface="Arial" charset="0"/>
                <a:ea typeface="Arial" charset="0"/>
                <a:cs typeface="Arial" charset="0"/>
              </a:rPr>
            </a:br>
            <a:r>
              <a:rPr lang="en-US" b="1" dirty="0">
                <a:latin typeface="Arial" charset="0"/>
                <a:ea typeface="Arial" charset="0"/>
                <a:cs typeface="Arial" charset="0"/>
              </a:rPr>
              <a:t>Advantages</a:t>
            </a:r>
          </a:p>
        </p:txBody>
      </p:sp>
      <p:sp>
        <p:nvSpPr>
          <p:cNvPr id="15" name="TextBox 14"/>
          <p:cNvSpPr txBox="1"/>
          <p:nvPr/>
        </p:nvSpPr>
        <p:spPr>
          <a:xfrm>
            <a:off x="5806944" y="3077077"/>
            <a:ext cx="1402948" cy="646331"/>
          </a:xfrm>
          <a:prstGeom prst="rect">
            <a:avLst/>
          </a:prstGeom>
          <a:noFill/>
        </p:spPr>
        <p:txBody>
          <a:bodyPr wrap="none" rtlCol="0">
            <a:spAutoFit/>
          </a:bodyPr>
          <a:lstStyle/>
          <a:p>
            <a:pPr algn="ctr"/>
            <a:r>
              <a:rPr lang="en-US" b="1" dirty="0">
                <a:latin typeface="Arial" charset="0"/>
                <a:ea typeface="Arial" charset="0"/>
                <a:cs typeface="Arial" charset="0"/>
              </a:rPr>
              <a:t>Investment</a:t>
            </a:r>
            <a:br>
              <a:rPr lang="en-US" b="1" dirty="0">
                <a:latin typeface="Arial" charset="0"/>
                <a:ea typeface="Arial" charset="0"/>
                <a:cs typeface="Arial" charset="0"/>
              </a:rPr>
            </a:br>
            <a:r>
              <a:rPr lang="en-US" b="1" dirty="0">
                <a:latin typeface="Arial" charset="0"/>
                <a:ea typeface="Arial" charset="0"/>
                <a:cs typeface="Arial" charset="0"/>
              </a:rPr>
              <a:t>Options</a:t>
            </a:r>
          </a:p>
        </p:txBody>
      </p:sp>
      <p:sp>
        <p:nvSpPr>
          <p:cNvPr id="17" name="TextBox 16"/>
          <p:cNvSpPr txBox="1"/>
          <p:nvPr/>
        </p:nvSpPr>
        <p:spPr>
          <a:xfrm>
            <a:off x="2401817" y="5584611"/>
            <a:ext cx="1749197" cy="369332"/>
          </a:xfrm>
          <a:prstGeom prst="rect">
            <a:avLst/>
          </a:prstGeom>
          <a:noFill/>
        </p:spPr>
        <p:txBody>
          <a:bodyPr wrap="none" rtlCol="0">
            <a:spAutoFit/>
          </a:bodyPr>
          <a:lstStyle/>
          <a:p>
            <a:pPr algn="ctr"/>
            <a:r>
              <a:rPr lang="en-US" b="1" dirty="0">
                <a:latin typeface="Arial" charset="0"/>
                <a:ea typeface="Arial" charset="0"/>
                <a:cs typeface="Arial" charset="0"/>
              </a:rPr>
              <a:t>Compounding</a:t>
            </a:r>
          </a:p>
        </p:txBody>
      </p:sp>
      <p:sp>
        <p:nvSpPr>
          <p:cNvPr id="18" name="TextBox 17"/>
          <p:cNvSpPr txBox="1"/>
          <p:nvPr/>
        </p:nvSpPr>
        <p:spPr>
          <a:xfrm>
            <a:off x="4815831" y="5584611"/>
            <a:ext cx="1236236" cy="646331"/>
          </a:xfrm>
          <a:prstGeom prst="rect">
            <a:avLst/>
          </a:prstGeom>
          <a:noFill/>
        </p:spPr>
        <p:txBody>
          <a:bodyPr wrap="none" rtlCol="0">
            <a:spAutoFit/>
          </a:bodyPr>
          <a:lstStyle/>
          <a:p>
            <a:pPr algn="ctr"/>
            <a:r>
              <a:rPr lang="en-US" b="1" dirty="0">
                <a:latin typeface="Arial" charset="0"/>
                <a:ea typeface="Arial" charset="0"/>
                <a:cs typeface="Arial" charset="0"/>
              </a:rPr>
              <a:t>Employer</a:t>
            </a:r>
            <a:br>
              <a:rPr lang="en-US" b="1" dirty="0">
                <a:latin typeface="Arial" charset="0"/>
                <a:ea typeface="Arial" charset="0"/>
                <a:cs typeface="Arial" charset="0"/>
              </a:rPr>
            </a:br>
            <a:r>
              <a:rPr lang="en-US" b="1" dirty="0">
                <a:latin typeface="Arial" charset="0"/>
                <a:ea typeface="Arial" charset="0"/>
                <a:cs typeface="Arial" charset="0"/>
              </a:rPr>
              <a:t>Match</a:t>
            </a:r>
          </a:p>
        </p:txBody>
      </p:sp>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951" t="36814" r="73599" b="32159"/>
          <a:stretch/>
        </p:blipFill>
        <p:spPr>
          <a:xfrm>
            <a:off x="1681915" y="1723281"/>
            <a:ext cx="1356258" cy="1257032"/>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074" t="36814" r="50476" b="32159"/>
          <a:stretch/>
        </p:blipFill>
        <p:spPr>
          <a:xfrm>
            <a:off x="3794766" y="1820045"/>
            <a:ext cx="1356258" cy="1257032"/>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53968" t="36814" r="28582" b="32159"/>
          <a:stretch/>
        </p:blipFill>
        <p:spPr>
          <a:xfrm>
            <a:off x="5802790" y="1618165"/>
            <a:ext cx="1356258" cy="1257032"/>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3238" t="36814" r="9312" b="32159"/>
          <a:stretch/>
        </p:blipFill>
        <p:spPr>
          <a:xfrm>
            <a:off x="2598286" y="4309764"/>
            <a:ext cx="1356258" cy="1257032"/>
          </a:xfrm>
          <a:prstGeom prst="rect">
            <a:avLst/>
          </a:prstGeom>
        </p:spPr>
      </p:pic>
      <p:pic>
        <p:nvPicPr>
          <p:cNvPr id="24" name="Picture 2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0290" y="3940524"/>
            <a:ext cx="1419840" cy="1250628"/>
          </a:xfrm>
          <a:prstGeom prst="rect">
            <a:avLst/>
          </a:prstGeom>
        </p:spPr>
      </p:pic>
      <p:pic>
        <p:nvPicPr>
          <p:cNvPr id="26" name="Picture 2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6470" y="1627755"/>
            <a:ext cx="1427108" cy="1257031"/>
          </a:xfrm>
          <a:prstGeom prst="rect">
            <a:avLst/>
          </a:prstGeom>
        </p:spPr>
      </p:pic>
      <p:pic>
        <p:nvPicPr>
          <p:cNvPr id="27" name="Picture 2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396" y="4134052"/>
            <a:ext cx="1427108" cy="1257031"/>
          </a:xfrm>
          <a:prstGeom prst="rect">
            <a:avLst/>
          </a:prstGeom>
        </p:spPr>
      </p:pic>
      <p:pic>
        <p:nvPicPr>
          <p:cNvPr id="28" name="Picture 2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6229" y="1626518"/>
            <a:ext cx="1427108" cy="1257031"/>
          </a:xfrm>
          <a:prstGeom prst="rect">
            <a:avLst/>
          </a:prstGeom>
        </p:spPr>
      </p:pic>
      <p:pic>
        <p:nvPicPr>
          <p:cNvPr id="29" name="Picture 2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0822" y="4134052"/>
            <a:ext cx="1427108" cy="1257031"/>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456" y="1626518"/>
            <a:ext cx="1427108" cy="1257031"/>
          </a:xfrm>
          <a:prstGeom prst="rect">
            <a:avLst/>
          </a:prstGeom>
        </p:spPr>
      </p:pic>
    </p:spTree>
    <p:extLst>
      <p:ext uri="{BB962C8B-B14F-4D97-AF65-F5344CB8AC3E}">
        <p14:creationId xmlns:p14="http://schemas.microsoft.com/office/powerpoint/2010/main" val="342791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nodeType="afterEffect">
                                  <p:stCondLst>
                                    <p:cond delay="500"/>
                                  </p:stCondLst>
                                  <p:childTnLst>
                                    <p:set>
                                      <p:cBhvr>
                                        <p:cTn id="9" dur="1" fill="hold">
                                          <p:stCondLst>
                                            <p:cond delay="0"/>
                                          </p:stCondLst>
                                        </p:cTn>
                                        <p:tgtEl>
                                          <p:spTgt spid="26"/>
                                        </p:tgtEl>
                                        <p:attrNameLst>
                                          <p:attrName>style.visibility</p:attrName>
                                        </p:attrNameLst>
                                      </p:cBhvr>
                                      <p:to>
                                        <p:strVal val="hidden"/>
                                      </p:to>
                                    </p:set>
                                  </p:childTnLst>
                                </p:cTn>
                              </p:par>
                            </p:childTnLst>
                          </p:cTn>
                        </p:par>
                        <p:par>
                          <p:cTn id="10" fill="hold">
                            <p:stCondLst>
                              <p:cond delay="500"/>
                            </p:stCondLst>
                            <p:childTnLst>
                              <p:par>
                                <p:cTn id="11" presetID="1" presetClass="exit" presetSubtype="0" fill="hold" nodeType="afterEffect">
                                  <p:stCondLst>
                                    <p:cond delay="500"/>
                                  </p:stCondLst>
                                  <p:childTnLst>
                                    <p:set>
                                      <p:cBhvr>
                                        <p:cTn id="12" dur="1" fill="hold">
                                          <p:stCondLst>
                                            <p:cond delay="0"/>
                                          </p:stCondLst>
                                        </p:cTn>
                                        <p:tgtEl>
                                          <p:spTgt spid="28"/>
                                        </p:tgtEl>
                                        <p:attrNameLst>
                                          <p:attrName>style.visibility</p:attrName>
                                        </p:attrNameLst>
                                      </p:cBhvr>
                                      <p:to>
                                        <p:strVal val="hidden"/>
                                      </p:to>
                                    </p:set>
                                  </p:childTnLst>
                                </p:cTn>
                              </p:par>
                            </p:childTnLst>
                          </p:cTn>
                        </p:par>
                        <p:par>
                          <p:cTn id="13" fill="hold">
                            <p:stCondLst>
                              <p:cond delay="1000"/>
                            </p:stCondLst>
                            <p:childTnLst>
                              <p:par>
                                <p:cTn id="14" presetID="1" presetClass="exit" presetSubtype="0" fill="hold" nodeType="afterEffect">
                                  <p:stCondLst>
                                    <p:cond delay="500"/>
                                  </p:stCondLst>
                                  <p:childTnLst>
                                    <p:set>
                                      <p:cBhvr>
                                        <p:cTn id="15" dur="1" fill="hold">
                                          <p:stCondLst>
                                            <p:cond delay="0"/>
                                          </p:stCondLst>
                                        </p:cTn>
                                        <p:tgtEl>
                                          <p:spTgt spid="29"/>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 </a:t>
            </a:r>
            <a:r>
              <a:rPr lang="en-US" b="1" dirty="0"/>
              <a:t>Ready</a:t>
            </a:r>
            <a:r>
              <a:rPr lang="en-US" dirty="0"/>
              <a:t> for </a:t>
            </a:r>
            <a:r>
              <a:rPr lang="en-US" b="1" dirty="0"/>
              <a:t>Retirement</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197100"/>
            <a:ext cx="2882900" cy="24638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71696"/>
            <a:ext cx="9143999" cy="4146870"/>
          </a:xfrm>
          <a:prstGeom prst="rect">
            <a:avLst/>
          </a:prstGeom>
        </p:spPr>
      </p:pic>
      <p:sp>
        <p:nvSpPr>
          <p:cNvPr id="2" name="Content Placeholder 1">
            <a:extLst>
              <a:ext uri="{C183D7F6-B498-43B3-948B-1728B52AA6E4}">
                <adec:decorative xmlns:adec="http://schemas.microsoft.com/office/drawing/2017/decorative" val="1"/>
              </a:ext>
            </a:extLst>
          </p:cNvPr>
          <p:cNvSpPr>
            <a:spLocks noGrp="1"/>
          </p:cNvSpPr>
          <p:nvPr>
            <p:ph idx="1"/>
          </p:nvPr>
        </p:nvSpPr>
        <p:spPr/>
        <p:txBody>
          <a:bodyPr/>
          <a:lstStyle/>
          <a:p>
            <a:pPr marL="0" indent="0">
              <a:buNone/>
            </a:pPr>
            <a:r>
              <a:rPr lang="en-US" dirty="0"/>
              <a:t> </a:t>
            </a:r>
          </a:p>
          <a:p>
            <a:pPr marL="0" indent="0">
              <a:buNone/>
            </a:pPr>
            <a:endParaRPr lang="en-US" dirty="0"/>
          </a:p>
          <a:p>
            <a:pPr marL="0" indent="0">
              <a:buNone/>
            </a:pP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7550" y="2577141"/>
            <a:ext cx="2552700" cy="1041400"/>
          </a:xfrm>
          <a:prstGeom prst="rect">
            <a:avLst/>
          </a:prstGeom>
        </p:spPr>
      </p:pic>
      <p:sp>
        <p:nvSpPr>
          <p:cNvPr id="7" name="TextBox 6"/>
          <p:cNvSpPr txBox="1"/>
          <p:nvPr/>
        </p:nvSpPr>
        <p:spPr>
          <a:xfrm>
            <a:off x="3429000" y="2504182"/>
            <a:ext cx="2209800" cy="1077218"/>
          </a:xfrm>
          <a:prstGeom prst="rect">
            <a:avLst/>
          </a:prstGeom>
          <a:noFill/>
        </p:spPr>
        <p:txBody>
          <a:bodyPr wrap="square" rtlCol="0">
            <a:spAutoFit/>
          </a:bodyPr>
          <a:lstStyle/>
          <a:p>
            <a:r>
              <a:rPr lang="en-US" sz="3200" b="1" dirty="0"/>
              <a:t>Save now. It’s easy.</a:t>
            </a:r>
          </a:p>
        </p:txBody>
      </p:sp>
      <p:sp>
        <p:nvSpPr>
          <p:cNvPr id="12" name="Subtitle 2"/>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41573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1696"/>
            <a:ext cx="9143999" cy="4146870"/>
          </a:xfrm>
          <a:prstGeom prst="rect">
            <a:avLst/>
          </a:prstGeom>
        </p:spPr>
      </p:pic>
      <p:sp>
        <p:nvSpPr>
          <p:cNvPr id="3" name="Title 2"/>
          <p:cNvSpPr>
            <a:spLocks noGrp="1"/>
          </p:cNvSpPr>
          <p:nvPr>
            <p:ph type="ctrTitle"/>
          </p:nvPr>
        </p:nvSpPr>
        <p:spPr/>
        <p:txBody>
          <a:bodyPr/>
          <a:lstStyle/>
          <a:p>
            <a:r>
              <a:rPr lang="en-US" b="1" dirty="0"/>
              <a:t>Questions?</a:t>
            </a:r>
          </a:p>
        </p:txBody>
      </p:sp>
      <p:sp>
        <p:nvSpPr>
          <p:cNvPr id="2" name="Content Placeholder 1"/>
          <p:cNvSpPr>
            <a:spLocks noGrp="1"/>
          </p:cNvSpPr>
          <p:nvPr>
            <p:ph idx="1"/>
          </p:nvPr>
        </p:nvSpPr>
        <p:spPr/>
        <p:txBody>
          <a:bodyPr/>
          <a:lstStyle/>
          <a:p>
            <a:pPr marL="0" indent="0">
              <a:buNone/>
            </a:pPr>
            <a:r>
              <a:rPr lang="en-US" dirty="0"/>
              <a:t>Go to </a:t>
            </a:r>
            <a:r>
              <a:rPr lang="en-US" b="1" dirty="0">
                <a:solidFill>
                  <a:srgbClr val="004EA8"/>
                </a:solidFill>
              </a:rPr>
              <a:t>standard.com/retirement </a:t>
            </a:r>
            <a:r>
              <a:rPr lang="en-US" dirty="0"/>
              <a:t>to </a:t>
            </a:r>
            <a:r>
              <a:rPr lang="en-US" b="1" dirty="0"/>
              <a:t>enroll</a:t>
            </a:r>
            <a:r>
              <a:rPr lang="en-US" dirty="0"/>
              <a:t> in your plan </a:t>
            </a:r>
            <a:br>
              <a:rPr lang="en-US" dirty="0"/>
            </a:br>
            <a:r>
              <a:rPr lang="en-US" dirty="0"/>
              <a:t>or </a:t>
            </a:r>
            <a:r>
              <a:rPr lang="en-US" b="1" dirty="0"/>
              <a:t>increase</a:t>
            </a:r>
            <a:r>
              <a:rPr lang="en-US" dirty="0"/>
              <a:t> your contribution. </a:t>
            </a:r>
          </a:p>
          <a:p>
            <a:pPr marL="0" indent="0">
              <a:buNone/>
            </a:pPr>
            <a:endParaRPr lang="en-US" dirty="0"/>
          </a:p>
        </p:txBody>
      </p:sp>
      <p:sp>
        <p:nvSpPr>
          <p:cNvPr id="12" name="Subtitle 2"/>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765844"/>
            <a:ext cx="6306319" cy="5092156"/>
          </a:xfrm>
          <a:prstGeom prst="rect">
            <a:avLst/>
          </a:prstGeom>
        </p:spPr>
      </p:pic>
    </p:spTree>
    <p:extLst>
      <p:ext uri="{BB962C8B-B14F-4D97-AF65-F5344CB8AC3E}">
        <p14:creationId xmlns:p14="http://schemas.microsoft.com/office/powerpoint/2010/main" val="31665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txBox="1">
            <a:spLocks noGrp="1"/>
          </p:cNvSpPr>
          <p:nvPr>
            <p:ph type="title" idx="4294967295"/>
          </p:nvPr>
        </p:nvSpPr>
        <p:spPr>
          <a:xfrm>
            <a:off x="451022" y="838200"/>
            <a:ext cx="7457303"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Speakers</a:t>
            </a:r>
          </a:p>
        </p:txBody>
      </p:sp>
      <p:sp>
        <p:nvSpPr>
          <p:cNvPr id="14" name="Content Placeholder 13"/>
          <p:cNvSpPr txBox="1">
            <a:spLocks/>
          </p:cNvSpPr>
          <p:nvPr/>
        </p:nvSpPr>
        <p:spPr>
          <a:xfrm>
            <a:off x="1274669" y="3741511"/>
            <a:ext cx="3086100" cy="1348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t>First Last Name</a:t>
            </a:r>
          </a:p>
          <a:p>
            <a:pPr marL="0" indent="0" algn="ctr">
              <a:buNone/>
            </a:pPr>
            <a:r>
              <a:rPr lang="en-US" sz="2100" dirty="0"/>
              <a:t>Title, The Standard</a:t>
            </a:r>
          </a:p>
        </p:txBody>
      </p:sp>
      <p:sp>
        <p:nvSpPr>
          <p:cNvPr id="15" name="Content Placeholder 13"/>
          <p:cNvSpPr txBox="1">
            <a:spLocks/>
          </p:cNvSpPr>
          <p:nvPr/>
        </p:nvSpPr>
        <p:spPr>
          <a:xfrm>
            <a:off x="4604497" y="3741511"/>
            <a:ext cx="3086100" cy="1348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t>First Last Name</a:t>
            </a:r>
          </a:p>
          <a:p>
            <a:pPr marL="0" indent="0" algn="ctr">
              <a:buNone/>
            </a:pPr>
            <a:r>
              <a:rPr lang="en-US" sz="2100" dirty="0"/>
              <a:t>Title, The Standard</a:t>
            </a:r>
          </a:p>
        </p:txBody>
      </p:sp>
      <p:sp>
        <p:nvSpPr>
          <p:cNvPr id="10" name="Subtitle 2"/>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3" name="Picture 2" descr="The Standar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1400" y="5715000"/>
            <a:ext cx="1526771" cy="1119375"/>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344" y="2404011"/>
            <a:ext cx="666750" cy="1085850"/>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4172" y="2404011"/>
            <a:ext cx="666750" cy="1085850"/>
          </a:xfrm>
          <a:prstGeom prst="rect">
            <a:avLst/>
          </a:prstGeom>
        </p:spPr>
      </p:pic>
    </p:spTree>
    <p:extLst>
      <p:ext uri="{BB962C8B-B14F-4D97-AF65-F5344CB8AC3E}">
        <p14:creationId xmlns:p14="http://schemas.microsoft.com/office/powerpoint/2010/main" val="138827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2" presetClass="entr" presetSubtype="1" fill="hold" nodeType="afterEffect" p14:presetBounceEnd="50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50000">
                                          <p:cBhvr additive="base">
                                            <p:cTn id="16"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6637EC-F5AE-C9A3-8563-22EF716036E4}"/>
              </a:ext>
            </a:extLst>
          </p:cNvPr>
          <p:cNvSpPr>
            <a:spLocks noGrp="1"/>
          </p:cNvSpPr>
          <p:nvPr>
            <p:ph type="title" idx="4294967295"/>
          </p:nvPr>
        </p:nvSpPr>
        <p:spPr>
          <a:xfrm>
            <a:off x="58057" y="-532181"/>
            <a:ext cx="8077200" cy="532181"/>
          </a:xfrm>
          <a:prstGeom prst="rect">
            <a:avLst/>
          </a:prstGeom>
        </p:spPr>
        <p:txBody>
          <a:bodyPr/>
          <a:lstStyle/>
          <a:p>
            <a:r>
              <a:rPr lang="en-US" sz="1800" b="1" dirty="0"/>
              <a:t>The conclusion</a:t>
            </a:r>
          </a:p>
        </p:txBody>
      </p:sp>
      <p:pic>
        <p:nvPicPr>
          <p:cNvPr id="4" name="Picture 3" descr="The Standar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2961640" y="578616"/>
            <a:ext cx="3276600" cy="2118149"/>
          </a:xfrm>
          <a:prstGeom prst="rect">
            <a:avLst/>
          </a:prstGeom>
        </p:spPr>
      </p:pic>
      <p:sp>
        <p:nvSpPr>
          <p:cNvPr id="3" name="TextBox 2"/>
          <p:cNvSpPr txBox="1"/>
          <p:nvPr/>
        </p:nvSpPr>
        <p:spPr>
          <a:xfrm>
            <a:off x="457200" y="2971800"/>
            <a:ext cx="8285480" cy="3385542"/>
          </a:xfrm>
          <a:prstGeom prst="rect">
            <a:avLst/>
          </a:prstGeom>
          <a:noFill/>
        </p:spPr>
        <p:txBody>
          <a:bodyPr wrap="square" rtlCol="0">
            <a:spAutoFit/>
          </a:bodyPr>
          <a:lstStyle/>
          <a:p>
            <a:r>
              <a:rPr lang="en-US" sz="1400" dirty="0"/>
              <a:t>Employers and plan participants should carefully consider the investment objectives, risks, charges </a:t>
            </a:r>
            <a:br>
              <a:rPr lang="en-US" sz="1400" dirty="0"/>
            </a:br>
            <a:r>
              <a:rPr lang="en-US" sz="1400" dirty="0"/>
              <a:t>and expenses of the investment options offered under the retirement plan before investing. The prospectuses for the individual mutual funds in the group annuity contain this and other important information. Prospectuses may be obtained by calling 877.805.1127. Please read the prospectus carefully before investing. Investments are subject to market risk and fluctuate in value.</a:t>
            </a:r>
          </a:p>
          <a:p>
            <a:endParaRPr lang="en-US" sz="1400" dirty="0"/>
          </a:p>
          <a:p>
            <a:r>
              <a:rPr lang="en-US" sz="1400" dirty="0"/>
              <a:t>The Standard is the marketing name for StanCorp Financial Group, Inc., and its subsidiaries. </a:t>
            </a:r>
            <a:br>
              <a:rPr lang="en-US" sz="1400" dirty="0"/>
            </a:br>
            <a:r>
              <a:rPr lang="en-US" sz="1400" dirty="0"/>
              <a:t>StanCorp Equities, Inc., member FINRA, wholesales a group annuity contract issued by Standard Insurance Company and a mutual fund trust platform for retirement plans. Standard Retirement Services, Inc. provides financial recordkeeping and plan administrative services. Investment advisory services are provided by StanCorp Investment Advisers, Inc., a registered investment advisor. StanCorp Equities, Inc., Standard Insurance Company, Standard Retirement Services, Inc., and StanCorp Investment Advisers, Inc., are subsidiaries of StanCorp Financial Group, Inc., and all are Oregon corporations.</a:t>
            </a:r>
          </a:p>
          <a:p>
            <a:endParaRPr lang="en-US" dirty="0"/>
          </a:p>
        </p:txBody>
      </p:sp>
      <p:sp>
        <p:nvSpPr>
          <p:cNvPr id="2" name="TextBox 1"/>
          <p:cNvSpPr txBox="1"/>
          <p:nvPr/>
        </p:nvSpPr>
        <p:spPr>
          <a:xfrm>
            <a:off x="7315200" y="6324600"/>
            <a:ext cx="2133600" cy="307777"/>
          </a:xfrm>
          <a:prstGeom prst="rect">
            <a:avLst/>
          </a:prstGeom>
          <a:noFill/>
        </p:spPr>
        <p:txBody>
          <a:bodyPr wrap="square" rtlCol="0">
            <a:spAutoFit/>
          </a:bodyPr>
          <a:lstStyle/>
          <a:p>
            <a:r>
              <a:rPr lang="pl-PL" sz="1400" b="1" dirty="0"/>
              <a:t>RP19647</a:t>
            </a:r>
            <a:r>
              <a:rPr lang="mr-IN" sz="1400" b="1" dirty="0"/>
              <a:t> </a:t>
            </a:r>
            <a:r>
              <a:rPr lang="en-US" sz="1400" dirty="0"/>
              <a:t>3/18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Everyone has </a:t>
            </a:r>
            <a:r>
              <a:rPr lang="en-US" b="1" dirty="0"/>
              <a:t>debt</a:t>
            </a:r>
            <a:br>
              <a:rPr lang="en-US" dirty="0"/>
            </a:br>
            <a:br>
              <a:rPr lang="en-US" b="1" dirty="0"/>
            </a:br>
            <a:br>
              <a:rPr lang="en-US" dirty="0"/>
            </a:br>
            <a:br>
              <a:rPr lang="en-US" dirty="0"/>
            </a:br>
            <a:endParaRPr lang="en-US" dirty="0"/>
          </a:p>
        </p:txBody>
      </p:sp>
      <p:grpSp>
        <p:nvGrpSpPr>
          <p:cNvPr id="9" name="Group 8" descr="Good Debt Mortage or rent,Student Loan">
            <a:extLst>
              <a:ext uri="{C183D7F6-B498-43B3-948B-1728B52AA6E4}">
                <adec:decorative xmlns:adec="http://schemas.microsoft.com/office/drawing/2017/decorative" val="0"/>
              </a:ext>
            </a:extLst>
          </p:cNvPr>
          <p:cNvGrpSpPr/>
          <p:nvPr/>
        </p:nvGrpSpPr>
        <p:grpSpPr>
          <a:xfrm>
            <a:off x="457200" y="1371600"/>
            <a:ext cx="3738282" cy="4020671"/>
            <a:chOff x="457200" y="1371600"/>
            <a:chExt cx="3738282" cy="4020671"/>
          </a:xfrm>
        </p:grpSpPr>
        <p:sp>
          <p:nvSpPr>
            <p:cNvPr id="10" name="Rounded Rectangle 9"/>
            <p:cNvSpPr/>
            <p:nvPr/>
          </p:nvSpPr>
          <p:spPr>
            <a:xfrm>
              <a:off x="457200" y="1371600"/>
              <a:ext cx="3738282" cy="4020671"/>
            </a:xfrm>
            <a:prstGeom prst="roundRect">
              <a:avLst/>
            </a:prstGeom>
            <a:solidFill>
              <a:srgbClr val="3CA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57200" y="3155810"/>
              <a:ext cx="3738282" cy="738664"/>
            </a:xfrm>
            <a:prstGeom prst="rect">
              <a:avLst/>
            </a:prstGeom>
            <a:noFill/>
          </p:spPr>
          <p:txBody>
            <a:bodyPr wrap="square" rtlCol="0">
              <a:spAutoFit/>
            </a:bodyPr>
            <a:lstStyle/>
            <a:p>
              <a:pPr algn="ctr"/>
              <a:r>
                <a:rPr lang="en-US" sz="2400" b="1" dirty="0">
                  <a:solidFill>
                    <a:schemeClr val="bg1"/>
                  </a:solidFill>
                </a:rPr>
                <a:t>Good Debt</a:t>
              </a:r>
            </a:p>
            <a:p>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441" y="1735887"/>
              <a:ext cx="1341317" cy="1354866"/>
            </a:xfrm>
            <a:prstGeom prst="rect">
              <a:avLst/>
            </a:prstGeom>
          </p:spPr>
        </p:pic>
        <p:sp>
          <p:nvSpPr>
            <p:cNvPr id="13" name="TextBox 12"/>
            <p:cNvSpPr txBox="1"/>
            <p:nvPr/>
          </p:nvSpPr>
          <p:spPr>
            <a:xfrm>
              <a:off x="914400" y="3796588"/>
              <a:ext cx="2819400" cy="923330"/>
            </a:xfrm>
            <a:prstGeom prst="rect">
              <a:avLst/>
            </a:prstGeom>
            <a:noFill/>
          </p:spPr>
          <p:txBody>
            <a:bodyPr wrap="square" rtlCol="0">
              <a:spAutoFit/>
            </a:bodyPr>
            <a:lstStyle/>
            <a:p>
              <a:pPr marL="285750" indent="-285750">
                <a:buFont typeface="Arial" charset="0"/>
                <a:buChar char="•"/>
              </a:pPr>
              <a:r>
                <a:rPr lang="en-US" dirty="0">
                  <a:solidFill>
                    <a:schemeClr val="bg1"/>
                  </a:solidFill>
                </a:rPr>
                <a:t>Mortgage or rent</a:t>
              </a:r>
            </a:p>
            <a:p>
              <a:pPr marL="285750" indent="-285750">
                <a:buFont typeface="Arial" charset="0"/>
                <a:buChar char="•"/>
              </a:pPr>
              <a:r>
                <a:rPr lang="en-US" dirty="0">
                  <a:solidFill>
                    <a:schemeClr val="bg1"/>
                  </a:solidFill>
                </a:rPr>
                <a:t>Student loan</a:t>
              </a:r>
            </a:p>
            <a:p>
              <a:endParaRPr lang="en-US" dirty="0"/>
            </a:p>
          </p:txBody>
        </p:sp>
      </p:grpSp>
      <p:grpSp>
        <p:nvGrpSpPr>
          <p:cNvPr id="15" name="Group 14" descr="Bad Debt Car loan,Credit card balances">
            <a:extLst>
              <a:ext uri="{C183D7F6-B498-43B3-948B-1728B52AA6E4}">
                <adec:decorative xmlns:adec="http://schemas.microsoft.com/office/drawing/2017/decorative" val="0"/>
              </a:ext>
            </a:extLst>
          </p:cNvPr>
          <p:cNvGrpSpPr/>
          <p:nvPr/>
        </p:nvGrpSpPr>
        <p:grpSpPr>
          <a:xfrm>
            <a:off x="4872318" y="1371600"/>
            <a:ext cx="3738282" cy="4020671"/>
            <a:chOff x="4872318" y="1371600"/>
            <a:chExt cx="3738282" cy="4020671"/>
          </a:xfrm>
        </p:grpSpPr>
        <p:sp>
          <p:nvSpPr>
            <p:cNvPr id="16" name="Rounded Rectangle 15"/>
            <p:cNvSpPr/>
            <p:nvPr/>
          </p:nvSpPr>
          <p:spPr>
            <a:xfrm>
              <a:off x="4872318" y="1371600"/>
              <a:ext cx="3738282" cy="4020671"/>
            </a:xfrm>
            <a:prstGeom prst="roundRect">
              <a:avLst/>
            </a:prstGeom>
            <a:solidFill>
              <a:srgbClr val="EF4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872318" y="3155810"/>
              <a:ext cx="3738282" cy="738664"/>
            </a:xfrm>
            <a:prstGeom prst="rect">
              <a:avLst/>
            </a:prstGeom>
            <a:noFill/>
          </p:spPr>
          <p:txBody>
            <a:bodyPr wrap="square" rtlCol="0">
              <a:spAutoFit/>
            </a:bodyPr>
            <a:lstStyle/>
            <a:p>
              <a:pPr algn="ctr"/>
              <a:r>
                <a:rPr lang="en-US" sz="2400" b="1" dirty="0">
                  <a:solidFill>
                    <a:schemeClr val="bg1"/>
                  </a:solidFill>
                </a:rPr>
                <a:t>Bad Debt</a:t>
              </a:r>
            </a:p>
            <a:p>
              <a:endParaRPr lang="en-US"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123" y="1741880"/>
              <a:ext cx="1300671" cy="1306748"/>
            </a:xfrm>
            <a:prstGeom prst="rect">
              <a:avLst/>
            </a:prstGeom>
          </p:spPr>
        </p:pic>
        <p:sp>
          <p:nvSpPr>
            <p:cNvPr id="19" name="TextBox 18"/>
            <p:cNvSpPr txBox="1"/>
            <p:nvPr/>
          </p:nvSpPr>
          <p:spPr>
            <a:xfrm>
              <a:off x="5423647" y="3801070"/>
              <a:ext cx="2819400" cy="923330"/>
            </a:xfrm>
            <a:prstGeom prst="rect">
              <a:avLst/>
            </a:prstGeom>
            <a:noFill/>
          </p:spPr>
          <p:txBody>
            <a:bodyPr wrap="square" rtlCol="0">
              <a:spAutoFit/>
            </a:bodyPr>
            <a:lstStyle/>
            <a:p>
              <a:pPr marL="285750" indent="-285750">
                <a:buFont typeface="Arial" charset="0"/>
                <a:buChar char="•"/>
              </a:pPr>
              <a:r>
                <a:rPr lang="en-US" dirty="0">
                  <a:solidFill>
                    <a:schemeClr val="bg1"/>
                  </a:solidFill>
                </a:rPr>
                <a:t>Car loan</a:t>
              </a:r>
            </a:p>
            <a:p>
              <a:pPr marL="285750" indent="-285750">
                <a:buFont typeface="Arial" charset="0"/>
                <a:buChar char="•"/>
              </a:pPr>
              <a:r>
                <a:rPr lang="en-US" dirty="0">
                  <a:solidFill>
                    <a:schemeClr val="bg1"/>
                  </a:solidFill>
                </a:rPr>
                <a:t>Credit card balances</a:t>
              </a:r>
            </a:p>
            <a:p>
              <a:endParaRPr lang="en-US" dirty="0"/>
            </a:p>
          </p:txBody>
        </p:sp>
      </p:grpSp>
      <p:sp>
        <p:nvSpPr>
          <p:cNvPr id="14" name="Subtitle 2"/>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147886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1696"/>
            <a:ext cx="9143999" cy="4146870"/>
          </a:xfrm>
          <a:prstGeom prst="rect">
            <a:avLst/>
          </a:prstGeom>
        </p:spPr>
      </p:pic>
      <p:sp>
        <p:nvSpPr>
          <p:cNvPr id="3" name="Title 2"/>
          <p:cNvSpPr>
            <a:spLocks noGrp="1"/>
          </p:cNvSpPr>
          <p:nvPr>
            <p:ph type="ctrTitle"/>
          </p:nvPr>
        </p:nvSpPr>
        <p:spPr>
          <a:xfrm>
            <a:off x="457200" y="457200"/>
            <a:ext cx="8153400" cy="1035424"/>
          </a:xfrm>
        </p:spPr>
        <p:txBody>
          <a:bodyPr/>
          <a:lstStyle/>
          <a:p>
            <a:r>
              <a:rPr lang="en-US" dirty="0"/>
              <a:t>Debt can easily spiral out of control</a:t>
            </a:r>
            <a:br>
              <a:rPr lang="en-US" dirty="0"/>
            </a:br>
            <a:r>
              <a:rPr lang="en-US" dirty="0"/>
              <a:t>and lead to a </a:t>
            </a:r>
            <a:r>
              <a:rPr lang="en-US" b="1" dirty="0"/>
              <a:t>financial health crisis.</a:t>
            </a:r>
            <a:br>
              <a:rPr lang="en-US" b="1" dirty="0"/>
            </a:br>
            <a:br>
              <a:rPr lang="en-US" dirty="0"/>
            </a:br>
            <a:br>
              <a:rPr lang="en-US" dirty="0"/>
            </a:br>
            <a:endParaRPr lang="en-US" dirty="0"/>
          </a:p>
        </p:txBody>
      </p:sp>
      <p:sp>
        <p:nvSpPr>
          <p:cNvPr id="14" name="Subtitle 2"/>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819400"/>
            <a:ext cx="2260600" cy="1219200"/>
          </a:xfrm>
          <a:prstGeom prst="rect">
            <a:avLst/>
          </a:prstGeom>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1077" y="2409900"/>
            <a:ext cx="1696520" cy="1536812"/>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400" y="2692774"/>
            <a:ext cx="1586753" cy="125393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1842" y="2911288"/>
            <a:ext cx="1653989" cy="1035424"/>
          </a:xfrm>
          <a:prstGeom prst="rect">
            <a:avLst/>
          </a:prstGeom>
        </p:spPr>
      </p:pic>
    </p:spTree>
    <p:extLst>
      <p:ext uri="{BB962C8B-B14F-4D97-AF65-F5344CB8AC3E}">
        <p14:creationId xmlns:p14="http://schemas.microsoft.com/office/powerpoint/2010/main" val="197456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5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200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1696"/>
            <a:ext cx="9143999" cy="4146870"/>
          </a:xfrm>
          <a:prstGeom prst="rect">
            <a:avLst/>
          </a:prstGeom>
        </p:spPr>
      </p:pic>
      <p:sp>
        <p:nvSpPr>
          <p:cNvPr id="3" name="Title 2"/>
          <p:cNvSpPr>
            <a:spLocks noGrp="1"/>
          </p:cNvSpPr>
          <p:nvPr>
            <p:ph type="ctrTitle"/>
          </p:nvPr>
        </p:nvSpPr>
        <p:spPr/>
        <p:txBody>
          <a:bodyPr/>
          <a:lstStyle/>
          <a:p>
            <a:r>
              <a:rPr lang="en-US" dirty="0"/>
              <a:t>Did You Know?</a:t>
            </a:r>
            <a:br>
              <a:rPr lang="en-US" dirty="0"/>
            </a:br>
            <a:endParaRPr lang="en-US" dirty="0"/>
          </a:p>
        </p:txBody>
      </p:sp>
      <p:grpSp>
        <p:nvGrpSpPr>
          <p:cNvPr id="4" name="Group 3" descr="Only 37% of Americans have enough savings to cover a $500 to $1,000 emergency. &#10;— Bankrate, 2016">
            <a:extLst>
              <a:ext uri="{C183D7F6-B498-43B3-948B-1728B52AA6E4}">
                <adec:decorative xmlns:adec="http://schemas.microsoft.com/office/drawing/2017/decorative" val="0"/>
              </a:ext>
            </a:extLst>
          </p:cNvPr>
          <p:cNvGrpSpPr/>
          <p:nvPr/>
        </p:nvGrpSpPr>
        <p:grpSpPr>
          <a:xfrm>
            <a:off x="609601" y="1676400"/>
            <a:ext cx="3962400" cy="2055594"/>
            <a:chOff x="1326949" y="1655314"/>
            <a:chExt cx="3236729" cy="1563483"/>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593" t="10222" r="41382" b="71852"/>
            <a:stretch/>
          </p:blipFill>
          <p:spPr>
            <a:xfrm>
              <a:off x="1326949" y="1655314"/>
              <a:ext cx="3236729" cy="1563483"/>
            </a:xfrm>
            <a:prstGeom prst="rect">
              <a:avLst/>
            </a:prstGeom>
          </p:spPr>
        </p:pic>
        <p:sp>
          <p:nvSpPr>
            <p:cNvPr id="6" name="Rounded Rectangle 5"/>
            <p:cNvSpPr/>
            <p:nvPr/>
          </p:nvSpPr>
          <p:spPr>
            <a:xfrm>
              <a:off x="1626074" y="1732156"/>
              <a:ext cx="2721148" cy="121141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lvl="0"/>
              <a:r>
                <a:rPr lang="en-US" sz="1600" dirty="0"/>
                <a:t>Only 37% of Americans have enough savings to cover a $500 </a:t>
              </a:r>
              <a:br>
                <a:rPr lang="en-US" sz="1600" dirty="0"/>
              </a:br>
              <a:r>
                <a:rPr lang="en-US" sz="1600" dirty="0"/>
                <a:t>to $1,000 emergency. </a:t>
              </a:r>
            </a:p>
            <a:p>
              <a:pPr lvl="0">
                <a:lnSpc>
                  <a:spcPct val="150000"/>
                </a:lnSpc>
              </a:pPr>
              <a:r>
                <a:rPr lang="en-US" sz="1400" b="1" dirty="0"/>
                <a:t>— Bankrate, 2016</a:t>
              </a:r>
            </a:p>
          </p:txBody>
        </p:sp>
      </p:grpSp>
      <p:grpSp>
        <p:nvGrpSpPr>
          <p:cNvPr id="10" name="Group 9" descr="The average household that’s carrying credit card debt has a balance of $15,654. &#10;— NerdWallet, 2017">
            <a:extLst>
              <a:ext uri="{C183D7F6-B498-43B3-948B-1728B52AA6E4}">
                <adec:decorative xmlns:adec="http://schemas.microsoft.com/office/drawing/2017/decorative" val="0"/>
              </a:ext>
            </a:extLst>
          </p:cNvPr>
          <p:cNvGrpSpPr/>
          <p:nvPr/>
        </p:nvGrpSpPr>
        <p:grpSpPr>
          <a:xfrm>
            <a:off x="4724401" y="797299"/>
            <a:ext cx="3905982" cy="2148027"/>
            <a:chOff x="6902585" y="3093265"/>
            <a:chExt cx="3056521" cy="1680881"/>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5290" t="50984" r="16685" b="31090"/>
            <a:stretch/>
          </p:blipFill>
          <p:spPr>
            <a:xfrm>
              <a:off x="6902585" y="3210663"/>
              <a:ext cx="3056521" cy="1563483"/>
            </a:xfrm>
            <a:prstGeom prst="rect">
              <a:avLst/>
            </a:prstGeom>
            <a:ln>
              <a:noFill/>
            </a:ln>
          </p:spPr>
        </p:pic>
        <p:sp>
          <p:nvSpPr>
            <p:cNvPr id="12" name="Rounded Rectangle 11"/>
            <p:cNvSpPr/>
            <p:nvPr/>
          </p:nvSpPr>
          <p:spPr>
            <a:xfrm>
              <a:off x="7215618" y="3093265"/>
              <a:ext cx="2743487" cy="128607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endParaRPr lang="en-US" sz="1400" dirty="0"/>
            </a:p>
            <a:p>
              <a:pPr lvl="0"/>
              <a:r>
                <a:rPr lang="en-US" sz="1600" dirty="0"/>
                <a:t>The average household that’s carrying credit card debt has a balance of $15,654. </a:t>
              </a:r>
            </a:p>
            <a:p>
              <a:pPr lvl="0">
                <a:lnSpc>
                  <a:spcPct val="150000"/>
                </a:lnSpc>
              </a:pPr>
              <a:r>
                <a:rPr lang="en-US" sz="1600" b="1" dirty="0"/>
                <a:t>— </a:t>
              </a:r>
              <a:r>
                <a:rPr lang="en-US" sz="1400" b="1" dirty="0"/>
                <a:t>NerdWallet, 2017</a:t>
              </a:r>
            </a:p>
          </p:txBody>
        </p:sp>
      </p:grpSp>
      <p:grpSp>
        <p:nvGrpSpPr>
          <p:cNvPr id="7" name="Group 6" descr="The average student in the Class of 2016 has $37,172 in student loan debt. — Federal Reserve Bank of New York, 2016">
            <a:extLst>
              <a:ext uri="{C183D7F6-B498-43B3-948B-1728B52AA6E4}">
                <adec:decorative xmlns:adec="http://schemas.microsoft.com/office/drawing/2017/decorative" val="0"/>
              </a:ext>
            </a:extLst>
          </p:cNvPr>
          <p:cNvGrpSpPr/>
          <p:nvPr/>
        </p:nvGrpSpPr>
        <p:grpSpPr>
          <a:xfrm>
            <a:off x="2133601" y="3928169"/>
            <a:ext cx="5410200" cy="2014318"/>
            <a:chOff x="2370321" y="3731885"/>
            <a:chExt cx="3967133" cy="1723656"/>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0764" t="69433" r="32664" b="12641"/>
            <a:stretch/>
          </p:blipFill>
          <p:spPr>
            <a:xfrm>
              <a:off x="2370321" y="3731885"/>
              <a:ext cx="3967133" cy="1723656"/>
            </a:xfrm>
            <a:prstGeom prst="rect">
              <a:avLst/>
            </a:prstGeom>
          </p:spPr>
        </p:pic>
        <p:sp>
          <p:nvSpPr>
            <p:cNvPr id="9" name="Rounded Rectangle 8"/>
            <p:cNvSpPr/>
            <p:nvPr/>
          </p:nvSpPr>
          <p:spPr>
            <a:xfrm>
              <a:off x="2739963" y="4005190"/>
              <a:ext cx="3330167" cy="97770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lvl="0"/>
              <a:r>
                <a:rPr lang="en-US" sz="1600" dirty="0"/>
                <a:t>The average student in the Class of 2016 </a:t>
              </a:r>
              <a:br>
                <a:rPr lang="en-US" sz="1600" dirty="0"/>
              </a:br>
              <a:r>
                <a:rPr lang="en-US" sz="1600" dirty="0"/>
                <a:t>has $37,172 in student loan debt. </a:t>
              </a:r>
            </a:p>
            <a:p>
              <a:pPr lvl="0">
                <a:lnSpc>
                  <a:spcPct val="150000"/>
                </a:lnSpc>
              </a:pPr>
              <a:r>
                <a:rPr lang="en-US" sz="1400" b="1" dirty="0"/>
                <a:t>— Federal Reserve Bank of New York, 2016</a:t>
              </a:r>
            </a:p>
          </p:txBody>
        </p:sp>
      </p:grpSp>
      <p:sp>
        <p:nvSpPr>
          <p:cNvPr id="14" name="Subtitle 2"/>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14538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2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1696"/>
            <a:ext cx="9143999" cy="4146870"/>
          </a:xfrm>
          <a:prstGeom prst="rect">
            <a:avLst/>
          </a:prstGeom>
        </p:spPr>
      </p:pic>
      <p:sp>
        <p:nvSpPr>
          <p:cNvPr id="3" name="Title 2"/>
          <p:cNvSpPr>
            <a:spLocks noGrp="1"/>
          </p:cNvSpPr>
          <p:nvPr>
            <p:ph type="ctrTitle"/>
          </p:nvPr>
        </p:nvSpPr>
        <p:spPr>
          <a:xfrm>
            <a:off x="457200" y="457200"/>
            <a:ext cx="8153400" cy="1114496"/>
          </a:xfrm>
        </p:spPr>
        <p:txBody>
          <a:bodyPr/>
          <a:lstStyle/>
          <a:p>
            <a:r>
              <a:rPr lang="en-US" dirty="0"/>
              <a:t>Get a financial health checkup</a:t>
            </a:r>
            <a:br>
              <a:rPr lang="en-US" dirty="0"/>
            </a:br>
            <a:r>
              <a:rPr lang="en-US" b="1" dirty="0"/>
              <a:t>Diagnose your debt</a:t>
            </a:r>
            <a:br>
              <a:rPr lang="en-US" dirty="0"/>
            </a:br>
            <a:br>
              <a:rPr lang="en-US" dirty="0"/>
            </a:br>
            <a:endParaRPr lang="en-US" dirty="0"/>
          </a:p>
        </p:txBody>
      </p:sp>
      <p:sp>
        <p:nvSpPr>
          <p:cNvPr id="14" name="Subtitle 2"/>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9900" y="1866900"/>
            <a:ext cx="3111500" cy="3111500"/>
          </a:xfrm>
          <a:prstGeom prst="rect">
            <a:avLst/>
          </a:prstGeom>
        </p:spPr>
      </p:pic>
    </p:spTree>
    <p:extLst>
      <p:ext uri="{BB962C8B-B14F-4D97-AF65-F5344CB8AC3E}">
        <p14:creationId xmlns:p14="http://schemas.microsoft.com/office/powerpoint/2010/main" val="250965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1696"/>
            <a:ext cx="9143999" cy="4146870"/>
          </a:xfrm>
          <a:prstGeom prst="rect">
            <a:avLst/>
          </a:prstGeom>
        </p:spPr>
      </p:pic>
      <p:sp>
        <p:nvSpPr>
          <p:cNvPr id="3" name="Title 2"/>
          <p:cNvSpPr>
            <a:spLocks noGrp="1"/>
          </p:cNvSpPr>
          <p:nvPr>
            <p:ph type="ctrTitle"/>
          </p:nvPr>
        </p:nvSpPr>
        <p:spPr/>
        <p:txBody>
          <a:bodyPr/>
          <a:lstStyle/>
          <a:p>
            <a:r>
              <a:rPr lang="en-US" b="1" dirty="0"/>
              <a:t>Debt-to-Income Ratio</a:t>
            </a:r>
            <a:r>
              <a:rPr lang="en-US" dirty="0"/>
              <a:t> (DTI)</a:t>
            </a:r>
            <a:br>
              <a:rPr lang="en-US" dirty="0"/>
            </a:br>
            <a:br>
              <a:rPr lang="en-US" dirty="0"/>
            </a:br>
            <a:endParaRPr lang="en-US" dirty="0"/>
          </a:p>
        </p:txBody>
      </p:sp>
      <p:sp>
        <p:nvSpPr>
          <p:cNvPr id="6" name="Content Placeholder 2"/>
          <p:cNvSpPr>
            <a:spLocks noGrp="1"/>
          </p:cNvSpPr>
          <p:nvPr>
            <p:ph idx="1"/>
          </p:nvPr>
        </p:nvSpPr>
        <p:spPr>
          <a:xfrm>
            <a:off x="457200" y="1371600"/>
            <a:ext cx="8153400" cy="4114800"/>
          </a:xfrm>
        </p:spPr>
        <p:txBody>
          <a:bodyPr/>
          <a:lstStyle/>
          <a:p>
            <a:pPr marL="0" indent="0" algn="ctr">
              <a:buNone/>
            </a:pPr>
            <a:endParaRPr lang="en-US" sz="3200" dirty="0">
              <a:solidFill>
                <a:srgbClr val="0070C0"/>
              </a:solidFill>
            </a:endParaRPr>
          </a:p>
          <a:p>
            <a:pPr marL="0" indent="0" algn="ctr">
              <a:buNone/>
            </a:pPr>
            <a:endParaRPr lang="en-US" sz="3200" dirty="0">
              <a:solidFill>
                <a:srgbClr val="0070C0"/>
              </a:solidFill>
            </a:endParaRPr>
          </a:p>
          <a:p>
            <a:pPr marL="0" indent="0" algn="ctr">
              <a:buNone/>
            </a:pPr>
            <a:r>
              <a:rPr lang="en-US" sz="2600" dirty="0">
                <a:solidFill>
                  <a:srgbClr val="004EA6"/>
                </a:solidFill>
              </a:rPr>
              <a:t>Minimum monthly debt payments ÷ monthly income </a:t>
            </a:r>
            <a:br>
              <a:rPr lang="en-US" sz="2800" dirty="0">
                <a:solidFill>
                  <a:srgbClr val="004EA6"/>
                </a:solidFill>
              </a:rPr>
            </a:br>
            <a:r>
              <a:rPr lang="en-US" sz="3200" dirty="0">
                <a:solidFill>
                  <a:srgbClr val="004EA6"/>
                </a:solidFill>
              </a:rPr>
              <a:t>= DTI%</a:t>
            </a:r>
          </a:p>
          <a:p>
            <a:endParaRPr lang="en-US" dirty="0">
              <a:solidFill>
                <a:srgbClr val="0070C0"/>
              </a:solidFill>
            </a:endParaRPr>
          </a:p>
          <a:p>
            <a:endParaRPr lang="en-US" dirty="0">
              <a:solidFill>
                <a:srgbClr val="0070C0"/>
              </a:solidFill>
            </a:endParaRPr>
          </a:p>
        </p:txBody>
      </p:sp>
      <p:sp>
        <p:nvSpPr>
          <p:cNvPr id="14" name="Subtitle 2"/>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178824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1696"/>
            <a:ext cx="9143999" cy="4146870"/>
          </a:xfrm>
          <a:prstGeom prst="rect">
            <a:avLst/>
          </a:prstGeom>
        </p:spPr>
      </p:pic>
      <p:sp>
        <p:nvSpPr>
          <p:cNvPr id="3" name="Title 2"/>
          <p:cNvSpPr>
            <a:spLocks noGrp="1"/>
          </p:cNvSpPr>
          <p:nvPr>
            <p:ph type="ctrTitle"/>
          </p:nvPr>
        </p:nvSpPr>
        <p:spPr/>
        <p:txBody>
          <a:bodyPr/>
          <a:lstStyle/>
          <a:p>
            <a:r>
              <a:rPr lang="en-US" sz="3200" dirty="0">
                <a:solidFill>
                  <a:srgbClr val="004EA8"/>
                </a:solidFill>
                <a:latin typeface="Arial" charset="0"/>
                <a:ea typeface="Arial" charset="0"/>
                <a:cs typeface="Arial" charset="0"/>
              </a:rPr>
              <a:t>DTI Example</a:t>
            </a:r>
            <a:endParaRPr lang="en-US" dirty="0"/>
          </a:p>
        </p:txBody>
      </p:sp>
      <p:sp>
        <p:nvSpPr>
          <p:cNvPr id="5" name="Rounded Rectangle 4"/>
          <p:cNvSpPr/>
          <p:nvPr/>
        </p:nvSpPr>
        <p:spPr>
          <a:xfrm>
            <a:off x="4787084" y="1504708"/>
            <a:ext cx="3458592" cy="2533892"/>
          </a:xfrm>
          <a:prstGeom prst="roundRect">
            <a:avLst/>
          </a:prstGeom>
          <a:solidFill>
            <a:srgbClr val="0093D1"/>
          </a:solidFill>
          <a:ln w="41275" cmpd="sng">
            <a:solidFill>
              <a:srgbClr val="004EA8"/>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3600" b="1" dirty="0">
                <a:solidFill>
                  <a:schemeClr val="bg1"/>
                </a:solidFill>
                <a:latin typeface="Arial" charset="0"/>
                <a:ea typeface="Arial" charset="0"/>
                <a:cs typeface="Arial" charset="0"/>
              </a:rPr>
              <a:t>James</a:t>
            </a:r>
            <a:endParaRPr lang="en-US" sz="2100" b="1" dirty="0">
              <a:solidFill>
                <a:schemeClr val="bg1"/>
              </a:solidFill>
              <a:latin typeface="Arial" charset="0"/>
              <a:ea typeface="Arial" charset="0"/>
              <a:cs typeface="Arial" charset="0"/>
            </a:endParaRPr>
          </a:p>
          <a:p>
            <a:endParaRPr lang="en-US" sz="1400" dirty="0">
              <a:latin typeface="Arial" charset="0"/>
              <a:ea typeface="Arial" charset="0"/>
              <a:cs typeface="Arial" charset="0"/>
            </a:endParaRPr>
          </a:p>
          <a:p>
            <a:pPr marL="285750" indent="-285750">
              <a:spcAft>
                <a:spcPts val="1800"/>
              </a:spcAft>
              <a:buFont typeface="Arial" charset="0"/>
              <a:buChar char="•"/>
            </a:pPr>
            <a:r>
              <a:rPr lang="en-US" dirty="0">
                <a:latin typeface="Arial" charset="0"/>
                <a:ea typeface="Arial" charset="0"/>
                <a:cs typeface="Arial" charset="0"/>
              </a:rPr>
              <a:t>40 years old</a:t>
            </a:r>
          </a:p>
          <a:p>
            <a:pPr marL="285750" indent="-285750">
              <a:spcAft>
                <a:spcPts val="1800"/>
              </a:spcAft>
              <a:buFont typeface="Arial" charset="0"/>
              <a:buChar char="•"/>
            </a:pPr>
            <a:r>
              <a:rPr lang="en-US" dirty="0">
                <a:latin typeface="Arial" charset="0"/>
                <a:ea typeface="Arial" charset="0"/>
                <a:cs typeface="Arial" charset="0"/>
              </a:rPr>
              <a:t>Earns $48K a year</a:t>
            </a:r>
          </a:p>
        </p:txBody>
      </p:sp>
      <p:sp>
        <p:nvSpPr>
          <p:cNvPr id="14" name="Subtitle 2"/>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5800" y="1504708"/>
            <a:ext cx="4980393" cy="5353292"/>
          </a:xfrm>
          <a:prstGeom prst="rect">
            <a:avLst/>
          </a:prstGeom>
        </p:spPr>
      </p:pic>
    </p:spTree>
    <p:extLst>
      <p:ext uri="{BB962C8B-B14F-4D97-AF65-F5344CB8AC3E}">
        <p14:creationId xmlns:p14="http://schemas.microsoft.com/office/powerpoint/2010/main" val="20487134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A00C5-FE47-7CC1-FEFF-AD603CF78D54}"/>
              </a:ext>
            </a:extLst>
          </p:cNvPr>
          <p:cNvSpPr>
            <a:spLocks noGrp="1"/>
          </p:cNvSpPr>
          <p:nvPr>
            <p:ph type="ctrTitle"/>
          </p:nvPr>
        </p:nvSpPr>
        <p:spPr>
          <a:xfrm>
            <a:off x="114300" y="-533400"/>
            <a:ext cx="8153400" cy="533400"/>
          </a:xfrm>
        </p:spPr>
        <p:txBody>
          <a:bodyPr/>
          <a:lstStyle/>
          <a:p>
            <a:r>
              <a:rPr lang="en-US" dirty="0"/>
              <a:t>James’ Debt-to-Income Ratio Example</a:t>
            </a:r>
          </a:p>
        </p:txBody>
      </p:sp>
      <p:sp>
        <p:nvSpPr>
          <p:cNvPr id="5" name="Rectangle 4">
            <a:extLst>
              <a:ext uri="{C183D7F6-B498-43B3-948B-1728B52AA6E4}">
                <adec:decorative xmlns:adec="http://schemas.microsoft.com/office/drawing/2017/decorative" val="1"/>
              </a:ext>
            </a:extLst>
          </p:cNvPr>
          <p:cNvSpPr/>
          <p:nvPr/>
        </p:nvSpPr>
        <p:spPr>
          <a:xfrm>
            <a:off x="4495800" y="3352800"/>
            <a:ext cx="4211230" cy="320984"/>
          </a:xfrm>
          <a:prstGeom prst="rect">
            <a:avLst/>
          </a:prstGeom>
          <a:solidFill>
            <a:srgbClr val="FDB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james'Debt-to-Income Ratio Example of Minimum Monthly Debt Payments and Gross Monthly Income">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355" y="686477"/>
            <a:ext cx="5345435" cy="4329345"/>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71696"/>
            <a:ext cx="9143999" cy="4146870"/>
          </a:xfrm>
          <a:prstGeom prst="rect">
            <a:avLst/>
          </a:prstGeom>
        </p:spPr>
      </p:pic>
      <p:sp>
        <p:nvSpPr>
          <p:cNvPr id="14" name="Subtitle 2"/>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3823002"/>
            <a:ext cx="5077570" cy="1416129"/>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5800" y="1504708"/>
            <a:ext cx="4980393" cy="5353292"/>
          </a:xfrm>
          <a:prstGeom prst="rect">
            <a:avLst/>
          </a:prstGeom>
        </p:spPr>
      </p:pic>
    </p:spTree>
    <p:extLst>
      <p:ext uri="{BB962C8B-B14F-4D97-AF65-F5344CB8AC3E}">
        <p14:creationId xmlns:p14="http://schemas.microsoft.com/office/powerpoint/2010/main" val="34324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PPT Master TEMPLATE 2015">
  <a:themeElements>
    <a:clrScheme name="Custom 7">
      <a:dk1>
        <a:sysClr val="windowText" lastClr="000000"/>
      </a:dk1>
      <a:lt1>
        <a:sysClr val="window" lastClr="FFFFFF"/>
      </a:lt1>
      <a:dk2>
        <a:srgbClr val="004EA8"/>
      </a:dk2>
      <a:lt2>
        <a:srgbClr val="FFFFFF"/>
      </a:lt2>
      <a:accent1>
        <a:srgbClr val="54B948"/>
      </a:accent1>
      <a:accent2>
        <a:srgbClr val="232F84"/>
      </a:accent2>
      <a:accent3>
        <a:srgbClr val="FCD200"/>
      </a:accent3>
      <a:accent4>
        <a:srgbClr val="F89828"/>
      </a:accent4>
      <a:accent5>
        <a:srgbClr val="E31937"/>
      </a:accent5>
      <a:accent6>
        <a:srgbClr val="6BA7E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 Standard Template_4x3_ver2.pptx" id="{3BD65DC7-5628-8B46-986D-0D4C2C2BD40C}" vid="{2A8E1374-6B8E-9149-B04E-E126B361385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Saving for Tomorrow PPT</Template>
  <TotalTime>14584</TotalTime>
  <Words>2312</Words>
  <Application>Microsoft Office PowerPoint</Application>
  <PresentationFormat>On-screen Show (4:3)</PresentationFormat>
  <Paragraphs>297</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PPT Master TEMPLATE 2015</vt:lpstr>
      <vt:lpstr>Custom Design</vt:lpstr>
      <vt:lpstr> Financial Health Checkup</vt:lpstr>
      <vt:lpstr>Speakers</vt:lpstr>
      <vt:lpstr>Everyone has debt    </vt:lpstr>
      <vt:lpstr>Debt can easily spiral out of control and lead to a financial health crisis.   </vt:lpstr>
      <vt:lpstr>Did You Know? </vt:lpstr>
      <vt:lpstr>Get a financial health checkup Diagnose your debt  </vt:lpstr>
      <vt:lpstr>Debt-to-Income Ratio (DTI)  </vt:lpstr>
      <vt:lpstr>DTI Example</vt:lpstr>
      <vt:lpstr>James’ Debt-to-Income Ratio Example</vt:lpstr>
      <vt:lpstr>Debt-to-Income Range Chart  </vt:lpstr>
      <vt:lpstr>Remedies to Lower Your Debt</vt:lpstr>
      <vt:lpstr>Heal and Restore with  Debt-Reduction Tools</vt:lpstr>
      <vt:lpstr>Good Money Habits  to Follow Now</vt:lpstr>
      <vt:lpstr>Saving Mileposts</vt:lpstr>
      <vt:lpstr>Reasons to Save</vt:lpstr>
      <vt:lpstr>Join Your Company’s Retirement Plan  </vt:lpstr>
      <vt:lpstr>Why Join Your Plan?</vt:lpstr>
      <vt:lpstr> Ready for Retirement</vt:lpstr>
      <vt:lpstr>Questions?</vt:lpstr>
      <vt:lpstr>The conclusion</vt:lpstr>
    </vt:vector>
  </TitlesOfParts>
  <Company>Standard Insurance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Health Checkup</dc:title>
  <dc:subject>Financial Health Checkup</dc:subject>
  <dc:creator>The Standard</dc:creator>
  <cp:lastModifiedBy>Tony Gilbert</cp:lastModifiedBy>
  <cp:revision>260</cp:revision>
  <cp:lastPrinted>2018-02-16T00:38:36Z</cp:lastPrinted>
  <dcterms:created xsi:type="dcterms:W3CDTF">2017-10-03T20:58:50Z</dcterms:created>
  <dcterms:modified xsi:type="dcterms:W3CDTF">2022-12-14T19:10:27Z</dcterms:modified>
</cp:coreProperties>
</file>