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3"/>
  </p:notesMasterIdLst>
  <p:handoutMasterIdLst>
    <p:handoutMasterId r:id="rId24"/>
  </p:handoutMasterIdLst>
  <p:sldIdLst>
    <p:sldId id="353" r:id="rId5"/>
    <p:sldId id="327" r:id="rId6"/>
    <p:sldId id="323" r:id="rId7"/>
    <p:sldId id="359" r:id="rId8"/>
    <p:sldId id="360" r:id="rId9"/>
    <p:sldId id="302" r:id="rId10"/>
    <p:sldId id="361" r:id="rId11"/>
    <p:sldId id="362" r:id="rId12"/>
    <p:sldId id="363" r:id="rId13"/>
    <p:sldId id="364" r:id="rId14"/>
    <p:sldId id="365" r:id="rId15"/>
    <p:sldId id="366" r:id="rId16"/>
    <p:sldId id="367" r:id="rId17"/>
    <p:sldId id="308" r:id="rId18"/>
    <p:sldId id="368" r:id="rId19"/>
    <p:sldId id="369" r:id="rId20"/>
    <p:sldId id="370" r:id="rId21"/>
    <p:sldId id="37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28" userDrawn="1">
          <p15:clr>
            <a:srgbClr val="A4A3A4"/>
          </p15:clr>
        </p15:guide>
        <p15:guide id="2" pos="19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AF2518-23A2-080F-476C-A2184E2A5D29}" name="Adrienne Grace" initials="AG" userId="S::adrienne.grace@standard.com::f481a750-54cb-46b2-8693-5365b4a01085" providerId="AD"/>
  <p188:author id="{6E21EF44-FC25-08BC-C724-70229DA01A3E}" name="Katherine Heilman" initials="KH" userId="S::katherine.heilman@standard.com::9a1e6f34-5639-4748-b4af-b9a0301b47e8" providerId="AD"/>
  <p188:author id="{698E1050-D34A-6E8D-CA97-647FE7E16840}" name="Dawn Bender" initials="" userId="S::dawn.bender@standard.com::da5e5fa8-5b5d-42c2-984b-699c46e11e17" providerId="AD"/>
  <p188:author id="{A129EF8F-9FB0-CB48-7C2D-0A79593A33DE}" name="Mandy Goodwin" initials="MG" userId="S::mandy.goodwin@standard.com::fd1d2c4c-aaf5-450f-947e-b056ec8c31fe" providerId="AD"/>
  <p188:author id="{66FC9AA4-6B3F-B435-95B9-9913743F221A}" name="Jerilee Olmstead" initials="JO" userId="S::jerilee.olmstead@standard.com::5d08420a-9b00-4d47-be0c-0b8138f5dd52" providerId="AD"/>
  <p188:author id="{D3F43ECC-8820-CAED-F6F9-939DE7E0F8FD}" name="Jerilee Olmstead" initials="" userId="S::Jerilee.Olmstead@standard.com::5d08420a-9b00-4d47-be0c-0b8138f5dd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A8"/>
    <a:srgbClr val="004EA7"/>
    <a:srgbClr val="0075B2"/>
    <a:srgbClr val="505050"/>
    <a:srgbClr val="DAD8EB"/>
    <a:srgbClr val="E5E5E5"/>
    <a:srgbClr val="E5E5E6"/>
    <a:srgbClr val="D6F3FF"/>
    <a:srgbClr val="6E747C"/>
    <a:srgbClr val="F1F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901" autoAdjust="0"/>
    <p:restoredTop sz="95380" autoAdjust="0"/>
  </p:normalViewPr>
  <p:slideViewPr>
    <p:cSldViewPr snapToGrid="0">
      <p:cViewPr varScale="1">
        <p:scale>
          <a:sx n="87" d="100"/>
          <a:sy n="87" d="100"/>
        </p:scale>
        <p:origin x="426" y="96"/>
      </p:cViewPr>
      <p:guideLst>
        <p:guide orient="horz" pos="4128"/>
        <p:guide pos="192"/>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3D226-2AAD-71DC-04A2-56C76016B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77A6670-C23B-385F-68CC-F3CE60E5E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D2773-295A-4647-866D-65169A5F5513}" type="datetimeFigureOut">
              <a:rPr lang="en-US" smtClean="0"/>
              <a:t>9/14/2024</a:t>
            </a:fld>
            <a:endParaRPr lang="en-US"/>
          </a:p>
        </p:txBody>
      </p:sp>
      <p:sp>
        <p:nvSpPr>
          <p:cNvPr id="4" name="Footer Placeholder 3">
            <a:extLst>
              <a:ext uri="{FF2B5EF4-FFF2-40B4-BE49-F238E27FC236}">
                <a16:creationId xmlns:a16="http://schemas.microsoft.com/office/drawing/2014/main" id="{9FC97CCE-1DAF-1B3B-9A8A-CAEEDA3C8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EE7759F-EA5A-D7BD-FFD7-7ACE81610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24F22A-767E-6B41-8237-648607A4F8B1}" type="slidenum">
              <a:rPr lang="en-US" smtClean="0"/>
              <a:t>‹#›</a:t>
            </a:fld>
            <a:endParaRPr lang="en-US"/>
          </a:p>
        </p:txBody>
      </p:sp>
    </p:spTree>
    <p:extLst>
      <p:ext uri="{BB962C8B-B14F-4D97-AF65-F5344CB8AC3E}">
        <p14:creationId xmlns:p14="http://schemas.microsoft.com/office/powerpoint/2010/main" val="87002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CD0E78-B23E-6041-9069-6F218D507CC2}" type="datetimeFigureOut">
              <a:rPr lang="en-US" smtClean="0"/>
              <a:t>9/14/2024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35D49-6D46-5C4C-9B2F-BCF1E12CE670}" type="slidenum">
              <a:rPr lang="en-US" smtClean="0"/>
              <a:t>‹#›</a:t>
            </a:fld>
            <a:endParaRPr lang="en-US"/>
          </a:p>
        </p:txBody>
      </p:sp>
    </p:spTree>
    <p:extLst>
      <p:ext uri="{BB962C8B-B14F-4D97-AF65-F5344CB8AC3E}">
        <p14:creationId xmlns:p14="http://schemas.microsoft.com/office/powerpoint/2010/main" val="261439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Bienvenido.</a:t>
            </a:r>
          </a:p>
          <a:p>
            <a:endParaRPr lang="x-es-XL" dirty="0"/>
          </a:p>
          <a:p>
            <a:endParaRPr lang="x-es-XL" dirty="0"/>
          </a:p>
          <a:p>
            <a:pPr algn="l" rtl="0"/>
            <a:r>
              <a:rPr lang="x-es-XL" b="0" i="0" u="none" baseline="0"/>
              <a:t>Usted está hoy aquí porque su empleador ofrece un plan de jubilación para ayudarle a ahorrar para el futuro. </a:t>
            </a:r>
          </a:p>
          <a:p>
            <a:endParaRPr lang="x-es-XL" dirty="0"/>
          </a:p>
          <a:p>
            <a:pPr algn="l" rtl="0"/>
            <a:r>
              <a:rPr lang="x-es-XL" b="0" i="0" u="none" baseline="0"/>
              <a:t>Es una magnífica oportunidad para prepararse para la jubilación. Pero un gran porcentaje de nosotros no aportamos.</a:t>
            </a:r>
          </a:p>
          <a:p>
            <a:endParaRPr lang="x-es-XL" dirty="0"/>
          </a:p>
          <a:p>
            <a:pPr algn="l" rtl="0"/>
            <a:r>
              <a:rPr lang="x-es-XL" b="0" i="0" u="none" baseline="0"/>
              <a:t>Una de las principales razones es que, después de atender nuestras necesidades financieras, no nos parece que nos quede mucho por invertir. Entonces, ¿cómo encontramos dinero para ahorrar para la jubilación?</a:t>
            </a:r>
          </a:p>
          <a:p>
            <a:endParaRPr lang="x-es-XL" dirty="0"/>
          </a:p>
          <a:p>
            <a:pPr algn="l" rtl="0"/>
            <a:r>
              <a:rPr lang="x-es-XL" b="0" i="0" u="none" baseline="0"/>
              <a:t>Este es nuestro tema para hoy. </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a:t>
            </a:fld>
            <a:endParaRPr lang="x-es-XL"/>
          </a:p>
        </p:txBody>
      </p:sp>
    </p:spTree>
    <p:extLst>
      <p:ext uri="{BB962C8B-B14F-4D97-AF65-F5344CB8AC3E}">
        <p14:creationId xmlns:p14="http://schemas.microsoft.com/office/powerpoint/2010/main" val="3847917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(PRESENTACIONES)</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2</a:t>
            </a:fld>
            <a:endParaRPr lang="x-es-XL"/>
          </a:p>
        </p:txBody>
      </p:sp>
    </p:spTree>
    <p:extLst>
      <p:ext uri="{BB962C8B-B14F-4D97-AF65-F5344CB8AC3E}">
        <p14:creationId xmlns:p14="http://schemas.microsoft.com/office/powerpoint/2010/main" val="238844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¿Por qué es importante ahorrar para la jubilación?</a:t>
            </a:r>
          </a:p>
          <a:p>
            <a:endParaRPr lang="x-es-XL" dirty="0"/>
          </a:p>
          <a:p>
            <a:pPr algn="l" rtl="0"/>
            <a:r>
              <a:rPr lang="x-es-XL" b="0" i="0" u="none" baseline="0"/>
              <a:t>Bueno, cuando dejemos de recibir un cheque salarial normal, aún tendremos que cubrir muchos de los gastos que tenemos ahora.  Y también algunos nuevos. </a:t>
            </a:r>
          </a:p>
          <a:p>
            <a:endParaRPr lang="x-es-XL" dirty="0"/>
          </a:p>
          <a:p>
            <a:pPr algn="l" rtl="0"/>
            <a:r>
              <a:rPr lang="x-es-XL" b="0" i="0" u="none" baseline="0"/>
              <a:t>En la jubilación necesitamos:</a:t>
            </a:r>
          </a:p>
          <a:p>
            <a:endParaRPr lang="x-es-XL" dirty="0"/>
          </a:p>
          <a:p>
            <a:pPr algn="l" rtl="0"/>
            <a:r>
              <a:rPr lang="x-es-XL" b="1" i="0" u="none" baseline="0"/>
              <a:t>Dinero para compras o gastos esenciales</a:t>
            </a:r>
            <a:endParaRPr lang="x-es-XL" dirty="0"/>
          </a:p>
          <a:p>
            <a:pPr marL="171450" indent="-171450" algn="l" rtl="0">
              <a:buFont typeface="Arial" panose="020B0604020202020204" pitchFamily="34" charset="0"/>
              <a:buChar char="•"/>
            </a:pPr>
            <a:r>
              <a:rPr lang="x-es-XL" b="0" i="0" u="none" baseline="0"/>
              <a:t>Alquiler o hipoteca</a:t>
            </a:r>
          </a:p>
          <a:p>
            <a:pPr marL="171450" indent="-171450" algn="l" rtl="0">
              <a:buFont typeface="Arial" panose="020B0604020202020204" pitchFamily="34" charset="0"/>
              <a:buChar char="•"/>
            </a:pPr>
            <a:r>
              <a:rPr lang="x-es-XL" b="0" i="0" u="none" baseline="0"/>
              <a:t>Comida y artículos de primera necesidad</a:t>
            </a:r>
          </a:p>
          <a:p>
            <a:pPr marL="171450" indent="-171450" algn="l" rtl="0">
              <a:buFont typeface="Arial" panose="020B0604020202020204" pitchFamily="34" charset="0"/>
              <a:buChar char="•"/>
            </a:pPr>
            <a:r>
              <a:rPr lang="x-es-XL" b="0" i="0" u="none" baseline="0"/>
              <a:t>Servicios públicos y otros gastos</a:t>
            </a:r>
          </a:p>
          <a:p>
            <a:pPr marL="171450" indent="-171450" algn="l" rtl="0">
              <a:buFont typeface="Arial" panose="020B0604020202020204" pitchFamily="34" charset="0"/>
              <a:buChar char="•"/>
            </a:pPr>
            <a:r>
              <a:rPr lang="x-es-XL" b="0" i="0" u="none" baseline="0"/>
              <a:t>Seguro</a:t>
            </a:r>
          </a:p>
          <a:p>
            <a:pPr marL="171450" indent="-171450" algn="l" rtl="0">
              <a:buFont typeface="Arial" panose="020B0604020202020204" pitchFamily="34" charset="0"/>
              <a:buChar char="•"/>
            </a:pPr>
            <a:r>
              <a:rPr lang="x-es-XL" b="0" i="0" u="none" baseline="0"/>
              <a:t>Transporte</a:t>
            </a:r>
          </a:p>
          <a:p>
            <a:pPr marL="171450" indent="-171450" algn="l" rtl="0">
              <a:buFont typeface="Arial" panose="020B0604020202020204" pitchFamily="34" charset="0"/>
              <a:buChar char="•"/>
            </a:pPr>
            <a:r>
              <a:rPr lang="x-es-XL" b="0" i="0" u="none" baseline="0"/>
              <a:t>Gastos médicos</a:t>
            </a:r>
          </a:p>
          <a:p>
            <a:endParaRPr lang="x-es-XL" dirty="0"/>
          </a:p>
          <a:p>
            <a:pPr algn="l" rtl="0"/>
            <a:r>
              <a:rPr lang="x-es-XL" b="1" i="0" u="none" baseline="0"/>
              <a:t>Dinero para la recreación</a:t>
            </a:r>
            <a:endParaRPr lang="x-es-XL" dirty="0"/>
          </a:p>
          <a:p>
            <a:pPr marL="171450" indent="-171450" algn="l" rtl="0">
              <a:buFont typeface="Arial" panose="020B0604020202020204" pitchFamily="34" charset="0"/>
              <a:buChar char="•"/>
            </a:pPr>
            <a:r>
              <a:rPr lang="x-es-XL" b="0" i="0" u="none" baseline="0"/>
              <a:t>Gastos de viaje</a:t>
            </a:r>
          </a:p>
          <a:p>
            <a:pPr marL="171450" indent="-171450" algn="l" rtl="0">
              <a:buFont typeface="Arial" panose="020B0604020202020204" pitchFamily="34" charset="0"/>
              <a:buChar char="•"/>
            </a:pPr>
            <a:r>
              <a:rPr lang="x-es-XL" b="0" i="0" u="none" baseline="0"/>
              <a:t>Membresías de clubes</a:t>
            </a:r>
          </a:p>
          <a:p>
            <a:pPr marL="171450" indent="-171450" algn="l" rtl="0">
              <a:buFont typeface="Arial" panose="020B0604020202020204" pitchFamily="34" charset="0"/>
              <a:buChar char="•"/>
            </a:pPr>
            <a:r>
              <a:rPr lang="x-es-XL" b="0" i="0" u="none" baseline="0"/>
              <a:t>Pasatiempos y actividades		</a:t>
            </a:r>
          </a:p>
          <a:p>
            <a:endParaRPr lang="x-es-XL" dirty="0"/>
          </a:p>
          <a:p>
            <a:pPr algn="l" rtl="0"/>
            <a:r>
              <a:rPr lang="x-es-XL" b="1" i="0" u="none" baseline="0"/>
              <a:t>Dinero para adquisiciones mayores</a:t>
            </a:r>
            <a:endParaRPr lang="x-es-XL" dirty="0"/>
          </a:p>
          <a:p>
            <a:pPr marL="171450" indent="-171450" algn="l" rtl="0">
              <a:buFont typeface="Arial" panose="020B0604020202020204" pitchFamily="34" charset="0"/>
              <a:buChar char="•"/>
            </a:pPr>
            <a:r>
              <a:rPr lang="x-es-XL" b="0" i="0" u="none" baseline="0"/>
              <a:t>Automóvil</a:t>
            </a:r>
          </a:p>
          <a:p>
            <a:pPr marL="171450" indent="-171450" algn="l" rtl="0">
              <a:buFont typeface="Arial" panose="020B0604020202020204" pitchFamily="34" charset="0"/>
              <a:buChar char="•"/>
            </a:pPr>
            <a:r>
              <a:rPr lang="x-es-XL" b="0" i="0" u="none" baseline="0"/>
              <a:t>Proyectos domésticos</a:t>
            </a:r>
          </a:p>
          <a:p>
            <a:pPr marL="171450" indent="-171450" algn="l" rtl="0">
              <a:buFont typeface="Arial" panose="020B0604020202020204" pitchFamily="34" charset="0"/>
              <a:buChar char="•"/>
            </a:pPr>
            <a:r>
              <a:rPr lang="x-es-XL" b="0" i="0" u="none" baseline="0"/>
              <a:t>Bienes raíces</a:t>
            </a:r>
          </a:p>
          <a:p>
            <a:pPr marL="171450" indent="-171450" algn="l" rtl="0">
              <a:buFont typeface="Arial" panose="020B0604020202020204" pitchFamily="34" charset="0"/>
              <a:buChar char="•"/>
            </a:pPr>
            <a:r>
              <a:rPr lang="x-es-XL" b="0" i="0" u="none" baseline="0"/>
              <a:t>Tecnología, como teléfonos y computadoras nuevas</a:t>
            </a:r>
          </a:p>
          <a:p>
            <a:endParaRPr lang="x-es-XL" dirty="0"/>
          </a:p>
          <a:p>
            <a:pPr algn="l" rtl="0"/>
            <a:r>
              <a:rPr lang="x-es-XL" b="0" i="0" u="none" baseline="0"/>
              <a:t>¿Cómo cubrirá estos gastos?</a:t>
            </a:r>
          </a:p>
          <a:p>
            <a:endParaRPr lang="x-es-XL" dirty="0"/>
          </a:p>
          <a:p>
            <a:endParaRPr lang="x-es-XL" dirty="0"/>
          </a:p>
          <a:p>
            <a:endParaRPr lang="x-es-XL" dirty="0"/>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3</a:t>
            </a:fld>
            <a:endParaRPr lang="x-es-XL"/>
          </a:p>
        </p:txBody>
      </p:sp>
    </p:spTree>
    <p:extLst>
      <p:ext uri="{BB962C8B-B14F-4D97-AF65-F5344CB8AC3E}">
        <p14:creationId xmlns:p14="http://schemas.microsoft.com/office/powerpoint/2010/main" val="829758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Una de las mejores respuestas es unirse al plan de jubilación de su compañía.</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4</a:t>
            </a:fld>
            <a:endParaRPr lang="x-es-XL"/>
          </a:p>
        </p:txBody>
      </p:sp>
    </p:spTree>
    <p:extLst>
      <p:ext uri="{BB962C8B-B14F-4D97-AF65-F5344CB8AC3E}">
        <p14:creationId xmlns:p14="http://schemas.microsoft.com/office/powerpoint/2010/main" val="2306952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Aquí tiene 5 de las mejores razones para inscribirse en su plan:</a:t>
            </a:r>
          </a:p>
          <a:p>
            <a:pPr algn="l" rtl="0"/>
            <a:r>
              <a:rPr lang="x-es-XL" b="0" i="0" u="none" baseline="0"/>
              <a:t> </a:t>
            </a:r>
          </a:p>
          <a:p>
            <a:pPr marL="457200" indent="-457200" algn="l" rtl="0">
              <a:buFont typeface="+mj-lt"/>
              <a:buAutoNum type="arabicPeriod"/>
            </a:pPr>
            <a:r>
              <a:rPr lang="x-es-XL" b="0" i="0" u="none" baseline="0"/>
              <a:t>Es fácil: el ahorro es automático. Las aportaciones a su plan de jubilación se toman directamente de su cheque salarial. Esto hace que ahorrar sea fácil y sencillo. Además, puede llevarse sus ahorros si deja su trabajo.</a:t>
            </a:r>
          </a:p>
          <a:p>
            <a:pPr marL="457200" indent="-457200" algn="l" rtl="0">
              <a:buFont typeface="+mj-lt"/>
              <a:buAutoNum type="arabicPeriod"/>
            </a:pPr>
            <a:r>
              <a:rPr lang="x-es-XL" b="0" i="0" u="none" baseline="0"/>
              <a:t>Existen ventajas fiscales. Sus aportaciones se realizan antes de la retención de impuestos. Esto reduce su ingreso sujeto a impuestos y, a su vez, puede ayudar a reducir los impuestos sobre la renta. </a:t>
            </a:r>
          </a:p>
          <a:p>
            <a:pPr marL="457200" indent="-457200" algn="l" rtl="0">
              <a:buFont typeface="+mj-lt"/>
              <a:buAutoNum type="arabicPeriod"/>
            </a:pPr>
            <a:r>
              <a:rPr lang="x-es-XL" b="0" i="0" u="none" baseline="0"/>
              <a:t>Hemos examinado y evaluado las opciones de inversión de su plan durante un exhaustivo proceso de revisión. Esto ayuda a garantizar que usted tenga una selección diversa y apropiada de opciones de donde elegir.</a:t>
            </a:r>
          </a:p>
          <a:p>
            <a:pPr marL="457200" indent="-457200" algn="l" rtl="0">
              <a:buFont typeface="+mj-lt"/>
              <a:buAutoNum type="arabicPeriod"/>
            </a:pPr>
            <a:r>
              <a:rPr lang="x-es-XL" b="0" i="0" u="none" baseline="0"/>
              <a:t>Se produce la capitalización. Las ganancias de sus ahorros se reinvierten y pueden empezar a generar un rendimiento de inversión propio. Cuanto más pronto empiece a ahorrar, más podrá beneficiarse de la capitalización.</a:t>
            </a:r>
            <a:endParaRPr lang="x-es-XL" dirty="0"/>
          </a:p>
          <a:p>
            <a:pPr marL="457200" indent="-457200" algn="l" rtl="0">
              <a:buFont typeface="+mj-lt"/>
              <a:buAutoNum type="arabicPeriod"/>
            </a:pPr>
            <a:r>
              <a:rPr lang="x-es-XL" b="0" i="0" u="none" baseline="0"/>
              <a:t>“Dinero gratis”. Su empleador puede complementar una parte de su aportación. Esto significa que puede duplicar sus aportaciones hasta cierto límite.  </a:t>
            </a:r>
          </a:p>
        </p:txBody>
      </p:sp>
      <p:sp>
        <p:nvSpPr>
          <p:cNvPr id="4" name="Slide Number Placeholder 3"/>
          <p:cNvSpPr>
            <a:spLocks noGrp="1"/>
          </p:cNvSpPr>
          <p:nvPr>
            <p:ph type="sldNum" sz="quarter" idx="5"/>
          </p:nvPr>
        </p:nvSpPr>
        <p:spPr/>
        <p:txBody>
          <a:bodyPr/>
          <a:lstStyle/>
          <a:p>
            <a:pPr algn="l" rtl="0"/>
            <a:fld id="{68735D49-6D46-5C4C-9B2F-BCF1E12CE670}" type="slidenum">
              <a:rPr/>
              <a:t>5</a:t>
            </a:fld>
            <a:endParaRPr lang="x-es-XL"/>
          </a:p>
        </p:txBody>
      </p:sp>
    </p:spTree>
    <p:extLst>
      <p:ext uri="{BB962C8B-B14F-4D97-AF65-F5344CB8AC3E}">
        <p14:creationId xmlns:p14="http://schemas.microsoft.com/office/powerpoint/2010/main" val="1761465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Bien, hemos revisado las razones importantes para ahorrar para la jubilación. </a:t>
            </a:r>
          </a:p>
          <a:p>
            <a:endParaRPr lang="x-es-XL" dirty="0"/>
          </a:p>
          <a:p>
            <a:pPr algn="l" rtl="0"/>
            <a:r>
              <a:rPr lang="x-es-XL" b="0" i="0" u="none" baseline="0"/>
              <a:t>Ya hemos hablado de las razones difíciles de ignorar para unirse a su plan de jubilación.</a:t>
            </a:r>
          </a:p>
          <a:p>
            <a:endParaRPr lang="x-es-XL" dirty="0"/>
          </a:p>
          <a:p>
            <a:pPr algn="l" rtl="0"/>
            <a:r>
              <a:rPr lang="x-es-XL" b="0" i="0" u="none" baseline="0"/>
              <a:t>Es hora de deshacerse de los obstáculos que impiden ahorrar, sean cuales sean, y enfocarse en una buena forma de encontrar dinero para ahorrar. </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6</a:t>
            </a:fld>
            <a:endParaRPr lang="x-es-XL"/>
          </a:p>
        </p:txBody>
      </p:sp>
    </p:spTree>
    <p:extLst>
      <p:ext uri="{BB962C8B-B14F-4D97-AF65-F5344CB8AC3E}">
        <p14:creationId xmlns:p14="http://schemas.microsoft.com/office/powerpoint/2010/main" val="3274632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Empiece creando un presupuesto</a:t>
            </a:r>
          </a:p>
          <a:p>
            <a:endParaRPr lang="x-es-XL" dirty="0"/>
          </a:p>
          <a:p>
            <a:pPr algn="l" rtl="0"/>
            <a:r>
              <a:rPr lang="x-es-XL" b="0" i="0" u="none" baseline="0"/>
              <a:t>La creación de un presupuesto es poderosa. </a:t>
            </a:r>
          </a:p>
          <a:p>
            <a:endParaRPr lang="x-es-XL" dirty="0"/>
          </a:p>
          <a:p>
            <a:pPr marL="171450" indent="-171450" algn="l" rtl="0">
              <a:buFont typeface="Arial" panose="020B0604020202020204" pitchFamily="34" charset="0"/>
              <a:buChar char="•"/>
            </a:pPr>
            <a:r>
              <a:rPr lang="x-es-XL" b="0" i="0" u="none" baseline="0"/>
              <a:t>Un presupuesto le permite controlar su dinero, en lugar de dejar que el dinero lo controle a usted.</a:t>
            </a:r>
          </a:p>
          <a:p>
            <a:pPr marL="171450" indent="-171450" algn="l" rtl="0">
              <a:buFont typeface="Arial" panose="020B0604020202020204" pitchFamily="34" charset="0"/>
              <a:buChar char="•"/>
            </a:pPr>
            <a:endParaRPr lang="x-es-XL" dirty="0"/>
          </a:p>
          <a:p>
            <a:pPr marL="171450" indent="-171450" algn="l" rtl="0">
              <a:buFont typeface="Arial" panose="020B0604020202020204" pitchFamily="34" charset="0"/>
              <a:buChar char="•"/>
            </a:pPr>
            <a:r>
              <a:rPr lang="x-es-XL" b="0" i="0" u="none" baseline="0"/>
              <a:t>Esto le ofrece la oportunidad de gastar y ahorrar de la forma más sensata posible.   </a:t>
            </a:r>
          </a:p>
          <a:p>
            <a:pPr marL="171450" indent="-171450" algn="l" rtl="0">
              <a:buFont typeface="Arial" panose="020B0604020202020204" pitchFamily="34" charset="0"/>
              <a:buChar char="•"/>
            </a:pPr>
            <a:endParaRPr lang="x-es-XL" dirty="0"/>
          </a:p>
          <a:p>
            <a:pPr marL="171450" indent="-171450" algn="l" rtl="0">
              <a:buFont typeface="Arial" panose="020B0604020202020204" pitchFamily="34" charset="0"/>
              <a:buChar char="•"/>
            </a:pPr>
            <a:r>
              <a:rPr lang="x-es-XL" b="0" i="0" u="none" baseline="0"/>
              <a:t>Es útil tanto si acaba de incorporarse al mercado laboral como si está más establecido en su carrera. </a:t>
            </a:r>
          </a:p>
          <a:p>
            <a:pPr marL="171450" indent="-171450" algn="l" rtl="0">
              <a:buFont typeface="Arial" panose="020B0604020202020204" pitchFamily="34" charset="0"/>
              <a:buChar char="•"/>
            </a:pPr>
            <a:endParaRPr lang="x-es-XL" dirty="0"/>
          </a:p>
          <a:p>
            <a:pPr marL="171450" indent="-171450" algn="l" rtl="0">
              <a:buFont typeface="Arial" panose="020B0604020202020204" pitchFamily="34" charset="0"/>
              <a:buChar char="•"/>
            </a:pPr>
            <a:r>
              <a:rPr lang="x-es-XL" b="0" i="0" u="none" baseline="0"/>
              <a:t>Aporta perspectiva sobre si ya es cuidadoso con el dinero o más relajado con los gastos. </a:t>
            </a:r>
          </a:p>
          <a:p>
            <a:pPr marL="171450" indent="-171450" algn="l" rtl="0">
              <a:buFont typeface="Arial" panose="020B0604020202020204" pitchFamily="34" charset="0"/>
              <a:buChar char="•"/>
            </a:pPr>
            <a:endParaRPr lang="x-es-XL" dirty="0"/>
          </a:p>
          <a:p>
            <a:pPr marL="171450" indent="-171450" algn="l" rtl="0">
              <a:buFont typeface="Arial" panose="020B0604020202020204" pitchFamily="34" charset="0"/>
              <a:buChar char="•"/>
            </a:pPr>
            <a:r>
              <a:rPr lang="x-es-XL" b="0" i="0" u="none" baseline="0"/>
              <a:t>¿Y sabía que las personas que se establecen un objetivo tienen más probabilidades de cumplirlo? </a:t>
            </a:r>
          </a:p>
          <a:p>
            <a:endParaRPr lang="x-es-XL" dirty="0"/>
          </a:p>
          <a:p>
            <a:endParaRPr lang="x-es-XL" dirty="0"/>
          </a:p>
          <a:p>
            <a:pPr algn="l" rtl="0"/>
            <a:r>
              <a:rPr lang="x-es-XL" b="0" i="0" u="none" baseline="0"/>
              <a:t>Un presupuesto puede mostrarle cómo administrar sus deudas, ahorrar para el futuro y vivir cómodamente en el presente. </a:t>
            </a:r>
          </a:p>
        </p:txBody>
      </p:sp>
      <p:sp>
        <p:nvSpPr>
          <p:cNvPr id="4" name="Slide Number Placeholder 3"/>
          <p:cNvSpPr>
            <a:spLocks noGrp="1"/>
          </p:cNvSpPr>
          <p:nvPr>
            <p:ph type="sldNum" sz="quarter" idx="5"/>
          </p:nvPr>
        </p:nvSpPr>
        <p:spPr/>
        <p:txBody>
          <a:bodyPr/>
          <a:lstStyle/>
          <a:p>
            <a:pPr algn="l" rtl="0"/>
            <a:fld id="{68735D49-6D46-5C4C-9B2F-BCF1E12CE670}" type="slidenum">
              <a:rPr/>
              <a:t>7</a:t>
            </a:fld>
            <a:endParaRPr lang="x-es-XL"/>
          </a:p>
        </p:txBody>
      </p:sp>
    </p:spTree>
    <p:extLst>
      <p:ext uri="{BB962C8B-B14F-4D97-AF65-F5344CB8AC3E}">
        <p14:creationId xmlns:p14="http://schemas.microsoft.com/office/powerpoint/2010/main" val="635615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Dicho de forma sencilla, un presupuesto es una manera fácil de:</a:t>
            </a:r>
          </a:p>
          <a:p>
            <a:endParaRPr lang="x-es-XL" dirty="0"/>
          </a:p>
          <a:p>
            <a:pPr marL="171450" indent="-171450" algn="l" rtl="0">
              <a:buFont typeface="Arial" panose="020B0604020202020204" pitchFamily="34" charset="0"/>
              <a:buChar char="•"/>
            </a:pPr>
            <a:r>
              <a:rPr lang="x-es-XL" b="0" i="0" u="none" baseline="0"/>
              <a:t>Registrar sus ingresos</a:t>
            </a:r>
          </a:p>
          <a:p>
            <a:pPr marL="171450" indent="-171450" algn="l" rtl="0">
              <a:buFont typeface="Arial" panose="020B0604020202020204" pitchFamily="34" charset="0"/>
              <a:buChar char="•"/>
            </a:pPr>
            <a:r>
              <a:rPr lang="x-es-XL" b="0" i="0" u="none" baseline="0"/>
              <a:t>Comparar sus ingresos con sus gastos</a:t>
            </a:r>
          </a:p>
          <a:p>
            <a:pPr marL="171450" indent="-171450" algn="l" rtl="0">
              <a:buFont typeface="Arial" panose="020B0604020202020204" pitchFamily="34" charset="0"/>
              <a:buChar char="•"/>
            </a:pPr>
            <a:r>
              <a:rPr lang="x-es-XL" b="0" i="0" u="none" baseline="0"/>
              <a:t>Encontrar formas de utilizar el dinero en lo que es importante para usted y ahorrar para el futuro</a:t>
            </a:r>
          </a:p>
          <a:p>
            <a:endParaRPr lang="x-es-XL" dirty="0"/>
          </a:p>
          <a:p>
            <a:pPr algn="l" rtl="0"/>
            <a:r>
              <a:rPr lang="x-es-XL" b="0" i="0" u="none" baseline="0"/>
              <a:t>Su objetivo puede ser ahorrar para un viaje a Italia el próximo año. O destinarlo al fondo universitario de sus hijos. </a:t>
            </a:r>
            <a:br>
              <a:rPr lang="x-es-XL"/>
            </a:br>
            <a:endParaRPr lang="x-es-XL" dirty="0"/>
          </a:p>
          <a:p>
            <a:pPr algn="l" rtl="0"/>
            <a:r>
              <a:rPr lang="x-es-XL" b="1" i="0" u="none" baseline="0"/>
              <a:t>Un objetivo importante debe ser reservar dinero para la jubilación. </a:t>
            </a:r>
          </a:p>
        </p:txBody>
      </p:sp>
      <p:sp>
        <p:nvSpPr>
          <p:cNvPr id="4" name="Slide Number Placeholder 3"/>
          <p:cNvSpPr>
            <a:spLocks noGrp="1"/>
          </p:cNvSpPr>
          <p:nvPr>
            <p:ph type="sldNum" sz="quarter" idx="5"/>
          </p:nvPr>
        </p:nvSpPr>
        <p:spPr/>
        <p:txBody>
          <a:bodyPr/>
          <a:lstStyle/>
          <a:p>
            <a:pPr algn="l" rtl="0"/>
            <a:fld id="{68735D49-6D46-5C4C-9B2F-BCF1E12CE670}" type="slidenum">
              <a:rPr/>
              <a:t>8</a:t>
            </a:fld>
            <a:endParaRPr lang="x-es-XL"/>
          </a:p>
        </p:txBody>
      </p:sp>
    </p:spTree>
    <p:extLst>
      <p:ext uri="{BB962C8B-B14F-4D97-AF65-F5344CB8AC3E}">
        <p14:creationId xmlns:p14="http://schemas.microsoft.com/office/powerpoint/2010/main" val="1416051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Si usted es como muchos de nosotros, puede que crear un presupuesto no esté en lo más alto de su lista de cosas favoritas por hacer. </a:t>
            </a:r>
          </a:p>
          <a:p>
            <a:endParaRPr lang="x-es-XL" dirty="0"/>
          </a:p>
          <a:p>
            <a:pPr algn="l" rtl="0"/>
            <a:r>
              <a:rPr lang="x-es-XL" b="0" i="0" u="none" baseline="0"/>
              <a:t>Para algunos de nosotros, está a la altura de hacer sus impuestos e intentar decidir qué seguro médico contratar.  </a:t>
            </a:r>
          </a:p>
          <a:p>
            <a:endParaRPr lang="x-es-XL" dirty="0"/>
          </a:p>
          <a:p>
            <a:pPr algn="l" rtl="0"/>
            <a:r>
              <a:rPr lang="x-es-XL" b="0" i="0" u="none" baseline="0"/>
              <a:t>Pero si lo piensa bien, crear un presupuesto puede ayudarle a sentirse menos estresado y más en control de su estado financiero. Piense en estos beneficios:</a:t>
            </a:r>
          </a:p>
          <a:p>
            <a:endParaRPr lang="x-es-XL" dirty="0"/>
          </a:p>
          <a:p>
            <a:pPr algn="l" rtl="0"/>
            <a:r>
              <a:rPr lang="x-es-XL" b="0" i="0" u="none" baseline="0"/>
              <a:t>Un presupuesto puede ayudarle a ahorrar. Así evitará gastar más de la cuenta en extras y tendrá un excedente de efectivo a final de mes.</a:t>
            </a:r>
          </a:p>
          <a:p>
            <a:endParaRPr lang="x-es-XL" dirty="0"/>
          </a:p>
          <a:p>
            <a:pPr algn="l" rtl="0"/>
            <a:r>
              <a:rPr lang="x-es-XL" b="0" i="0" u="none" baseline="0"/>
              <a:t>Un presupuesto le motiva a buscar formas de ahorrar dinero. No se trata sólo de buscar gastos que pueda eliminar. Puede llevarle a averiguar dónde puede encontrar ahorros de costos. Por ejemplo, puede decidir llamar a su compañía de cable para negociar una tarifa mensual más baja. El ahorro mensual se irá acumulando y podrá utilizarlo de otras maneras.</a:t>
            </a:r>
          </a:p>
          <a:p>
            <a:endParaRPr lang="x-es-XL" dirty="0"/>
          </a:p>
          <a:p>
            <a:pPr algn="l" rtl="0"/>
            <a:r>
              <a:rPr lang="x-es-XL" b="0" i="0" u="none" baseline="0"/>
              <a:t>A final de mes, puede reservar el excedente de efectivo para ese gran viaje, esa casa nueva o la jubilación. </a:t>
            </a:r>
          </a:p>
          <a:p>
            <a:endParaRPr lang="x-es-XL" dirty="0"/>
          </a:p>
          <a:p>
            <a:pPr algn="l" rtl="0"/>
            <a:r>
              <a:rPr lang="x-es-XL" b="0" i="0" u="none" baseline="0"/>
              <a:t>Un presupuesto le ayuda a salir de deudas. Le muestra cuánto puede permitirse si quiere salir más rápido de sus deudas. Pagar un poco más cada mes por el préstamo de un carro, por ejemplo, significa que podría terminar su préstamo antes.</a:t>
            </a:r>
          </a:p>
          <a:p>
            <a:endParaRPr lang="x-es-XL" dirty="0"/>
          </a:p>
          <a:p>
            <a:pPr algn="l" rtl="0"/>
            <a:r>
              <a:rPr lang="x-es-XL" b="0" i="0" u="none" baseline="0"/>
              <a:t>Un presupuesto le ayuda a crear autodisciplina. Una vez que empiece a seguir un presupuesto, sus nuevos hábitos se convertirán en rutina. Eventualmente, esto puede suponer más dinero en su bolsillo y, puesto que usted tiene una dirección en sus finanzas, potencialmente menos estrés. </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9</a:t>
            </a:fld>
            <a:endParaRPr lang="x-es-XL"/>
          </a:p>
        </p:txBody>
      </p:sp>
    </p:spTree>
    <p:extLst>
      <p:ext uri="{BB962C8B-B14F-4D97-AF65-F5344CB8AC3E}">
        <p14:creationId xmlns:p14="http://schemas.microsoft.com/office/powerpoint/2010/main" val="2881654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Nunca ha habido tantas formas fáciles de crear un presupuesto.</a:t>
            </a:r>
          </a:p>
          <a:p>
            <a:endParaRPr lang="x-es-XL" dirty="0"/>
          </a:p>
          <a:p>
            <a:pPr algn="l" rtl="0"/>
            <a:r>
              <a:rPr lang="x-es-XL" b="0" i="0" u="none" baseline="0"/>
              <a:t>Aquí tienes 3 maneras de empezar:</a:t>
            </a:r>
          </a:p>
          <a:p>
            <a:endParaRPr lang="x-es-XL" dirty="0"/>
          </a:p>
          <a:p>
            <a:pPr algn="l" rtl="0"/>
            <a:r>
              <a:rPr lang="x-es-XL" b="0" i="0" u="none" baseline="0"/>
              <a:t>1. Hágalo de manera sencilla. Empiece a anotar las cosas. Lleve un registro financiero en papel haciendo estas tres cosas: </a:t>
            </a:r>
          </a:p>
          <a:p>
            <a:endParaRPr lang="x-es-XL" dirty="0"/>
          </a:p>
          <a:p>
            <a:pPr marL="171450" indent="-171450" algn="l" rtl="0">
              <a:buFont typeface="Arial" panose="020B0604020202020204" pitchFamily="34" charset="0"/>
              <a:buChar char="•"/>
            </a:pPr>
            <a:r>
              <a:rPr lang="x-es-XL" b="0" i="0" u="none" baseline="0"/>
              <a:t>Registre sus ingresos.</a:t>
            </a:r>
          </a:p>
          <a:p>
            <a:pPr marL="171450" indent="-171450" algn="l" rtl="0">
              <a:buFont typeface="Arial" panose="020B0604020202020204" pitchFamily="34" charset="0"/>
              <a:buChar char="•"/>
            </a:pPr>
            <a:r>
              <a:rPr lang="x-es-XL" b="0" i="0" u="none" baseline="0"/>
              <a:t>Haga un seguimiento de sus gastos y su deuda, y vea cómo se comparan con sus ingresos. </a:t>
            </a:r>
          </a:p>
          <a:p>
            <a:pPr marL="171450" indent="-171450" algn="l" rtl="0">
              <a:buFont typeface="Arial" panose="020B0604020202020204" pitchFamily="34" charset="0"/>
              <a:buChar char="•"/>
            </a:pPr>
            <a:r>
              <a:rPr lang="x-es-XL" b="0" i="0" u="none" baseline="0"/>
              <a:t>Busque formas de gastar menos de lo que gana y ahorre el sobrante para la jubilación.</a:t>
            </a:r>
          </a:p>
          <a:p>
            <a:endParaRPr lang="x-es-XL" dirty="0"/>
          </a:p>
          <a:p>
            <a:pPr algn="l" rtl="0"/>
            <a:r>
              <a:rPr lang="x-es-XL" b="0" i="0" u="none" baseline="0"/>
              <a:t>2. Estar en línea. Cree una hoja de cálculo para registrar sus ingresos y gastos. Un simple documento de Excel o Google Sheets funcionará. Comparta la hoja de cálculo con otros miembros de su familia para hacer seguimiento de sus hábitos de gasto doméstico y ver dónde puede recortar gastos.</a:t>
            </a:r>
          </a:p>
          <a:p>
            <a:endParaRPr lang="x-es-XL" dirty="0"/>
          </a:p>
          <a:p>
            <a:pPr algn="l" rtl="0"/>
            <a:r>
              <a:rPr lang="x-es-XL" b="0" i="0" u="none" baseline="0"/>
              <a:t>3. Descargue una aplicación. Las aplicaciones para crear presupuestos son convenientes y por lo general gratuitas. Pueden ayudarle a gastar y ahorrar con sensatez, a pagar sus facturas y a invertir sus ingresos. </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10</a:t>
            </a:fld>
            <a:endParaRPr lang="x-es-XL"/>
          </a:p>
        </p:txBody>
      </p:sp>
    </p:spTree>
    <p:extLst>
      <p:ext uri="{BB962C8B-B14F-4D97-AF65-F5344CB8AC3E}">
        <p14:creationId xmlns:p14="http://schemas.microsoft.com/office/powerpoint/2010/main" val="582779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Estas son algunas de las aplicaciones presupuestarias que reciben buenas críticas. Algunas son gratuitas y otras no. </a:t>
            </a:r>
          </a:p>
          <a:p>
            <a:endParaRPr lang="x-es-XL" dirty="0"/>
          </a:p>
          <a:p>
            <a:pPr algn="l" rtl="0"/>
            <a:r>
              <a:rPr lang="x-es-XL" b="0" i="0" u="none" baseline="0"/>
              <a:t>Son atractivas porque, literalmente, mantienen su presupuesto al alcance de su mano.  </a:t>
            </a:r>
          </a:p>
          <a:p>
            <a:endParaRPr lang="x-es-XL" dirty="0"/>
          </a:p>
          <a:p>
            <a:pPr algn="l" rtl="0"/>
            <a:r>
              <a:rPr lang="x-es-XL" b="0" i="0" u="none" baseline="0"/>
              <a:t>Cada una ofrece algo un poco diferente, por lo que deberá investigar un poco para encontrar la que se adapte a sus necesidades. </a:t>
            </a:r>
            <a:br>
              <a:rPr lang="x-es-XL"/>
            </a:br>
            <a:r>
              <a:rPr lang="x-es-XL" b="0" i="0" u="none" baseline="0"/>
              <a:t>Por ejemplo, algunas se conectan a su cuenta bancaria. Esto le permite hacer un seguimiento fácil de todo lo que compra, comprobar los saldos de sus cuentas con regularidad y pagar sus facturas.</a:t>
            </a:r>
          </a:p>
          <a:p>
            <a:endParaRPr lang="x-es-XL" dirty="0"/>
          </a:p>
          <a:p>
            <a:pPr algn="l" rtl="0"/>
            <a:r>
              <a:rPr lang="x-es-XL" b="0" i="0" u="none" baseline="0"/>
              <a:t>Otras aplicaciones le avisan cuando ha alcanzado un objetivo de ahorro. Por ejemplo, si ha estado reservando dinero para ese viaje a Italia. La aplicación puede avisarle cuando haya alcanzado su objetivo y sea el momento de empezar a reservar el viaje.   </a:t>
            </a:r>
          </a:p>
          <a:p>
            <a:endParaRPr lang="x-es-XL" dirty="0"/>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11</a:t>
            </a:fld>
            <a:endParaRPr lang="x-es-XL"/>
          </a:p>
        </p:txBody>
      </p:sp>
    </p:spTree>
    <p:extLst>
      <p:ext uri="{BB962C8B-B14F-4D97-AF65-F5344CB8AC3E}">
        <p14:creationId xmlns:p14="http://schemas.microsoft.com/office/powerpoint/2010/main" val="3794634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Veamos un ejemplo. </a:t>
            </a:r>
          </a:p>
          <a:p>
            <a:endParaRPr lang="x-es-XL" dirty="0"/>
          </a:p>
          <a:p>
            <a:pPr algn="l" rtl="0"/>
            <a:r>
              <a:rPr lang="x-es-XL" b="0" i="0" u="none" baseline="0"/>
              <a:t>Rachel se encuentra al principio de su carrera profesional y acaba de empezar a pensar en inscribirse en el plan de jubilación de su compañía. </a:t>
            </a:r>
          </a:p>
          <a:p>
            <a:endParaRPr lang="x-es-XL" dirty="0"/>
          </a:p>
          <a:p>
            <a:pPr algn="l" rtl="0"/>
            <a:r>
              <a:rPr lang="x-es-XL" b="0" i="0" u="none" baseline="0"/>
              <a:t>Se registra en una aplicación presupuestaria para poder registrar sus gastos y encontrar dinero con el que aportar a una cuenta de jubilación. </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12</a:t>
            </a:fld>
            <a:endParaRPr lang="x-es-XL"/>
          </a:p>
        </p:txBody>
      </p:sp>
    </p:spTree>
    <p:extLst>
      <p:ext uri="{BB962C8B-B14F-4D97-AF65-F5344CB8AC3E}">
        <p14:creationId xmlns:p14="http://schemas.microsoft.com/office/powerpoint/2010/main" val="1175032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Cuando Rachel empezó a hacer un seguimiento de sus gastos por categorías, se sorprendió de lo mucho que gastaba cada semana en gasolina y comidas en restaurantes. </a:t>
            </a:r>
          </a:p>
          <a:p>
            <a:endParaRPr lang="x-es-XL" dirty="0"/>
          </a:p>
          <a:p>
            <a:pPr algn="l" rtl="0"/>
            <a:r>
              <a:rPr lang="x-es-XL" b="0" i="0" u="none" baseline="0"/>
              <a:t>Empezó a tomar el bus para ir al trabajo en vez de conducir y a traer el almuerzo desde casa dos veces por semana. </a:t>
            </a:r>
          </a:p>
          <a:p>
            <a:endParaRPr lang="x-es-XL" dirty="0"/>
          </a:p>
          <a:p>
            <a:pPr algn="l" rtl="0"/>
            <a:r>
              <a:rPr lang="x-es-XL" b="0" i="0" u="none" baseline="0"/>
              <a:t>Depositó la cantidad ahorrada en su plan de jubilación.</a:t>
            </a:r>
          </a:p>
          <a:p>
            <a:endParaRPr lang="x-es-XL" dirty="0"/>
          </a:p>
          <a:p>
            <a:pPr algn="l" rtl="0"/>
            <a:r>
              <a:rPr lang="x-es-XL" b="0" i="0" u="none" baseline="0"/>
              <a:t>También empezó a confiar en la aplicación presupuestaria para saber cuándo vencían las facturas y evitar así los cargos por mora. Al conectar la aplicación a su cuenta corriente, podía controlar el saldo de sus cuentas y evitar gastar más de la cuenta en extras. </a:t>
            </a:r>
          </a:p>
          <a:p>
            <a:endParaRPr lang="x-es-XL" dirty="0"/>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13</a:t>
            </a:fld>
            <a:endParaRPr lang="x-es-XL"/>
          </a:p>
        </p:txBody>
      </p:sp>
    </p:spTree>
    <p:extLst>
      <p:ext uri="{BB962C8B-B14F-4D97-AF65-F5344CB8AC3E}">
        <p14:creationId xmlns:p14="http://schemas.microsoft.com/office/powerpoint/2010/main" val="2182310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La creación de un presupuesto puede ser una experiencia reveladora para muchas personas. A algunos les hace sentirse menos estresados por sus finanzas. </a:t>
            </a:r>
          </a:p>
          <a:p>
            <a:endParaRPr lang="x-es-XL" dirty="0"/>
          </a:p>
          <a:p>
            <a:pPr algn="l" rtl="0"/>
            <a:r>
              <a:rPr lang="x-es-XL" b="0" i="0" u="none" baseline="0"/>
              <a:t>Esto es lo que han dicho algunas personas después de empezar el presupuesto. </a:t>
            </a:r>
          </a:p>
          <a:p>
            <a:endParaRPr lang="x-es-XL" dirty="0"/>
          </a:p>
          <a:p>
            <a:pPr algn="l" rtl="0"/>
            <a:r>
              <a:rPr lang="x-es-XL" b="0" i="0" u="none" baseline="0"/>
              <a:t>[LEER CITAS]</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14</a:t>
            </a:fld>
            <a:endParaRPr lang="x-es-XL"/>
          </a:p>
        </p:txBody>
      </p:sp>
    </p:spTree>
    <p:extLst>
      <p:ext uri="{BB962C8B-B14F-4D97-AF65-F5344CB8AC3E}">
        <p14:creationId xmlns:p14="http://schemas.microsoft.com/office/powerpoint/2010/main" val="1399928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Independientemente del método presupuestario que elija, el beneficio es el mismo:  </a:t>
            </a:r>
          </a:p>
          <a:p>
            <a:endParaRPr lang="x-es-XL" dirty="0"/>
          </a:p>
          <a:p>
            <a:pPr algn="l" rtl="0"/>
            <a:r>
              <a:rPr lang="x-es-XL" b="0" i="0" u="none" baseline="0"/>
              <a:t>El presupuesto puede ayudarle a enfocarse en ahorrar para los objetivos importantes de su vida.  Una jubilación cómoda debería ser una de ellas.</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15</a:t>
            </a:fld>
            <a:endParaRPr lang="x-es-XL"/>
          </a:p>
        </p:txBody>
      </p:sp>
    </p:spTree>
    <p:extLst>
      <p:ext uri="{BB962C8B-B14F-4D97-AF65-F5344CB8AC3E}">
        <p14:creationId xmlns:p14="http://schemas.microsoft.com/office/powerpoint/2010/main" val="3089472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Hemos consultado fuentes expertas para encontrar estas directrices sugeridas para ahorrar a los 30, 45 y 60 años de edad.</a:t>
            </a:r>
          </a:p>
          <a:p>
            <a:endParaRPr lang="x-es-XL" dirty="0"/>
          </a:p>
          <a:p>
            <a:pPr algn="l" rtl="0"/>
            <a:r>
              <a:rPr lang="x-es-XL" b="0" i="0" u="none" baseline="0"/>
              <a:t>Por ejemplo, el objetivo de ahorro ideal para una persona de 30 años de edad es del 10 al 15% de su cheque salarial. </a:t>
            </a:r>
          </a:p>
          <a:p>
            <a:endParaRPr lang="x-es-XL" dirty="0"/>
          </a:p>
          <a:p>
            <a:pPr algn="l" rtl="0"/>
            <a:r>
              <a:rPr lang="x-es-XL" b="0" i="0" u="none" baseline="0"/>
              <a:t>Usted está en una buena situación si ya ha ahorrado al menos la cantidad de su salario anual actual. </a:t>
            </a:r>
          </a:p>
        </p:txBody>
      </p:sp>
      <p:sp>
        <p:nvSpPr>
          <p:cNvPr id="4" name="Slide Number Placeholder 3"/>
          <p:cNvSpPr>
            <a:spLocks noGrp="1"/>
          </p:cNvSpPr>
          <p:nvPr>
            <p:ph type="sldNum" sz="quarter" idx="5"/>
          </p:nvPr>
        </p:nvSpPr>
        <p:spPr/>
        <p:txBody>
          <a:bodyPr/>
          <a:lstStyle/>
          <a:p>
            <a:pPr algn="l" rtl="0"/>
            <a:fld id="{68735D49-6D46-5C4C-9B2F-BCF1E12CE670}" type="slidenum">
              <a:rPr/>
              <a:t>16</a:t>
            </a:fld>
            <a:endParaRPr lang="x-es-XL"/>
          </a:p>
        </p:txBody>
      </p:sp>
    </p:spTree>
    <p:extLst>
      <p:ext uri="{BB962C8B-B14F-4D97-AF65-F5344CB8AC3E}">
        <p14:creationId xmlns:p14="http://schemas.microsoft.com/office/powerpoint/2010/main" val="748043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Esperamos haberle dado ideas sobre cómo hacer un presupuesto y encontrar dinero para ahorrar para la jubilación.</a:t>
            </a:r>
          </a:p>
          <a:p>
            <a:endParaRPr lang="x-es-XL" dirty="0"/>
          </a:p>
          <a:p>
            <a:pPr algn="l" rtl="0"/>
            <a:r>
              <a:rPr lang="x-es-XL" b="0" i="0" u="none" baseline="0"/>
              <a:t> Si aún no sigue un presupuesto, inténtelo con una aplicación presupuestaria. O elabore una hoja de cálculo para mantener un registro de los gastos de su familia. </a:t>
            </a:r>
          </a:p>
          <a:p>
            <a:endParaRPr lang="x-es-XL" dirty="0"/>
          </a:p>
          <a:p>
            <a:pPr algn="l" rtl="0"/>
            <a:r>
              <a:rPr lang="x-es-XL" b="0" i="0" u="none" baseline="0"/>
              <a:t> Con un presupuesto sólido, debería resultarle más fácil inscribirse en su plan de jubilación o aumentar su aportación.</a:t>
            </a:r>
          </a:p>
          <a:p>
            <a:endParaRPr lang="x-es-XL" dirty="0"/>
          </a:p>
          <a:p>
            <a:pPr algn="l" rtl="0"/>
            <a:r>
              <a:rPr lang="x-es-XL" b="0" i="0" u="none" baseline="0"/>
              <a:t>Cuando llegue el momento de jubilarse, se alegrará de haberse tomado el tiempo de hacer cálculos. </a:t>
            </a:r>
          </a:p>
          <a:p>
            <a:endParaRPr lang="x-es-XL" dirty="0"/>
          </a:p>
          <a:p>
            <a:pPr algn="l" rtl="0"/>
            <a:r>
              <a:rPr lang="x-es-XL" b="0" i="0" u="none" baseline="0"/>
              <a:t>Ingrese aquí para inscribirse: standard.com/retirement </a:t>
            </a:r>
          </a:p>
          <a:p>
            <a:endParaRPr lang="x-es-XL" dirty="0"/>
          </a:p>
          <a:p>
            <a:pPr algn="l" rtl="0"/>
            <a:r>
              <a:rPr lang="x-es-XL" b="0" i="0" u="none" baseline="0"/>
              <a:t>Gracias por estar presente hoy. Estoy a su disposición para responder preguntas. </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17</a:t>
            </a:fld>
            <a:endParaRPr lang="x-es-XL"/>
          </a:p>
        </p:txBody>
      </p:sp>
    </p:spTree>
    <p:extLst>
      <p:ext uri="{BB962C8B-B14F-4D97-AF65-F5344CB8AC3E}">
        <p14:creationId xmlns:p14="http://schemas.microsoft.com/office/powerpoint/2010/main" val="2190593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T" dirty="0"/>
          </a:p>
        </p:txBody>
      </p:sp>
      <p:sp>
        <p:nvSpPr>
          <p:cNvPr id="4" name="Slide Number Placeholder 3"/>
          <p:cNvSpPr>
            <a:spLocks noGrp="1"/>
          </p:cNvSpPr>
          <p:nvPr>
            <p:ph type="sldNum" sz="quarter" idx="5"/>
          </p:nvPr>
        </p:nvSpPr>
        <p:spPr/>
        <p:txBody>
          <a:bodyPr/>
          <a:lstStyle/>
          <a:p>
            <a:fld id="{68735D49-6D46-5C4C-9B2F-BCF1E12CE670}" type="slidenum">
              <a:rPr lang="en-US" smtClean="0"/>
              <a:t>18</a:t>
            </a:fld>
            <a:endParaRPr lang="en-US"/>
          </a:p>
        </p:txBody>
      </p:sp>
    </p:spTree>
    <p:extLst>
      <p:ext uri="{BB962C8B-B14F-4D97-AF65-F5344CB8AC3E}">
        <p14:creationId xmlns:p14="http://schemas.microsoft.com/office/powerpoint/2010/main" val="29994319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endParaRPr lang="en-US" dirty="0"/>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a:srcRect l="19360" t="10895" r="18856" b="12424"/>
          <a:stretch/>
        </p:blipFill>
        <p:spPr>
          <a:xfrm>
            <a:off x="580810" y="5349240"/>
            <a:ext cx="1555996" cy="1086289"/>
          </a:xfrm>
          <a:prstGeom prst="rect">
            <a:avLst/>
          </a:prstGeom>
        </p:spPr>
      </p:pic>
      <p:sp>
        <p:nvSpPr>
          <p:cNvPr id="2" name="Logo cover">
            <a:extLst>
              <a:ext uri="{FF2B5EF4-FFF2-40B4-BE49-F238E27FC236}">
                <a16:creationId xmlns:a16="http://schemas.microsoft.com/office/drawing/2014/main" id="{B19F2C9F-222E-69AB-F70E-22C855A07426}"/>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3541423"/>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ix">
            <a:extLst>
              <a:ext uri="{FF2B5EF4-FFF2-40B4-BE49-F238E27FC236}">
                <a16:creationId xmlns:a16="http://schemas.microsoft.com/office/drawing/2014/main" id="{4280FF4C-2F09-7277-6D3A-3962180639FA}"/>
              </a:ext>
              <a:ext uri="{C183D7F6-B498-43B3-948B-1728B52AA6E4}">
                <adec:decorative xmlns:adec="http://schemas.microsoft.com/office/drawing/2017/decorative" val="1"/>
              </a:ext>
            </a:extLst>
          </p:cNvPr>
          <p:cNvSpPr/>
          <p:nvPr userDrawn="1"/>
        </p:nvSpPr>
        <p:spPr>
          <a:xfrm>
            <a:off x="83976" y="6186196"/>
            <a:ext cx="3713583" cy="5522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hoto box">
            <a:extLst>
              <a:ext uri="{FF2B5EF4-FFF2-40B4-BE49-F238E27FC236}">
                <a16:creationId xmlns:a16="http://schemas.microsoft.com/office/drawing/2014/main" id="{93CC076F-6EC3-9836-6DF3-96DA4D97846B}"/>
              </a:ext>
              <a:ext uri="{C183D7F6-B498-43B3-948B-1728B52AA6E4}">
                <adec:decorative xmlns:adec="http://schemas.microsoft.com/office/drawing/2017/decorative" val="1"/>
              </a:ext>
            </a:extLst>
          </p:cNvPr>
          <p:cNvSpPr/>
          <p:nvPr userDrawn="1"/>
        </p:nvSpPr>
        <p:spPr>
          <a:xfrm rot="5400000">
            <a:off x="5812742" y="469184"/>
            <a:ext cx="6071616" cy="5919628"/>
          </a:xfrm>
          <a:prstGeom prst="round2SameRect">
            <a:avLst>
              <a:gd name="adj1" fmla="val 3402"/>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200" y="3034002"/>
            <a:ext cx="4572000" cy="1339308"/>
          </a:xfrm>
        </p:spPr>
        <p:txBody>
          <a:bodyPr anchor="t" anchorCtr="0">
            <a:noAutofit/>
          </a:bodyPr>
          <a:lstStyle>
            <a:lvl1pPr>
              <a:defRPr sz="4400">
                <a:solidFill>
                  <a:srgbClr val="004EA7"/>
                </a:solidFill>
              </a:defRPr>
            </a:lvl1pPr>
          </a:lstStyle>
          <a:p>
            <a:pPr algn="l"/>
            <a:r>
              <a:rPr lang="en-US" sz="4400" b="1"/>
              <a:t>Click to edit Master title style</a:t>
            </a:r>
            <a:endParaRPr lang="en-US" sz="4400" b="1" dirty="0"/>
          </a:p>
        </p:txBody>
      </p:sp>
    </p:spTree>
    <p:extLst>
      <p:ext uri="{BB962C8B-B14F-4D97-AF65-F5344CB8AC3E}">
        <p14:creationId xmlns:p14="http://schemas.microsoft.com/office/powerpoint/2010/main" val="190736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endParaRPr lang="en-US" dirty="0"/>
          </a:p>
        </p:txBody>
      </p:sp>
      <p:sp>
        <p:nvSpPr>
          <p:cNvPr id="2" name="Logo cover">
            <a:extLst>
              <a:ext uri="{FF2B5EF4-FFF2-40B4-BE49-F238E27FC236}">
                <a16:creationId xmlns:a16="http://schemas.microsoft.com/office/drawing/2014/main" id="{267C8125-BA76-FDC4-FF15-695E72AA4E2A}"/>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34801234"/>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genda items background">
            <a:extLst>
              <a:ext uri="{FF2B5EF4-FFF2-40B4-BE49-F238E27FC236}">
                <a16:creationId xmlns:a16="http://schemas.microsoft.com/office/drawing/2014/main" id="{94799B58-CCFA-897F-DA27-8D145577F13C}"/>
              </a:ext>
              <a:ext uri="{C183D7F6-B498-43B3-948B-1728B52AA6E4}">
                <adec:decorative xmlns:adec="http://schemas.microsoft.com/office/drawing/2017/decorative" val="1"/>
              </a:ext>
            </a:extLst>
          </p:cNvPr>
          <p:cNvSpPr/>
          <p:nvPr userDrawn="1"/>
        </p:nvSpPr>
        <p:spPr>
          <a:xfrm>
            <a:off x="3677576" y="1088325"/>
            <a:ext cx="6691200" cy="4214647"/>
          </a:xfrm>
          <a:prstGeom prst="rect">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1344227"/>
          </a:xfrm>
        </p:spPr>
        <p:txBody>
          <a:bodyPr>
            <a:noAutofit/>
          </a:bodyPr>
          <a:lstStyle>
            <a:lvl1pPr algn="ctr">
              <a:lnSpc>
                <a:spcPct val="110000"/>
              </a:lnSpc>
              <a:defRPr>
                <a:solidFill>
                  <a:schemeClr val="bg1"/>
                </a:solidFill>
              </a:defRPr>
            </a:lvl1pPr>
          </a:lstStyle>
          <a:p>
            <a:r>
              <a:rPr lang="en-US"/>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79639" y="1365888"/>
            <a:ext cx="6253150" cy="3659520"/>
          </a:xfrm>
        </p:spPr>
        <p:txBody>
          <a:bodyPr anchor="ctr" anchorCtr="0">
            <a:noAutofit/>
          </a:bodyPr>
          <a:lstStyle>
            <a:lvl1pPr>
              <a:defRPr sz="2800"/>
            </a:lvl1pPr>
          </a:lstStyle>
          <a:p>
            <a:pPr>
              <a:lnSpc>
                <a:spcPct val="150000"/>
              </a:lnSpc>
              <a:spcBef>
                <a:spcPts val="0"/>
              </a:spcBef>
            </a:pPr>
            <a:r>
              <a:rPr lang="en-US">
                <a:latin typeface="Arial" panose="020B0604020202020204" pitchFamily="34" charset="0"/>
                <a:cs typeface="Arial" panose="020B0604020202020204" pitchFamily="34" charset="0"/>
              </a:rPr>
              <a:t>Item 1</a:t>
            </a:r>
          </a:p>
          <a:p>
            <a:pPr>
              <a:lnSpc>
                <a:spcPct val="150000"/>
              </a:lnSpc>
              <a:spcBef>
                <a:spcPts val="0"/>
              </a:spcBef>
            </a:pPr>
            <a:r>
              <a:rPr lang="en-US">
                <a:latin typeface="Arial" panose="020B0604020202020204" pitchFamily="34" charset="0"/>
                <a:cs typeface="Arial" panose="020B0604020202020204" pitchFamily="34" charset="0"/>
              </a:rPr>
              <a:t>Item 2</a:t>
            </a:r>
          </a:p>
          <a:p>
            <a:pPr>
              <a:lnSpc>
                <a:spcPct val="150000"/>
              </a:lnSpc>
              <a:spcBef>
                <a:spcPts val="0"/>
              </a:spcBef>
            </a:pPr>
            <a:r>
              <a:rPr lang="en-US">
                <a:latin typeface="Arial" panose="020B0604020202020204" pitchFamily="34" charset="0"/>
                <a:cs typeface="Arial" panose="020B0604020202020204" pitchFamily="34" charset="0"/>
              </a:rPr>
              <a:t>Item 3</a:t>
            </a:r>
          </a:p>
          <a:p>
            <a:pPr>
              <a:lnSpc>
                <a:spcPct val="150000"/>
              </a:lnSpc>
              <a:spcBef>
                <a:spcPts val="0"/>
              </a:spcBef>
            </a:pPr>
            <a:r>
              <a:rPr lang="en-US">
                <a:latin typeface="Arial" panose="020B0604020202020204" pitchFamily="34" charset="0"/>
                <a:cs typeface="Arial" panose="020B0604020202020204" pitchFamily="34" charset="0"/>
              </a:rPr>
              <a:t>Item 4</a:t>
            </a:r>
          </a:p>
          <a:p>
            <a:pPr>
              <a:lnSpc>
                <a:spcPct val="150000"/>
              </a:lnSpc>
              <a:spcBef>
                <a:spcPts val="0"/>
              </a:spcBef>
            </a:pPr>
            <a:r>
              <a:rPr lang="en-US">
                <a:latin typeface="Arial" panose="020B0604020202020204" pitchFamily="34" charset="0"/>
                <a:cs typeface="Arial" panose="020B0604020202020204" pitchFamily="34" charset="0"/>
              </a:rPr>
              <a:t>Item 5</a:t>
            </a:r>
          </a:p>
        </p:txBody>
      </p:sp>
      <p:sp>
        <p:nvSpPr>
          <p:cNvPr id="5" name="Slide Number Placeholder 5">
            <a:extLst>
              <a:ext uri="{FF2B5EF4-FFF2-40B4-BE49-F238E27FC236}">
                <a16:creationId xmlns:a16="http://schemas.microsoft.com/office/drawing/2014/main" id="{5B9C9409-542A-15EA-B244-176700593F6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834EFE79-84A3-A877-A094-270493B58AC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7" name="Date Placeholder 3">
            <a:extLst>
              <a:ext uri="{FF2B5EF4-FFF2-40B4-BE49-F238E27FC236}">
                <a16:creationId xmlns:a16="http://schemas.microsoft.com/office/drawing/2014/main" id="{E9187EFE-7623-85D1-AB39-191AB1CE050D}"/>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E3023D9-C5A0-C54A-A5B7-88A7698A95D1}" type="datetime1">
              <a:rPr lang="en-US" smtClean="0"/>
              <a:t>9/14/2024</a:t>
            </a:fld>
            <a:endParaRPr lang="en-US"/>
          </a:p>
        </p:txBody>
      </p:sp>
    </p:spTree>
    <p:extLst>
      <p:ext uri="{BB962C8B-B14F-4D97-AF65-F5344CB8AC3E}">
        <p14:creationId xmlns:p14="http://schemas.microsoft.com/office/powerpoint/2010/main" val="2148785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1" y="1889938"/>
            <a:ext cx="10506456"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AE41CA69-B953-90D8-AAA7-4588A6901FE7}"/>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8" name="Footer Placeholder 4">
            <a:extLst>
              <a:ext uri="{FF2B5EF4-FFF2-40B4-BE49-F238E27FC236}">
                <a16:creationId xmlns:a16="http://schemas.microsoft.com/office/drawing/2014/main" id="{3528AA26-F569-DE08-C9EE-12E8D46661A7}"/>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0" name="Date Placeholder 3">
            <a:extLst>
              <a:ext uri="{FF2B5EF4-FFF2-40B4-BE49-F238E27FC236}">
                <a16:creationId xmlns:a16="http://schemas.microsoft.com/office/drawing/2014/main" id="{EBEB0A8F-DD67-B7EA-FCC7-0AED4C54AA75}"/>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E8F6338-42FC-014C-A292-74845A3E3688}" type="datetime1">
              <a:rPr lang="en-US" smtClean="0"/>
              <a:t>9/14/2024</a:t>
            </a:fld>
            <a:endParaRPr lang="en-US"/>
          </a:p>
        </p:txBody>
      </p:sp>
    </p:spTree>
    <p:extLst>
      <p:ext uri="{BB962C8B-B14F-4D97-AF65-F5344CB8AC3E}">
        <p14:creationId xmlns:p14="http://schemas.microsoft.com/office/powerpoint/2010/main" val="2117915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7389723"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2" y="1889938"/>
            <a:ext cx="7384075"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88CCDD0-4C88-B7A5-0E79-869979BEE54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8" name="Footer Placeholder 4">
            <a:extLst>
              <a:ext uri="{FF2B5EF4-FFF2-40B4-BE49-F238E27FC236}">
                <a16:creationId xmlns:a16="http://schemas.microsoft.com/office/drawing/2014/main" id="{384B9427-8058-F967-3503-C36D7EB25BCE}"/>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0" name="Date Placeholder 3">
            <a:extLst>
              <a:ext uri="{FF2B5EF4-FFF2-40B4-BE49-F238E27FC236}">
                <a16:creationId xmlns:a16="http://schemas.microsoft.com/office/drawing/2014/main" id="{87F6636C-909E-B72E-5F8B-8E777E48C5DE}"/>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8A88D04-5836-A544-9684-3F86855BDB1C}" type="datetime1">
              <a:rPr lang="en-US" smtClean="0"/>
              <a:t>9/14/2024</a:t>
            </a:fld>
            <a:endParaRPr lang="en-US"/>
          </a:p>
        </p:txBody>
      </p:sp>
    </p:spTree>
    <p:extLst>
      <p:ext uri="{BB962C8B-B14F-4D97-AF65-F5344CB8AC3E}">
        <p14:creationId xmlns:p14="http://schemas.microsoft.com/office/powerpoint/2010/main" val="35250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2"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5396774"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1" name="Date Placeholder 3">
            <a:extLst>
              <a:ext uri="{FF2B5EF4-FFF2-40B4-BE49-F238E27FC236}">
                <a16:creationId xmlns:a16="http://schemas.microsoft.com/office/drawing/2014/main" id="{4C9FF64F-18B0-2ED0-FC66-0F631C561723}"/>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4AFF00B-50DD-2849-8ECB-99BCA637F432}" type="datetime1">
              <a:rPr lang="en-US" smtClean="0"/>
              <a:t>9/14/2024</a:t>
            </a:fld>
            <a:endParaRPr lang="en-US"/>
          </a:p>
        </p:txBody>
      </p:sp>
    </p:spTree>
    <p:extLst>
      <p:ext uri="{BB962C8B-B14F-4D97-AF65-F5344CB8AC3E}">
        <p14:creationId xmlns:p14="http://schemas.microsoft.com/office/powerpoint/2010/main" val="76413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endParaRPr lang="en-US" dirty="0"/>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6"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621793" y="1976375"/>
            <a:ext cx="4297680"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6076749" y="1976375"/>
            <a:ext cx="4295001"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347D8E08-9979-1652-BBFD-09D89B4AFB80}"/>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0" name="Footer Placeholder 4">
            <a:extLst>
              <a:ext uri="{FF2B5EF4-FFF2-40B4-BE49-F238E27FC236}">
                <a16:creationId xmlns:a16="http://schemas.microsoft.com/office/drawing/2014/main" id="{93A1CDBC-D0DD-DC54-39D9-C48924EB022B}"/>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1" name="Date Placeholder 3">
            <a:extLst>
              <a:ext uri="{FF2B5EF4-FFF2-40B4-BE49-F238E27FC236}">
                <a16:creationId xmlns:a16="http://schemas.microsoft.com/office/drawing/2014/main" id="{EEAA2975-D6DA-720C-770A-F26F8C86449F}"/>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C0FE0DCB-5FBF-AD42-BFC2-BDACAA69726D}" type="datetime1">
              <a:rPr lang="en-US" smtClean="0"/>
              <a:t>9/14/2024</a:t>
            </a:fld>
            <a:endParaRPr lang="en-US"/>
          </a:p>
        </p:txBody>
      </p:sp>
    </p:spTree>
    <p:extLst>
      <p:ext uri="{BB962C8B-B14F-4D97-AF65-F5344CB8AC3E}">
        <p14:creationId xmlns:p14="http://schemas.microsoft.com/office/powerpoint/2010/main" val="285872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1"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245018"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3">
            <a:extLst>
              <a:ext uri="{FF2B5EF4-FFF2-40B4-BE49-F238E27FC236}">
                <a16:creationId xmlns:a16="http://schemas.microsoft.com/office/drawing/2014/main" id="{2125D88D-DD3C-986C-E138-D42FF88D778F}"/>
              </a:ext>
            </a:extLst>
          </p:cNvPr>
          <p:cNvSpPr>
            <a:spLocks noGrp="1"/>
          </p:cNvSpPr>
          <p:nvPr>
            <p:ph idx="12"/>
          </p:nvPr>
        </p:nvSpPr>
        <p:spPr>
          <a:xfrm>
            <a:off x="8139975"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C750C535-CDC6-8E51-D1CD-69DB3701D804}"/>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1" name="Footer Placeholder 4">
            <a:extLst>
              <a:ext uri="{FF2B5EF4-FFF2-40B4-BE49-F238E27FC236}">
                <a16:creationId xmlns:a16="http://schemas.microsoft.com/office/drawing/2014/main" id="{78C63525-956E-AAE5-1A51-BC52AD97A44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2" name="Date Placeholder 3">
            <a:extLst>
              <a:ext uri="{FF2B5EF4-FFF2-40B4-BE49-F238E27FC236}">
                <a16:creationId xmlns:a16="http://schemas.microsoft.com/office/drawing/2014/main" id="{C3A7B859-8FB2-7E2D-62B1-207374CA9CB1}"/>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A220975-E8E1-4F4E-A29C-716C9E47E0E9}" type="datetime1">
              <a:rPr lang="en-US" smtClean="0"/>
              <a:t>9/14/2024</a:t>
            </a:fld>
            <a:endParaRPr lang="en-US"/>
          </a:p>
        </p:txBody>
      </p:sp>
    </p:spTree>
    <p:extLst>
      <p:ext uri="{BB962C8B-B14F-4D97-AF65-F5344CB8AC3E}">
        <p14:creationId xmlns:p14="http://schemas.microsoft.com/office/powerpoint/2010/main" val="180018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732891" y="1976375"/>
            <a:ext cx="2816352"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534843" y="1976375"/>
            <a:ext cx="2818451"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3">
            <a:extLst>
              <a:ext uri="{FF2B5EF4-FFF2-40B4-BE49-F238E27FC236}">
                <a16:creationId xmlns:a16="http://schemas.microsoft.com/office/drawing/2014/main" id="{4934940B-E9F7-D409-8780-CDED36A43691}"/>
              </a:ext>
            </a:extLst>
          </p:cNvPr>
          <p:cNvSpPr>
            <a:spLocks noGrp="1"/>
          </p:cNvSpPr>
          <p:nvPr>
            <p:ph idx="12"/>
          </p:nvPr>
        </p:nvSpPr>
        <p:spPr>
          <a:xfrm>
            <a:off x="8338895" y="1976375"/>
            <a:ext cx="2818451" cy="3718367"/>
          </a:xfrm>
        </p:spPr>
        <p:txBody>
          <a:bodyPr>
            <a:noAutofit/>
          </a:bodyPr>
          <a:lstStyle>
            <a:lvl1pPr>
              <a:defRPr sz="1400"/>
            </a:lvl1pPr>
            <a:lvl2pPr marL="685800" indent="-228600">
              <a:buFont typeface="Courier New" panose="02070309020205020404" pitchFamily="49" charset="0"/>
              <a:buChar char="o"/>
              <a:defRPr sz="1400"/>
            </a:lvl2pPr>
            <a:lvl3pPr>
              <a:defRPr sz="1400"/>
            </a:lvl3pPr>
            <a:lvl4pPr marL="1600200" indent="-228600">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01080F15-A534-297F-6627-27FFD11794AF}"/>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1" name="Footer Placeholder 4">
            <a:extLst>
              <a:ext uri="{FF2B5EF4-FFF2-40B4-BE49-F238E27FC236}">
                <a16:creationId xmlns:a16="http://schemas.microsoft.com/office/drawing/2014/main" id="{AABA60EE-CD30-CB34-2203-DC9D3982C0E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2" name="Date Placeholder 3">
            <a:extLst>
              <a:ext uri="{FF2B5EF4-FFF2-40B4-BE49-F238E27FC236}">
                <a16:creationId xmlns:a16="http://schemas.microsoft.com/office/drawing/2014/main" id="{3D05E263-7192-6185-2E9D-F37E8529FB18}"/>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1686CE-66F6-E048-B4B5-FA2BAB3A0CAF}" type="datetime1">
              <a:rPr lang="en-US" smtClean="0"/>
              <a:t>9/14/2024</a:t>
            </a:fld>
            <a:endParaRPr lang="en-US"/>
          </a:p>
        </p:txBody>
      </p:sp>
    </p:spTree>
    <p:extLst>
      <p:ext uri="{BB962C8B-B14F-4D97-AF65-F5344CB8AC3E}">
        <p14:creationId xmlns:p14="http://schemas.microsoft.com/office/powerpoint/2010/main" val="892086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FCBAF4EC-7457-9177-4C7D-10A3F420879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34E8783F-A3D4-424C-ACF6-7A578CCC58F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8" name="Date Placeholder 3">
            <a:extLst>
              <a:ext uri="{FF2B5EF4-FFF2-40B4-BE49-F238E27FC236}">
                <a16:creationId xmlns:a16="http://schemas.microsoft.com/office/drawing/2014/main" id="{BFAF0536-F15C-1068-B9D3-11B3ED925687}"/>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5261FEF-836C-6349-BE0C-87E3EECB09A1}" type="datetime1">
              <a:rPr lang="en-US" smtClean="0"/>
              <a:t>9/14/2024</a:t>
            </a:fld>
            <a:endParaRPr lang="en-US"/>
          </a:p>
        </p:txBody>
      </p:sp>
    </p:spTree>
    <p:extLst>
      <p:ext uri="{BB962C8B-B14F-4D97-AF65-F5344CB8AC3E}">
        <p14:creationId xmlns:p14="http://schemas.microsoft.com/office/powerpoint/2010/main" val="477196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5" name="Slide Number Placeholder 5">
            <a:extLst>
              <a:ext uri="{FF2B5EF4-FFF2-40B4-BE49-F238E27FC236}">
                <a16:creationId xmlns:a16="http://schemas.microsoft.com/office/drawing/2014/main" id="{63D3B7B4-143E-5D32-1182-BD9CD30975F2}"/>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A6DD5F99-5447-2048-2CF1-410FF708EE8C}"/>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8" name="Date Placeholder 3">
            <a:extLst>
              <a:ext uri="{FF2B5EF4-FFF2-40B4-BE49-F238E27FC236}">
                <a16:creationId xmlns:a16="http://schemas.microsoft.com/office/drawing/2014/main" id="{9A4CC0AF-5638-F140-E8C0-115A0486666A}"/>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4F9B16-6DA3-D24D-B51F-279EED8D16BD}" type="datetime1">
              <a:rPr lang="en-US" smtClean="0"/>
              <a:t>9/14/2024</a:t>
            </a:fld>
            <a:endParaRPr lang="en-US"/>
          </a:p>
        </p:txBody>
      </p:sp>
    </p:spTree>
    <p:extLst>
      <p:ext uri="{BB962C8B-B14F-4D97-AF65-F5344CB8AC3E}">
        <p14:creationId xmlns:p14="http://schemas.microsoft.com/office/powerpoint/2010/main" val="436024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p:spPr>
        <p:txBody>
          <a:bodyPr/>
          <a:lstStyle>
            <a:lvl1pPr marL="0" indent="0">
              <a:lnSpc>
                <a:spcPct val="110000"/>
              </a:lnSpc>
              <a:spcBef>
                <a:spcPts val="0"/>
              </a:spcBef>
              <a:spcAft>
                <a:spcPts val="1000"/>
              </a:spcAft>
              <a:buNone/>
              <a:defRPr sz="1800" i="1">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4067FCBA-9B40-7DFC-A5B2-83272FAFBFD1}"/>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9C9BA51E-E9FF-C8D2-5C95-4BECD75B3731}"/>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0" name="Date Placeholder 3">
            <a:extLst>
              <a:ext uri="{FF2B5EF4-FFF2-40B4-BE49-F238E27FC236}">
                <a16:creationId xmlns:a16="http://schemas.microsoft.com/office/drawing/2014/main" id="{51526A97-43E7-D9F7-7CDB-C796572FDA65}"/>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C89E608-5FEF-1B40-AD50-02784B21F68F}" type="datetime1">
              <a:rPr lang="en-US" smtClean="0"/>
              <a:t>9/14/2024</a:t>
            </a:fld>
            <a:endParaRPr lang="en-US"/>
          </a:p>
        </p:txBody>
      </p:sp>
    </p:spTree>
    <p:extLst>
      <p:ext uri="{BB962C8B-B14F-4D97-AF65-F5344CB8AC3E}">
        <p14:creationId xmlns:p14="http://schemas.microsoft.com/office/powerpoint/2010/main" val="89956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userDrawn="1"/>
        </p:nvPicPr>
        <p:blipFill rotWithShape="1">
          <a:blip r:embed="rId2"/>
          <a:srcRect l="19360" t="10895" r="18856" b="12424"/>
          <a:stretch/>
        </p:blipFill>
        <p:spPr>
          <a:xfrm>
            <a:off x="487577" y="198330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80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5CA3057B-1FA6-9104-F7CB-03BF6F0F313F}"/>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2" name="Footer Placeholder 4">
            <a:extLst>
              <a:ext uri="{FF2B5EF4-FFF2-40B4-BE49-F238E27FC236}">
                <a16:creationId xmlns:a16="http://schemas.microsoft.com/office/drawing/2014/main" id="{EE5CF6CD-485A-9024-2C48-086FF3AA1480}"/>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3" name="Date Placeholder 3">
            <a:extLst>
              <a:ext uri="{FF2B5EF4-FFF2-40B4-BE49-F238E27FC236}">
                <a16:creationId xmlns:a16="http://schemas.microsoft.com/office/drawing/2014/main" id="{CA629260-860A-66AC-7FBA-B0C92F6FB59B}"/>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3AF3ECE-F4BB-E244-90B6-4BAFABE0AE47}" type="datetime1">
              <a:rPr lang="en-US" smtClean="0"/>
              <a:t>9/14/2024</a:t>
            </a:fld>
            <a:endParaRPr lang="en-US"/>
          </a:p>
        </p:txBody>
      </p:sp>
      <p:sp>
        <p:nvSpPr>
          <p:cNvPr id="5" name="Text">
            <a:extLst>
              <a:ext uri="{FF2B5EF4-FFF2-40B4-BE49-F238E27FC236}">
                <a16:creationId xmlns:a16="http://schemas.microsoft.com/office/drawing/2014/main" id="{66BF2232-1491-A210-DD6C-634142795970}"/>
              </a:ext>
            </a:extLst>
          </p:cNvPr>
          <p:cNvSpPr txBox="1">
            <a:spLocks/>
          </p:cNvSpPr>
          <p:nvPr userDrawn="1"/>
        </p:nvSpPr>
        <p:spPr>
          <a:xfrm>
            <a:off x="609600" y="3430447"/>
            <a:ext cx="11222326" cy="108628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Employers and plan participants should carefully consider the investment objectives, risks, charges and expenses of the investment options offered under the retirement plan before investing. The prospectuses for the individual mutual funds in the group annuity contain this and other important information. Prospectuses may be obtained by calling 877.805.1127. Please read the prospectus carefully before investing. Investments are subject to market risk and fluctuate in value.</a:t>
            </a:r>
          </a:p>
        </p:txBody>
      </p:sp>
    </p:spTree>
    <p:extLst>
      <p:ext uri="{BB962C8B-B14F-4D97-AF65-F5344CB8AC3E}">
        <p14:creationId xmlns:p14="http://schemas.microsoft.com/office/powerpoint/2010/main" val="3856851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F652E9E7-3D9C-F94C-3610-3FBAFEBE342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9" name="Footer Placeholder 4">
            <a:extLst>
              <a:ext uri="{FF2B5EF4-FFF2-40B4-BE49-F238E27FC236}">
                <a16:creationId xmlns:a16="http://schemas.microsoft.com/office/drawing/2014/main" id="{2235FE93-E621-334D-24CE-F911BE9D242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0" name="Date Placeholder 3">
            <a:extLst>
              <a:ext uri="{FF2B5EF4-FFF2-40B4-BE49-F238E27FC236}">
                <a16:creationId xmlns:a16="http://schemas.microsoft.com/office/drawing/2014/main" id="{DB599B07-6E5E-6A42-7D3E-C75D750CD2CC}"/>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A56C802-4987-0543-B522-3553A26A07C1}" type="datetime1">
              <a:rPr lang="en-US" smtClean="0"/>
              <a:t>9/14/2024</a:t>
            </a:fld>
            <a:endParaRPr lang="en-US"/>
          </a:p>
        </p:txBody>
      </p:sp>
    </p:spTree>
    <p:extLst>
      <p:ext uri="{BB962C8B-B14F-4D97-AF65-F5344CB8AC3E}">
        <p14:creationId xmlns:p14="http://schemas.microsoft.com/office/powerpoint/2010/main" val="470858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CFD9D5F-5210-36E9-B725-EAB5D447AD1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6E5CCD25-88B8-F06E-EAF8-1C4CC1BDF228}"/>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7" name="Date Placeholder 3">
            <a:extLst>
              <a:ext uri="{FF2B5EF4-FFF2-40B4-BE49-F238E27FC236}">
                <a16:creationId xmlns:a16="http://schemas.microsoft.com/office/drawing/2014/main" id="{8A5C0F20-A69D-E368-E600-133210191BD3}"/>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0B10159-08B5-4444-924D-48911E1A7EE9}" type="datetime1">
              <a:rPr lang="en-US" smtClean="0"/>
              <a:t>9/14/2024</a:t>
            </a:fld>
            <a:endParaRPr lang="en-US"/>
          </a:p>
        </p:txBody>
      </p:sp>
    </p:spTree>
    <p:extLst>
      <p:ext uri="{BB962C8B-B14F-4D97-AF65-F5344CB8AC3E}">
        <p14:creationId xmlns:p14="http://schemas.microsoft.com/office/powerpoint/2010/main" val="2412634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D673501E-C4A2-698C-5DBE-E049974409F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7C157DCE-707A-9D5A-FA92-9D75C16C5CA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8" name="Date Placeholder 3">
            <a:extLst>
              <a:ext uri="{FF2B5EF4-FFF2-40B4-BE49-F238E27FC236}">
                <a16:creationId xmlns:a16="http://schemas.microsoft.com/office/drawing/2014/main" id="{29AA02B2-71FD-5986-FD53-CDF798E34D1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5099B84-8007-0246-8C27-27540E4AABCA}" type="datetime1">
              <a:rPr lang="en-US" smtClean="0"/>
              <a:t>9/14/2024</a:t>
            </a:fld>
            <a:endParaRPr lang="en-US"/>
          </a:p>
        </p:txBody>
      </p:sp>
    </p:spTree>
    <p:extLst>
      <p:ext uri="{BB962C8B-B14F-4D97-AF65-F5344CB8AC3E}">
        <p14:creationId xmlns:p14="http://schemas.microsoft.com/office/powerpoint/2010/main" val="2822729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AB50E3C1-B68D-C5BE-F4F7-D04D2316AB8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146E7BD4-A7CC-183A-3C87-2705FA6462A4}"/>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a:p>
        </p:txBody>
      </p:sp>
      <p:sp>
        <p:nvSpPr>
          <p:cNvPr id="8" name="Date Placeholder 3">
            <a:extLst>
              <a:ext uri="{FF2B5EF4-FFF2-40B4-BE49-F238E27FC236}">
                <a16:creationId xmlns:a16="http://schemas.microsoft.com/office/drawing/2014/main" id="{E7509FF3-1A05-D0A0-8709-FAE1004E2A0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chemeClr val="bg1"/>
                </a:solidFill>
                <a:latin typeface="Arial"/>
                <a:ea typeface="+mn-ea"/>
                <a:cs typeface="Arial"/>
              </a:defRPr>
            </a:lvl1pPr>
          </a:lstStyle>
          <a:p>
            <a:pPr>
              <a:defRPr/>
            </a:pPr>
            <a:fld id="{80886E13-7BAB-AE46-80D8-4AE249F4C36F}" type="datetime1">
              <a:rPr lang="en-US" smtClean="0"/>
              <a:t>9/14/2024</a:t>
            </a:fld>
            <a:endParaRPr lang="en-US"/>
          </a:p>
        </p:txBody>
      </p:sp>
    </p:spTree>
    <p:extLst>
      <p:ext uri="{BB962C8B-B14F-4D97-AF65-F5344CB8AC3E}">
        <p14:creationId xmlns:p14="http://schemas.microsoft.com/office/powerpoint/2010/main" val="248516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6CE3084-4C11-8B17-F283-85312A53DC9F}"/>
              </a:ext>
            </a:extLst>
          </p:cNvPr>
          <p:cNvSpPr>
            <a:spLocks noGrp="1"/>
          </p:cNvSpPr>
          <p:nvPr>
            <p:ph type="title"/>
          </p:nvPr>
        </p:nvSpPr>
        <p:spPr>
          <a:xfrm>
            <a:off x="838199" y="365125"/>
            <a:ext cx="10855959" cy="1325563"/>
          </a:xfrm>
          <a:prstGeom prst="rect">
            <a:avLst/>
          </a:prstGeom>
        </p:spPr>
        <p:txBody>
          <a:bodyPr vert="horz" lIns="91440" tIns="45720" rIns="91440" bIns="45720" rtlCol="0" anchor="ctr">
            <a:noAutofit/>
          </a:bodyPr>
          <a:lstStyle/>
          <a:p>
            <a:r>
              <a:rPr lang="en-US"/>
              <a:t>Click to edit Master title style</a:t>
            </a:r>
          </a:p>
        </p:txBody>
      </p:sp>
      <p:sp>
        <p:nvSpPr>
          <p:cNvPr id="3" name="Text">
            <a:extLst>
              <a:ext uri="{FF2B5EF4-FFF2-40B4-BE49-F238E27FC236}">
                <a16:creationId xmlns:a16="http://schemas.microsoft.com/office/drawing/2014/main" id="{A089BE5B-F69E-AB68-A5AF-AC9B4B2EA7C8}"/>
              </a:ext>
            </a:extLst>
          </p:cNvPr>
          <p:cNvSpPr>
            <a:spLocks noGrp="1"/>
          </p:cNvSpPr>
          <p:nvPr>
            <p:ph type="body" idx="1"/>
          </p:nvPr>
        </p:nvSpPr>
        <p:spPr>
          <a:xfrm>
            <a:off x="838200" y="1825625"/>
            <a:ext cx="10855960" cy="39147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20"/>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2394097541"/>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9" r:id="rId3"/>
    <p:sldLayoutId id="2147483654" r:id="rId4"/>
    <p:sldLayoutId id="2147483650" r:id="rId5"/>
    <p:sldLayoutId id="2147483677" r:id="rId6"/>
    <p:sldLayoutId id="2147483660" r:id="rId7"/>
    <p:sldLayoutId id="2147483661" r:id="rId8"/>
    <p:sldLayoutId id="2147483662" r:id="rId9"/>
    <p:sldLayoutId id="2147483663" r:id="rId10"/>
    <p:sldLayoutId id="2147483683" r:id="rId11"/>
    <p:sldLayoutId id="2147483684" r:id="rId12"/>
    <p:sldLayoutId id="2147483687" r:id="rId13"/>
    <p:sldLayoutId id="2147483655" r:id="rId14"/>
    <p:sldLayoutId id="2147483696" r:id="rId15"/>
    <p:sldLayoutId id="2147483695" r:id="rId16"/>
    <p:sldLayoutId id="2147483697" r:id="rId17"/>
    <p:sldLayoutId id="2147483698" r:id="rId18"/>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hyperlink" Target="http://www.standard.com/retiremen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C12135-2144-D959-DCBA-891DC8DC93E0}"/>
              </a:ext>
            </a:extLst>
          </p:cNvPr>
          <p:cNvSpPr>
            <a:spLocks noGrp="1"/>
          </p:cNvSpPr>
          <p:nvPr>
            <p:ph type="title"/>
          </p:nvPr>
        </p:nvSpPr>
        <p:spPr>
          <a:xfrm>
            <a:off x="675963" y="1896994"/>
            <a:ext cx="4770680" cy="2065405"/>
          </a:xfrm>
        </p:spPr>
        <p:txBody>
          <a:bodyPr anchor="t" anchorCtr="0">
            <a:noAutofit/>
          </a:bodyPr>
          <a:lstStyle/>
          <a:p>
            <a:pPr algn="l" rtl="0">
              <a:spcAft>
                <a:spcPts val="1200"/>
              </a:spcAft>
            </a:pPr>
            <a:r>
              <a:rPr lang="x-es-XL" sz="4400" b="1" i="0" u="none" baseline="0" dirty="0">
                <a:solidFill>
                  <a:schemeClr val="bg1"/>
                </a:solidFill>
              </a:rPr>
              <a:t>El poder </a:t>
            </a:r>
            <a:br>
              <a:rPr lang="x-es-XL" sz="4400" b="1" dirty="0">
                <a:solidFill>
                  <a:schemeClr val="bg1"/>
                </a:solidFill>
              </a:rPr>
            </a:br>
            <a:r>
              <a:rPr lang="x-es-XL" sz="4400" b="1" i="0" u="none" baseline="0" dirty="0">
                <a:solidFill>
                  <a:schemeClr val="bg1"/>
                </a:solidFill>
              </a:rPr>
              <a:t>del </a:t>
            </a:r>
            <a:r>
              <a:rPr lang="x-es-XL" sz="4400" b="1" i="0" u="none" baseline="0" dirty="0"/>
              <a:t>presupuesto</a:t>
            </a:r>
            <a:br>
              <a:rPr lang="x-es-XL" sz="4400" b="1" dirty="0">
                <a:solidFill>
                  <a:schemeClr val="bg1"/>
                </a:solidFill>
              </a:rPr>
            </a:br>
            <a:br>
              <a:rPr lang="x-es-XL" sz="2000" b="1" dirty="0">
                <a:solidFill>
                  <a:schemeClr val="bg1"/>
                </a:solidFill>
              </a:rPr>
            </a:br>
            <a:r>
              <a:rPr lang="x-es-XL" sz="2400" b="0" i="0" u="none" baseline="0" dirty="0">
                <a:solidFill>
                  <a:schemeClr val="bg1"/>
                </a:solidFill>
              </a:rPr>
              <a:t>Encuentre el dinero para ahorrar</a:t>
            </a:r>
            <a:endParaRPr lang="x-es-XL" sz="4400" b="1" dirty="0">
              <a:solidFill>
                <a:schemeClr val="bg1"/>
              </a:solidFill>
            </a:endParaRPr>
          </a:p>
        </p:txBody>
      </p:sp>
      <p:sp>
        <p:nvSpPr>
          <p:cNvPr id="5" name="Subtitle">
            <a:extLst>
              <a:ext uri="{FF2B5EF4-FFF2-40B4-BE49-F238E27FC236}">
                <a16:creationId xmlns:a16="http://schemas.microsoft.com/office/drawing/2014/main" id="{64C931F2-9F4A-1027-BBA7-EC2D20D0DD03}"/>
              </a:ext>
            </a:extLst>
          </p:cNvPr>
          <p:cNvSpPr txBox="1">
            <a:spLocks/>
          </p:cNvSpPr>
          <p:nvPr/>
        </p:nvSpPr>
        <p:spPr>
          <a:xfrm>
            <a:off x="675963" y="733482"/>
            <a:ext cx="4572000" cy="275382"/>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Font typeface="Arial" panose="020B0604020202020204" pitchFamily="34" charset="0"/>
              <a:buNone/>
            </a:pPr>
            <a:r>
              <a:rPr lang="x-es-XL" sz="1600" b="0" i="0" u="none" baseline="0">
                <a:solidFill>
                  <a:schemeClr val="bg1"/>
                </a:solidFill>
              </a:rPr>
              <a:t>Con el pensamiento de jubilarse</a:t>
            </a:r>
          </a:p>
        </p:txBody>
      </p:sp>
      <p:pic>
        <p:nvPicPr>
          <p:cNvPr id="6" name="Picture">
            <a:extLst>
              <a:ext uri="{FF2B5EF4-FFF2-40B4-BE49-F238E27FC236}">
                <a16:creationId xmlns:a16="http://schemas.microsoft.com/office/drawing/2014/main" id="{B185ECB8-D891-B3BF-140B-07F10BCE073A}"/>
              </a:ext>
              <a:ext uri="{C183D7F6-B498-43B3-948B-1728B52AA6E4}">
                <adec:decorative xmlns:adec="http://schemas.microsoft.com/office/drawing/2017/decorative" val="1"/>
              </a:ext>
            </a:extLst>
          </p:cNvPr>
          <p:cNvPicPr preferRelativeResize="0">
            <a:picLocks/>
          </p:cNvPicPr>
          <p:nvPr/>
        </p:nvPicPr>
        <p:blipFill>
          <a:blip r:embed="rId3"/>
          <a:srcRect t="53" b="53"/>
          <a:stretch/>
        </p:blipFill>
        <p:spPr>
          <a:xfrm>
            <a:off x="5806440" y="733482"/>
            <a:ext cx="5622316" cy="5616392"/>
          </a:xfrm>
          <a:prstGeom prst="roundRect">
            <a:avLst>
              <a:gd name="adj" fmla="val 3499"/>
            </a:avLst>
          </a:prstGeom>
        </p:spPr>
      </p:pic>
      <p:pic>
        <p:nvPicPr>
          <p:cNvPr id="3" name="The Standard Logo" descr="The Standard Registered Logo">
            <a:extLst>
              <a:ext uri="{FF2B5EF4-FFF2-40B4-BE49-F238E27FC236}">
                <a16:creationId xmlns:a16="http://schemas.microsoft.com/office/drawing/2014/main" id="{E48BEBA4-38A8-E49A-FEE2-0B0999FCD456}"/>
              </a:ext>
            </a:extLst>
          </p:cNvPr>
          <p:cNvPicPr>
            <a:picLocks noChangeAspect="1"/>
          </p:cNvPicPr>
          <p:nvPr/>
        </p:nvPicPr>
        <p:blipFill rotWithShape="1">
          <a:blip r:embed="rId4"/>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3891155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79009C-D7D7-4A82-4478-13E8B6E97025}"/>
              </a:ext>
            </a:extLst>
          </p:cNvPr>
          <p:cNvSpPr>
            <a:spLocks noGrp="1"/>
          </p:cNvSpPr>
          <p:nvPr>
            <p:ph type="title"/>
          </p:nvPr>
        </p:nvSpPr>
        <p:spPr>
          <a:xfrm>
            <a:off x="654468" y="2531419"/>
            <a:ext cx="2844106" cy="1344227"/>
          </a:xfrm>
        </p:spPr>
        <p:txBody>
          <a:bodyPr/>
          <a:lstStyle/>
          <a:p>
            <a:pPr rtl="0"/>
            <a:r>
              <a:rPr lang="x-es-XL" b="1" i="0" u="none" baseline="0"/>
              <a:t>Presentadores</a:t>
            </a:r>
          </a:p>
        </p:txBody>
      </p:sp>
      <p:sp>
        <p:nvSpPr>
          <p:cNvPr id="3" name="Content Placeholder 2">
            <a:extLst>
              <a:ext uri="{FF2B5EF4-FFF2-40B4-BE49-F238E27FC236}">
                <a16:creationId xmlns:a16="http://schemas.microsoft.com/office/drawing/2014/main" id="{20C08723-1920-4028-4073-99FACEAD05F2}"/>
              </a:ext>
            </a:extLst>
          </p:cNvPr>
          <p:cNvSpPr>
            <a:spLocks noGrp="1"/>
          </p:cNvSpPr>
          <p:nvPr>
            <p:ph idx="1"/>
          </p:nvPr>
        </p:nvSpPr>
        <p:spPr/>
        <p:txBody>
          <a:bodyPr/>
          <a:lstStyle/>
          <a:p>
            <a:pPr marL="91440" indent="0" algn="l" rtl="0">
              <a:lnSpc>
                <a:spcPct val="150000"/>
              </a:lnSpc>
              <a:spcBef>
                <a:spcPts val="0"/>
              </a:spcBef>
              <a:buNone/>
            </a:pPr>
            <a:r>
              <a:rPr lang="x-es-XL" b="0" i="0" u="none" baseline="0">
                <a:latin typeface="Arial" panose="020B0604020202020204" pitchFamily="34" charset="0"/>
                <a:ea typeface="Arial" panose="020B0604020202020204" pitchFamily="34" charset="0"/>
                <a:cs typeface="Arial" panose="020B0604020202020204" pitchFamily="34" charset="0"/>
              </a:rPr>
              <a:t>Primer apellido</a:t>
            </a:r>
          </a:p>
          <a:p>
            <a:pPr marL="91440" indent="0" algn="l" rtl="0">
              <a:lnSpc>
                <a:spcPct val="150000"/>
              </a:lnSpc>
              <a:spcBef>
                <a:spcPts val="0"/>
              </a:spcBef>
              <a:buNone/>
            </a:pPr>
            <a:r>
              <a:rPr lang="x-es-XL" sz="2000" b="0" i="0" u="none" baseline="0"/>
              <a:t>Puesto, The Standard</a:t>
            </a:r>
          </a:p>
          <a:p>
            <a:pPr marL="91440" indent="0" algn="l" rtl="0">
              <a:lnSpc>
                <a:spcPct val="150000"/>
              </a:lnSpc>
              <a:spcBef>
                <a:spcPts val="0"/>
              </a:spcBef>
              <a:buNone/>
            </a:pPr>
            <a:endParaRPr lang="x-es-XL" dirty="0">
              <a:latin typeface="Arial" panose="020B0604020202020204" pitchFamily="34" charset="0"/>
              <a:cs typeface="Arial" panose="020B0604020202020204" pitchFamily="34" charset="0"/>
            </a:endParaRPr>
          </a:p>
          <a:p>
            <a:pPr marL="91440" indent="0" algn="l" rtl="0">
              <a:lnSpc>
                <a:spcPct val="150000"/>
              </a:lnSpc>
              <a:spcBef>
                <a:spcPts val="0"/>
              </a:spcBef>
              <a:buNone/>
            </a:pPr>
            <a:r>
              <a:rPr lang="x-es-XL" b="0" i="0" u="none" baseline="0"/>
              <a:t>Primer apellido</a:t>
            </a:r>
          </a:p>
          <a:p>
            <a:pPr marL="91440" indent="0" algn="l" rtl="0">
              <a:lnSpc>
                <a:spcPct val="150000"/>
              </a:lnSpc>
              <a:spcBef>
                <a:spcPts val="0"/>
              </a:spcBef>
              <a:buNone/>
            </a:pPr>
            <a:r>
              <a:rPr lang="x-es-XL" sz="2000" b="0" i="0" u="none" baseline="0">
                <a:latin typeface="Arial" panose="020B0604020202020204" pitchFamily="34" charset="0"/>
                <a:ea typeface="Arial" panose="020B0604020202020204" pitchFamily="34" charset="0"/>
                <a:cs typeface="Arial" panose="020B0604020202020204" pitchFamily="34" charset="0"/>
              </a:rPr>
              <a:t>Pue</a:t>
            </a:r>
            <a:r>
              <a:rPr lang="x-es-XL" sz="2000" b="0" i="0" u="none" baseline="0"/>
              <a:t>sto, The Standard</a:t>
            </a:r>
            <a:endParaRPr lang="x-es-XL" sz="2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E81C994-06B6-B3C5-9F5F-41D405CFAE76}"/>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2</a:t>
            </a:fld>
            <a:endParaRPr lang="x-es-XL"/>
          </a:p>
        </p:txBody>
      </p:sp>
      <p:pic>
        <p:nvPicPr>
          <p:cNvPr id="2" name="The Standard logo" descr="The Standard Registered Logo">
            <a:extLst>
              <a:ext uri="{FF2B5EF4-FFF2-40B4-BE49-F238E27FC236}">
                <a16:creationId xmlns:a16="http://schemas.microsoft.com/office/drawing/2014/main" id="{B41F020F-6C3A-909B-53E4-264D549BA7DE}"/>
              </a:ext>
              <a:ext uri="{C183D7F6-B498-43B3-948B-1728B52AA6E4}">
                <adec:decorative xmlns:adec="http://schemas.microsoft.com/office/drawing/2017/decorative" val="0"/>
              </a:ext>
            </a:extLst>
          </p:cNvPr>
          <p:cNvPicPr>
            <a:picLocks noChangeAspect="1"/>
          </p:cNvPicPr>
          <p:nvPr/>
        </p:nvPicPr>
        <p:blipFill rotWithShape="1">
          <a:blip r:embed="rId3"/>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270753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adline">
            <a:extLst>
              <a:ext uri="{FF2B5EF4-FFF2-40B4-BE49-F238E27FC236}">
                <a16:creationId xmlns:a16="http://schemas.microsoft.com/office/drawing/2014/main" id="{B16CE972-F06D-D9CE-7DC2-C19C5290E98E}"/>
              </a:ext>
            </a:extLst>
          </p:cNvPr>
          <p:cNvSpPr>
            <a:spLocks noGrp="1"/>
          </p:cNvSpPr>
          <p:nvPr>
            <p:ph type="title"/>
          </p:nvPr>
        </p:nvSpPr>
        <p:spPr>
          <a:xfrm>
            <a:off x="191038" y="461283"/>
            <a:ext cx="3844801" cy="548741"/>
          </a:xfrm>
        </p:spPr>
        <p:txBody>
          <a:bodyPr anchor="t" anchorCtr="0">
            <a:noAutofit/>
          </a:bodyPr>
          <a:lstStyle/>
          <a:p>
            <a:pPr algn="l" rtl="0"/>
            <a:r>
              <a:rPr lang="x-es-XL" sz="2800" b="1" i="0" u="none" baseline="0"/>
              <a:t>Razones para ahorrar</a:t>
            </a:r>
          </a:p>
        </p:txBody>
      </p:sp>
      <p:sp>
        <p:nvSpPr>
          <p:cNvPr id="8" name="Text">
            <a:extLst>
              <a:ext uri="{FF2B5EF4-FFF2-40B4-BE49-F238E27FC236}">
                <a16:creationId xmlns:a16="http://schemas.microsoft.com/office/drawing/2014/main" id="{2886B852-2300-B83E-7518-AABA0B094D16}"/>
              </a:ext>
            </a:extLst>
          </p:cNvPr>
          <p:cNvSpPr txBox="1"/>
          <p:nvPr/>
        </p:nvSpPr>
        <p:spPr>
          <a:xfrm>
            <a:off x="191038" y="1129136"/>
            <a:ext cx="3844801" cy="4856028"/>
          </a:xfrm>
          <a:prstGeom prst="rect">
            <a:avLst/>
          </a:prstGeom>
          <a:noFill/>
        </p:spPr>
        <p:txBody>
          <a:bodyPr wrap="square" rtlCol="0">
            <a:noAutofit/>
          </a:bodyPr>
          <a:lstStyle/>
          <a:p>
            <a:pPr algn="l" rtl="0">
              <a:lnSpc>
                <a:spcPct val="110000"/>
              </a:lnSpc>
              <a:spcAft>
                <a:spcPts val="1000"/>
              </a:spcAft>
            </a:pPr>
            <a:r>
              <a:rPr lang="x-es-XL" sz="2000" b="1" i="0" u="none" baseline="0">
                <a:latin typeface="Arial" panose="020B0604020202020204" pitchFamily="34" charset="0"/>
                <a:ea typeface="Arial" panose="020B0604020202020204" pitchFamily="34" charset="0"/>
                <a:cs typeface="Arial" panose="020B0604020202020204" pitchFamily="34" charset="0"/>
              </a:rPr>
              <a:t>En la jubilación necesitamos:</a:t>
            </a:r>
          </a:p>
          <a:p>
            <a:pPr marL="285750" indent="-285750" algn="l" rtl="0">
              <a:lnSpc>
                <a:spcPct val="110000"/>
              </a:lnSpc>
              <a:spcBef>
                <a:spcPts val="0"/>
              </a:spcBef>
              <a:spcAft>
                <a:spcPts val="4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Dinero para compras o gastos esenciales </a:t>
            </a:r>
          </a:p>
          <a:p>
            <a:pPr marL="285750" indent="-285750" algn="l" rtl="0">
              <a:lnSpc>
                <a:spcPct val="110000"/>
              </a:lnSpc>
              <a:spcBef>
                <a:spcPts val="0"/>
              </a:spcBef>
              <a:spcAft>
                <a:spcPts val="4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Dinero para la recreación </a:t>
            </a:r>
          </a:p>
          <a:p>
            <a:pPr marL="285750" indent="-285750" algn="l" rtl="0">
              <a:lnSpc>
                <a:spcPct val="110000"/>
              </a:lnSpc>
              <a:spcBef>
                <a:spcPts val="0"/>
              </a:spcBef>
              <a:spcAft>
                <a:spcPts val="4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Dinero para adquisiciones mayores</a:t>
            </a:r>
          </a:p>
        </p:txBody>
      </p:sp>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3</a:t>
            </a:fld>
            <a:endParaRPr lang="x-es-XL"/>
          </a:p>
        </p:txBody>
      </p:sp>
      <p:pic>
        <p:nvPicPr>
          <p:cNvPr id="20" name="Picture">
            <a:extLst>
              <a:ext uri="{FF2B5EF4-FFF2-40B4-BE49-F238E27FC236}">
                <a16:creationId xmlns:a16="http://schemas.microsoft.com/office/drawing/2014/main" id="{8B3221B7-B7E5-EC19-B435-BF28EE9B0E70}"/>
              </a:ext>
              <a:ext uri="{C183D7F6-B498-43B3-948B-1728B52AA6E4}">
                <adec:decorative xmlns:adec="http://schemas.microsoft.com/office/drawing/2017/decorative" val="1"/>
              </a:ext>
            </a:extLst>
          </p:cNvPr>
          <p:cNvPicPr>
            <a:picLocks/>
          </p:cNvPicPr>
          <p:nvPr/>
        </p:nvPicPr>
        <p:blipFill>
          <a:blip r:embed="rId3"/>
          <a:srcRect l="24" r="24"/>
          <a:stretch/>
        </p:blipFill>
        <p:spPr>
          <a:xfrm>
            <a:off x="4194863" y="0"/>
            <a:ext cx="7997137" cy="6858000"/>
          </a:xfrm>
          <a:prstGeom prst="rect">
            <a:avLst/>
          </a:prstGeom>
        </p:spPr>
      </p:pic>
    </p:spTree>
    <p:extLst>
      <p:ext uri="{BB962C8B-B14F-4D97-AF65-F5344CB8AC3E}">
        <p14:creationId xmlns:p14="http://schemas.microsoft.com/office/powerpoint/2010/main" val="2355638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8214850" y="2563139"/>
            <a:ext cx="3865783" cy="2377571"/>
          </a:xfrm>
        </p:spPr>
        <p:txBody>
          <a:bodyPr anchor="t" anchorCtr="0">
            <a:noAutofit/>
          </a:bodyPr>
          <a:lstStyle/>
          <a:p>
            <a:pPr algn="l" rtl="0"/>
            <a:r>
              <a:rPr lang="x-es-XL" sz="2800" b="1" i="0" u="none" baseline="0"/>
              <a:t>Únase al plan de jubilación de su compañía</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4</a:t>
            </a:fld>
            <a:endParaRPr lang="x-es-XL"/>
          </a:p>
        </p:txBody>
      </p:sp>
      <p:pic>
        <p:nvPicPr>
          <p:cNvPr id="3" name="Picture">
            <a:extLst>
              <a:ext uri="{FF2B5EF4-FFF2-40B4-BE49-F238E27FC236}">
                <a16:creationId xmlns:a16="http://schemas.microsoft.com/office/drawing/2014/main" id="{1FDEE013-5C79-BD29-D2F0-02F736E06ED7}"/>
              </a:ext>
              <a:ext uri="{C183D7F6-B498-43B3-948B-1728B52AA6E4}">
                <adec:decorative xmlns:adec="http://schemas.microsoft.com/office/drawing/2017/decorative" val="1"/>
              </a:ext>
            </a:extLst>
          </p:cNvPr>
          <p:cNvPicPr>
            <a:picLocks/>
          </p:cNvPicPr>
          <p:nvPr/>
        </p:nvPicPr>
        <p:blipFill>
          <a:blip r:embed="rId3"/>
          <a:srcRect l="24" r="24"/>
          <a:stretch/>
        </p:blipFill>
        <p:spPr>
          <a:xfrm>
            <a:off x="0" y="0"/>
            <a:ext cx="7997137" cy="6858000"/>
          </a:xfrm>
          <a:prstGeom prst="rect">
            <a:avLst/>
          </a:prstGeom>
        </p:spPr>
      </p:pic>
      <p:pic>
        <p:nvPicPr>
          <p:cNvPr id="2" name="The Standard logo" descr="The Standard Registered Logo">
            <a:extLst>
              <a:ext uri="{FF2B5EF4-FFF2-40B4-BE49-F238E27FC236}">
                <a16:creationId xmlns:a16="http://schemas.microsoft.com/office/drawing/2014/main" id="{715B4D40-4BBC-741B-DAD4-E85A0A807EF7}"/>
              </a:ext>
              <a:ext uri="{C183D7F6-B498-43B3-948B-1728B52AA6E4}">
                <adec:decorative xmlns:adec="http://schemas.microsoft.com/office/drawing/2017/decorative" val="0"/>
              </a:ext>
            </a:extLst>
          </p:cNvPr>
          <p:cNvPicPr>
            <a:picLocks noChangeAspect="1"/>
          </p:cNvPicPr>
          <p:nvPr/>
        </p:nvPicPr>
        <p:blipFill rotWithShape="1">
          <a:blip r:embed="rId4"/>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862591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a:t>¿Por qué unirse a su plan?</a:t>
            </a:r>
          </a:p>
        </p:txBody>
      </p:sp>
      <p:sp>
        <p:nvSpPr>
          <p:cNvPr id="28" name="Text">
            <a:extLst>
              <a:ext uri="{FF2B5EF4-FFF2-40B4-BE49-F238E27FC236}">
                <a16:creationId xmlns:a16="http://schemas.microsoft.com/office/drawing/2014/main" id="{AB9BEFF1-8BAD-B3AE-DB0B-90B785FE24E0}"/>
              </a:ext>
            </a:extLst>
          </p:cNvPr>
          <p:cNvSpPr txBox="1"/>
          <p:nvPr/>
        </p:nvSpPr>
        <p:spPr>
          <a:xfrm>
            <a:off x="1066999" y="2981391"/>
            <a:ext cx="2617568" cy="646870"/>
          </a:xfrm>
          <a:prstGeom prst="rect">
            <a:avLst/>
          </a:prstGeom>
          <a:noFill/>
        </p:spPr>
        <p:txBody>
          <a:bodyPr wrap="square" rtlCol="0">
            <a:noAutofit/>
          </a:bodyPr>
          <a:lstStyle/>
          <a:p>
            <a:pPr algn="ctr" rtl="0">
              <a:lnSpc>
                <a:spcPct val="110000"/>
              </a:lnSpc>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Ahorro automático</a:t>
            </a:r>
          </a:p>
        </p:txBody>
      </p:sp>
      <p:sp>
        <p:nvSpPr>
          <p:cNvPr id="3" name="Text">
            <a:extLst>
              <a:ext uri="{FF2B5EF4-FFF2-40B4-BE49-F238E27FC236}">
                <a16:creationId xmlns:a16="http://schemas.microsoft.com/office/drawing/2014/main" id="{A794E158-AF79-05F8-F05E-11DDF848BCB5}"/>
              </a:ext>
            </a:extLst>
          </p:cNvPr>
          <p:cNvSpPr txBox="1"/>
          <p:nvPr/>
        </p:nvSpPr>
        <p:spPr>
          <a:xfrm>
            <a:off x="4489903" y="2981391"/>
            <a:ext cx="2617568" cy="646870"/>
          </a:xfrm>
          <a:prstGeom prst="rect">
            <a:avLst/>
          </a:prstGeom>
          <a:noFill/>
        </p:spPr>
        <p:txBody>
          <a:bodyPr wrap="square" rtlCol="0">
            <a:noAutofit/>
          </a:bodyPr>
          <a:lstStyle/>
          <a:p>
            <a:pPr algn="ctr" rtl="0">
              <a:lnSpc>
                <a:spcPct val="110000"/>
              </a:lnSpc>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Ventajas fiscales</a:t>
            </a:r>
          </a:p>
        </p:txBody>
      </p:sp>
      <p:sp>
        <p:nvSpPr>
          <p:cNvPr id="29" name="Text">
            <a:extLst>
              <a:ext uri="{FF2B5EF4-FFF2-40B4-BE49-F238E27FC236}">
                <a16:creationId xmlns:a16="http://schemas.microsoft.com/office/drawing/2014/main" id="{8AC0FBDC-31E6-2F96-344E-4D29E9DB389A}"/>
              </a:ext>
            </a:extLst>
          </p:cNvPr>
          <p:cNvSpPr txBox="1"/>
          <p:nvPr/>
        </p:nvSpPr>
        <p:spPr>
          <a:xfrm>
            <a:off x="7912807" y="2981391"/>
            <a:ext cx="2617568" cy="646870"/>
          </a:xfrm>
          <a:prstGeom prst="rect">
            <a:avLst/>
          </a:prstGeom>
          <a:noFill/>
        </p:spPr>
        <p:txBody>
          <a:bodyPr wrap="square" rtlCol="0">
            <a:noAutofit/>
          </a:bodyPr>
          <a:lstStyle/>
          <a:p>
            <a:pPr algn="ctr" rtl="0">
              <a:lnSpc>
                <a:spcPct val="110000"/>
              </a:lnSpc>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Opciones de inversión</a:t>
            </a:r>
          </a:p>
        </p:txBody>
      </p:sp>
      <p:sp>
        <p:nvSpPr>
          <p:cNvPr id="31" name="Text">
            <a:extLst>
              <a:ext uri="{FF2B5EF4-FFF2-40B4-BE49-F238E27FC236}">
                <a16:creationId xmlns:a16="http://schemas.microsoft.com/office/drawing/2014/main" id="{D3BB1EB6-5243-9F8E-053A-5C2A686F2A40}"/>
              </a:ext>
            </a:extLst>
          </p:cNvPr>
          <p:cNvSpPr txBox="1"/>
          <p:nvPr/>
        </p:nvSpPr>
        <p:spPr>
          <a:xfrm>
            <a:off x="2698882" y="5174908"/>
            <a:ext cx="2617568" cy="646870"/>
          </a:xfrm>
          <a:prstGeom prst="rect">
            <a:avLst/>
          </a:prstGeom>
          <a:noFill/>
        </p:spPr>
        <p:txBody>
          <a:bodyPr wrap="square" rtlCol="0">
            <a:noAutofit/>
          </a:bodyPr>
          <a:lstStyle/>
          <a:p>
            <a:pPr algn="ctr" rtl="0">
              <a:lnSpc>
                <a:spcPct val="110000"/>
              </a:lnSpc>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Capitalización</a:t>
            </a:r>
          </a:p>
        </p:txBody>
      </p:sp>
      <p:sp>
        <p:nvSpPr>
          <p:cNvPr id="30" name="Text">
            <a:extLst>
              <a:ext uri="{FF2B5EF4-FFF2-40B4-BE49-F238E27FC236}">
                <a16:creationId xmlns:a16="http://schemas.microsoft.com/office/drawing/2014/main" id="{092CDDD2-A180-15F7-5F08-C43A84C0A603}"/>
              </a:ext>
            </a:extLst>
          </p:cNvPr>
          <p:cNvSpPr txBox="1"/>
          <p:nvPr/>
        </p:nvSpPr>
        <p:spPr>
          <a:xfrm>
            <a:off x="6096000" y="5174908"/>
            <a:ext cx="2617568" cy="646870"/>
          </a:xfrm>
          <a:prstGeom prst="rect">
            <a:avLst/>
          </a:prstGeom>
          <a:noFill/>
        </p:spPr>
        <p:txBody>
          <a:bodyPr wrap="square" rtlCol="0">
            <a:noAutofit/>
          </a:bodyPr>
          <a:lstStyle/>
          <a:p>
            <a:pPr algn="ctr" rtl="0">
              <a:lnSpc>
                <a:spcPct val="110000"/>
              </a:lnSpc>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Aportación complementaria</a:t>
            </a:r>
            <a:br>
              <a:rPr lang="es-ES" sz="2000" b="0" i="0" u="none" baseline="0" dirty="0">
                <a:latin typeface="Arial" panose="020B0604020202020204" pitchFamily="34" charset="0"/>
                <a:ea typeface="Arial" panose="020B0604020202020204" pitchFamily="34" charset="0"/>
                <a:cs typeface="Arial" panose="020B0604020202020204" pitchFamily="34" charset="0"/>
              </a:rPr>
            </a:br>
            <a:r>
              <a:rPr lang="x-es-XL" sz="2000" b="0" i="0" u="none" baseline="0">
                <a:latin typeface="Arial" panose="020B0604020202020204" pitchFamily="34" charset="0"/>
                <a:ea typeface="Arial" panose="020B0604020202020204" pitchFamily="34" charset="0"/>
                <a:cs typeface="Arial" panose="020B0604020202020204" pitchFamily="34" charset="0"/>
              </a:rPr>
              <a:t>del empleador</a:t>
            </a:r>
          </a:p>
        </p:txBody>
      </p:sp>
      <p:pic>
        <p:nvPicPr>
          <p:cNvPr id="23" name="Picture 22">
            <a:extLst>
              <a:ext uri="{FF2B5EF4-FFF2-40B4-BE49-F238E27FC236}">
                <a16:creationId xmlns:a16="http://schemas.microsoft.com/office/drawing/2014/main" id="{DC7B0BB9-7B0A-3DF4-E85D-1AFA0497F918}"/>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8625801" y="1683092"/>
            <a:ext cx="1199665" cy="1199665"/>
          </a:xfrm>
          <a:prstGeom prst="rect">
            <a:avLst/>
          </a:prstGeom>
        </p:spPr>
      </p:pic>
      <p:pic>
        <p:nvPicPr>
          <p:cNvPr id="24" name="Picture 23">
            <a:extLst>
              <a:ext uri="{FF2B5EF4-FFF2-40B4-BE49-F238E27FC236}">
                <a16:creationId xmlns:a16="http://schemas.microsoft.com/office/drawing/2014/main" id="{041D176B-D3A1-3946-5FEF-2DF769BC53D5}"/>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1606737" y="1778067"/>
            <a:ext cx="1519593" cy="1111898"/>
          </a:xfrm>
          <a:prstGeom prst="rect">
            <a:avLst/>
          </a:prstGeom>
        </p:spPr>
      </p:pic>
      <p:pic>
        <p:nvPicPr>
          <p:cNvPr id="35" name="Picture 34">
            <a:extLst>
              <a:ext uri="{FF2B5EF4-FFF2-40B4-BE49-F238E27FC236}">
                <a16:creationId xmlns:a16="http://schemas.microsoft.com/office/drawing/2014/main" id="{CC2726BF-2D1F-6B8C-9180-7938EAD8CD9D}"/>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5242738" y="1730517"/>
            <a:ext cx="1111898" cy="1111898"/>
          </a:xfrm>
          <a:prstGeom prst="rect">
            <a:avLst/>
          </a:prstGeom>
        </p:spPr>
      </p:pic>
      <p:pic>
        <p:nvPicPr>
          <p:cNvPr id="4" name="Picture 3">
            <a:extLst>
              <a:ext uri="{FF2B5EF4-FFF2-40B4-BE49-F238E27FC236}">
                <a16:creationId xmlns:a16="http://schemas.microsoft.com/office/drawing/2014/main" id="{1E364534-C442-C874-A889-DB7B43EEFF5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305383" y="4047120"/>
            <a:ext cx="1404566" cy="1022890"/>
          </a:xfrm>
          <a:prstGeom prst="rect">
            <a:avLst/>
          </a:prstGeom>
        </p:spPr>
      </p:pic>
      <p:pic>
        <p:nvPicPr>
          <p:cNvPr id="5" name="Picture 4">
            <a:extLst>
              <a:ext uri="{FF2B5EF4-FFF2-40B4-BE49-F238E27FC236}">
                <a16:creationId xmlns:a16="http://schemas.microsoft.com/office/drawing/2014/main" id="{5A48A94E-4649-D595-AF4E-806996173B03}"/>
              </a:ext>
              <a:ext uri="{C183D7F6-B498-43B3-948B-1728B52AA6E4}">
                <adec:decorative xmlns:adec="http://schemas.microsoft.com/office/drawing/2017/decorative" val="1"/>
              </a:ext>
            </a:extLst>
          </p:cNvPr>
          <p:cNvPicPr>
            <a:picLocks noChangeAspect="1"/>
          </p:cNvPicPr>
          <p:nvPr/>
        </p:nvPicPr>
        <p:blipFill>
          <a:blip r:embed="rId7"/>
          <a:srcRect/>
          <a:stretch/>
        </p:blipFill>
        <p:spPr>
          <a:xfrm>
            <a:off x="6757262" y="3983305"/>
            <a:ext cx="1295045" cy="1124001"/>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5</a:t>
            </a:fld>
            <a:endParaRPr lang="x-es-XL"/>
          </a:p>
        </p:txBody>
      </p:sp>
      <p:pic>
        <p:nvPicPr>
          <p:cNvPr id="2" name="The Standard logo" descr="The Standard Registered Logo">
            <a:extLst>
              <a:ext uri="{FF2B5EF4-FFF2-40B4-BE49-F238E27FC236}">
                <a16:creationId xmlns:a16="http://schemas.microsoft.com/office/drawing/2014/main" id="{CB2CDA88-CF9B-E3DE-6192-9BA2D85E45AC}"/>
              </a:ext>
              <a:ext uri="{C183D7F6-B498-43B3-948B-1728B52AA6E4}">
                <adec:decorative xmlns:adec="http://schemas.microsoft.com/office/drawing/2017/decorative" val="0"/>
              </a:ext>
            </a:extLst>
          </p:cNvPr>
          <p:cNvPicPr>
            <a:picLocks noChangeAspect="1"/>
          </p:cNvPicPr>
          <p:nvPr/>
        </p:nvPicPr>
        <p:blipFill rotWithShape="1">
          <a:blip r:embed="rId8"/>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121308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adline">
            <a:extLst>
              <a:ext uri="{FF2B5EF4-FFF2-40B4-BE49-F238E27FC236}">
                <a16:creationId xmlns:a16="http://schemas.microsoft.com/office/drawing/2014/main" id="{6E698059-CAEF-82BC-1D71-F9B31B53C287}"/>
              </a:ext>
            </a:extLst>
          </p:cNvPr>
          <p:cNvSpPr>
            <a:spLocks noGrp="1"/>
          </p:cNvSpPr>
          <p:nvPr>
            <p:ph type="title"/>
          </p:nvPr>
        </p:nvSpPr>
        <p:spPr>
          <a:xfrm>
            <a:off x="310896" y="1841714"/>
            <a:ext cx="3774407" cy="2089651"/>
          </a:xfrm>
        </p:spPr>
        <p:txBody>
          <a:bodyPr anchor="t" anchorCtr="0">
            <a:noAutofit/>
          </a:bodyPr>
          <a:lstStyle/>
          <a:p>
            <a:pPr algn="l" rtl="0"/>
            <a:r>
              <a:rPr lang="x-es-XL" sz="2800" b="1" i="0" u="none" baseline="0"/>
              <a:t>Deshágase de los obstáculos</a:t>
            </a:r>
            <a:r>
              <a:rPr lang="x-es-XL" sz="2800" b="0" i="0" u="none" baseline="0"/>
              <a:t> </a:t>
            </a:r>
            <a:r>
              <a:rPr lang="x-es-XL" sz="2800" b="1" i="0" u="none" baseline="0"/>
              <a:t>para prepararse para </a:t>
            </a:r>
            <a:br>
              <a:rPr lang="en-US" sz="2800" b="1" i="0" u="none" baseline="0" dirty="0"/>
            </a:br>
            <a:r>
              <a:rPr lang="x-es-XL" sz="2800" b="1" i="0" u="none" baseline="0"/>
              <a:t>la jubilación</a:t>
            </a:r>
          </a:p>
        </p:txBody>
      </p:sp>
      <p:sp>
        <p:nvSpPr>
          <p:cNvPr id="15" name="Slide Number Placeholder 16">
            <a:extLst>
              <a:ext uri="{FF2B5EF4-FFF2-40B4-BE49-F238E27FC236}">
                <a16:creationId xmlns:a16="http://schemas.microsoft.com/office/drawing/2014/main" id="{1FDF914F-E3BE-CB29-DA3F-CEB8DA3BBC9D}"/>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6</a:t>
            </a:fld>
            <a:endParaRPr lang="x-es-XL"/>
          </a:p>
        </p:txBody>
      </p:sp>
      <p:pic>
        <p:nvPicPr>
          <p:cNvPr id="2" name="Picture">
            <a:extLst>
              <a:ext uri="{FF2B5EF4-FFF2-40B4-BE49-F238E27FC236}">
                <a16:creationId xmlns:a16="http://schemas.microsoft.com/office/drawing/2014/main" id="{D2F08025-23B5-47EF-AB40-F08C5E66D27B}"/>
              </a:ext>
              <a:ext uri="{C183D7F6-B498-43B3-948B-1728B52AA6E4}">
                <adec:decorative xmlns:adec="http://schemas.microsoft.com/office/drawing/2017/decorative" val="1"/>
              </a:ext>
            </a:extLst>
          </p:cNvPr>
          <p:cNvPicPr>
            <a:picLocks/>
          </p:cNvPicPr>
          <p:nvPr/>
        </p:nvPicPr>
        <p:blipFill>
          <a:blip r:embed="rId3"/>
          <a:srcRect l="24" r="24"/>
          <a:stretch/>
        </p:blipFill>
        <p:spPr>
          <a:xfrm>
            <a:off x="4194863" y="0"/>
            <a:ext cx="7997137" cy="6858000"/>
          </a:xfrm>
          <a:prstGeom prst="rect">
            <a:avLst/>
          </a:prstGeom>
        </p:spPr>
      </p:pic>
    </p:spTree>
    <p:extLst>
      <p:ext uri="{BB962C8B-B14F-4D97-AF65-F5344CB8AC3E}">
        <p14:creationId xmlns:p14="http://schemas.microsoft.com/office/powerpoint/2010/main" val="3677866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a:t>Empiece aquí: Crear un presupuesto</a:t>
            </a:r>
          </a:p>
        </p:txBody>
      </p:sp>
      <p:sp>
        <p:nvSpPr>
          <p:cNvPr id="3" name="Text">
            <a:extLst>
              <a:ext uri="{FF2B5EF4-FFF2-40B4-BE49-F238E27FC236}">
                <a16:creationId xmlns:a16="http://schemas.microsoft.com/office/drawing/2014/main" id="{A794E158-AF79-05F8-F05E-11DDF848BCB5}"/>
              </a:ext>
            </a:extLst>
          </p:cNvPr>
          <p:cNvSpPr txBox="1"/>
          <p:nvPr/>
        </p:nvSpPr>
        <p:spPr>
          <a:xfrm>
            <a:off x="350060" y="1129136"/>
            <a:ext cx="6388669" cy="4431006"/>
          </a:xfrm>
          <a:prstGeom prst="rect">
            <a:avLst/>
          </a:prstGeom>
          <a:noFill/>
        </p:spPr>
        <p:txBody>
          <a:bodyPr wrap="square" rtlCol="0">
            <a:noAutofit/>
          </a:bodyPr>
          <a:lstStyle/>
          <a:p>
            <a:pPr marL="342900" indent="-342900" algn="l" rtl="0">
              <a:lnSpc>
                <a:spcPct val="110000"/>
              </a:lnSpc>
              <a:spcBef>
                <a:spcPts val="0"/>
              </a:spcBef>
              <a:spcAft>
                <a:spcPts val="16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Usted controla su dinero, en lugar de dejar que el dinero lo controle a usted.</a:t>
            </a:r>
          </a:p>
          <a:p>
            <a:pPr marL="342900" indent="-342900" algn="l" rtl="0">
              <a:lnSpc>
                <a:spcPct val="110000"/>
              </a:lnSpc>
              <a:spcBef>
                <a:spcPts val="0"/>
              </a:spcBef>
              <a:spcAft>
                <a:spcPts val="16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Esto le ofrece la oportunidad de gastar y ahorrar de la forma más sensata posible.   </a:t>
            </a:r>
          </a:p>
          <a:p>
            <a:pPr marL="342900" indent="-342900" algn="l" rtl="0">
              <a:lnSpc>
                <a:spcPct val="110000"/>
              </a:lnSpc>
              <a:spcBef>
                <a:spcPts val="0"/>
              </a:spcBef>
              <a:spcAft>
                <a:spcPts val="16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Es útil tanto si acaba de incorporarse al mercado laboral como si está más establecido en su carrera. </a:t>
            </a:r>
          </a:p>
          <a:p>
            <a:pPr marL="342900" indent="-342900" algn="l" rtl="0">
              <a:lnSpc>
                <a:spcPct val="110000"/>
              </a:lnSpc>
              <a:spcBef>
                <a:spcPts val="0"/>
              </a:spcBef>
              <a:spcAft>
                <a:spcPts val="16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Aporta perspectiva sobre si ya es cuidadoso con el dinero o más relajado con los gastos</a:t>
            </a:r>
            <a:r>
              <a:rPr lang="es-ES" sz="2000" b="0" i="0" u="none" baseline="0" dirty="0">
                <a:latin typeface="Arial" panose="020B0604020202020204" pitchFamily="34" charset="0"/>
                <a:ea typeface="Arial" panose="020B0604020202020204" pitchFamily="34" charset="0"/>
                <a:cs typeface="Arial" panose="020B0604020202020204" pitchFamily="34" charset="0"/>
              </a:rPr>
              <a:t>.</a:t>
            </a:r>
            <a:endParaRPr lang="x-es-XL" sz="2000" b="0" i="0" u="none" baseline="0">
              <a:latin typeface="Arial" panose="020B0604020202020204" pitchFamily="34" charset="0"/>
              <a:ea typeface="Arial" panose="020B0604020202020204" pitchFamily="34" charset="0"/>
              <a:cs typeface="Arial" panose="020B0604020202020204" pitchFamily="34" charset="0"/>
            </a:endParaRPr>
          </a:p>
          <a:p>
            <a:pPr algn="l" rtl="0">
              <a:lnSpc>
                <a:spcPct val="110000"/>
              </a:lnSpc>
              <a:spcBef>
                <a:spcPts val="0"/>
              </a:spcBef>
              <a:spcAft>
                <a:spcPts val="400"/>
              </a:spcAft>
            </a:pPr>
            <a:r>
              <a:rPr lang="x-es-XL" sz="2000" b="1" i="0" u="none" baseline="0">
                <a:solidFill>
                  <a:schemeClr val="tx2"/>
                </a:solidFill>
                <a:latin typeface="Arial" panose="020B0604020202020204" pitchFamily="34" charset="0"/>
                <a:ea typeface="Arial" panose="020B0604020202020204" pitchFamily="34" charset="0"/>
                <a:cs typeface="Arial" panose="020B0604020202020204" pitchFamily="34" charset="0"/>
              </a:rPr>
              <a:t>¿Y sabía que las personas que se establecen un objetivo tienen más probabilidades de cumplirlo?</a:t>
            </a:r>
            <a:endParaRPr lang="x-es-XL" sz="2400" dirty="0">
              <a:latin typeface="Arial" panose="020B0604020202020204" pitchFamily="34" charset="0"/>
              <a:cs typeface="Arial" panose="020B0604020202020204" pitchFamily="34" charset="0"/>
            </a:endParaRPr>
          </a:p>
        </p:txBody>
      </p:sp>
      <p:pic>
        <p:nvPicPr>
          <p:cNvPr id="17" name="Picture">
            <a:extLst>
              <a:ext uri="{FF2B5EF4-FFF2-40B4-BE49-F238E27FC236}">
                <a16:creationId xmlns:a16="http://schemas.microsoft.com/office/drawing/2014/main" id="{EC5F98DA-D801-0C1D-D109-4DE76610B411}"/>
              </a:ext>
              <a:ext uri="{C183D7F6-B498-43B3-948B-1728B52AA6E4}">
                <adec:decorative xmlns:adec="http://schemas.microsoft.com/office/drawing/2017/decorative" val="1"/>
              </a:ext>
            </a:extLst>
          </p:cNvPr>
          <p:cNvPicPr preferRelativeResize="0">
            <a:picLocks/>
          </p:cNvPicPr>
          <p:nvPr/>
        </p:nvPicPr>
        <p:blipFill>
          <a:blip r:embed="rId3"/>
          <a:srcRect t="63" b="63"/>
          <a:stretch/>
        </p:blipFill>
        <p:spPr>
          <a:xfrm>
            <a:off x="7974959" y="1113859"/>
            <a:ext cx="3859194" cy="3447303"/>
          </a:xfrm>
          <a:prstGeom prst="roundRect">
            <a:avLst>
              <a:gd name="adj" fmla="val 3499"/>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7</a:t>
            </a:fld>
            <a:endParaRPr lang="x-es-XL"/>
          </a:p>
        </p:txBody>
      </p:sp>
      <p:pic>
        <p:nvPicPr>
          <p:cNvPr id="2" name="The Standard logo" descr="The Standard Registered Logo">
            <a:extLst>
              <a:ext uri="{FF2B5EF4-FFF2-40B4-BE49-F238E27FC236}">
                <a16:creationId xmlns:a16="http://schemas.microsoft.com/office/drawing/2014/main" id="{E909AE1B-35EF-4437-30EF-81CFDCA6E1BC}"/>
              </a:ext>
              <a:ext uri="{C183D7F6-B498-43B3-948B-1728B52AA6E4}">
                <adec:decorative xmlns:adec="http://schemas.microsoft.com/office/drawing/2017/decorative" val="0"/>
              </a:ext>
            </a:extLst>
          </p:cNvPr>
          <p:cNvPicPr>
            <a:picLocks noChangeAspect="1"/>
          </p:cNvPicPr>
          <p:nvPr/>
        </p:nvPicPr>
        <p:blipFill rotWithShape="1">
          <a:blip r:embed="rId4"/>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3857715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1838397"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1654588"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a:t>Conceptos presupuestarios básicos</a:t>
            </a:r>
          </a:p>
        </p:txBody>
      </p:sp>
      <p:sp>
        <p:nvSpPr>
          <p:cNvPr id="6" name="1 - text box">
            <a:extLst>
              <a:ext uri="{FF2B5EF4-FFF2-40B4-BE49-F238E27FC236}">
                <a16:creationId xmlns:a16="http://schemas.microsoft.com/office/drawing/2014/main" id="{FD0648BA-C311-56A0-834E-D14873B70630}"/>
              </a:ext>
              <a:ext uri="{C183D7F6-B498-43B3-948B-1728B52AA6E4}">
                <adec:decorative xmlns:adec="http://schemas.microsoft.com/office/drawing/2017/decorative" val="1"/>
              </a:ext>
            </a:extLst>
          </p:cNvPr>
          <p:cNvSpPr/>
          <p:nvPr/>
        </p:nvSpPr>
        <p:spPr>
          <a:xfrm>
            <a:off x="1644344"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dirty="0"/>
          </a:p>
        </p:txBody>
      </p:sp>
      <p:sp>
        <p:nvSpPr>
          <p:cNvPr id="7" name="1 - text">
            <a:extLst>
              <a:ext uri="{FF2B5EF4-FFF2-40B4-BE49-F238E27FC236}">
                <a16:creationId xmlns:a16="http://schemas.microsoft.com/office/drawing/2014/main" id="{5F651E6C-F6D3-0183-869E-9C6F416426C6}"/>
              </a:ext>
            </a:extLst>
          </p:cNvPr>
          <p:cNvSpPr txBox="1"/>
          <p:nvPr/>
        </p:nvSpPr>
        <p:spPr>
          <a:xfrm>
            <a:off x="1742727" y="3827505"/>
            <a:ext cx="1994299" cy="1183000"/>
          </a:xfrm>
          <a:prstGeom prst="rect">
            <a:avLst/>
          </a:prstGeom>
          <a:noFill/>
        </p:spPr>
        <p:txBody>
          <a:bodyPr wrap="square" rtlCol="0" anchor="ctr" anchorCtr="0">
            <a:noAutofit/>
          </a:bodyPr>
          <a:lstStyle/>
          <a:p>
            <a:pPr algn="ctr" rtl="0">
              <a:lnSpc>
                <a:spcPct val="110000"/>
              </a:lnSpc>
              <a:spcAft>
                <a:spcPts val="600"/>
              </a:spcAft>
            </a:pPr>
            <a:r>
              <a:rPr lang="x-es-XL"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Registre sus </a:t>
            </a:r>
            <a:br>
              <a:rPr lang="x-es-XL" sz="1600" b="1">
                <a:solidFill>
                  <a:srgbClr val="004EA8"/>
                </a:solidFill>
                <a:latin typeface="Arial" panose="020B0604020202020204" pitchFamily="34" charset="0"/>
                <a:cs typeface="Arial" panose="020B0604020202020204" pitchFamily="34" charset="0"/>
              </a:rPr>
            </a:br>
            <a:r>
              <a:rPr lang="x-es-XL"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ingresos</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969078" y="2303075"/>
            <a:ext cx="1556992" cy="1651356"/>
          </a:xfrm>
          <a:prstGeom prst="rect">
            <a:avLst/>
          </a:prstGeom>
        </p:spPr>
      </p:pic>
      <p:sp>
        <p:nvSpPr>
          <p:cNvPr id="33" name="1 - background box">
            <a:extLst>
              <a:ext uri="{FF2B5EF4-FFF2-40B4-BE49-F238E27FC236}">
                <a16:creationId xmlns:a16="http://schemas.microsoft.com/office/drawing/2014/main" id="{CA8B7F37-8735-1D92-039E-06EB587BD287}"/>
              </a:ext>
              <a:ext uri="{C183D7F6-B498-43B3-948B-1728B52AA6E4}">
                <adec:decorative xmlns:adec="http://schemas.microsoft.com/office/drawing/2017/decorative" val="1"/>
              </a:ext>
            </a:extLst>
          </p:cNvPr>
          <p:cNvSpPr/>
          <p:nvPr/>
        </p:nvSpPr>
        <p:spPr>
          <a:xfrm>
            <a:off x="5021729"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4" name="1 - border">
            <a:extLst>
              <a:ext uri="{FF2B5EF4-FFF2-40B4-BE49-F238E27FC236}">
                <a16:creationId xmlns:a16="http://schemas.microsoft.com/office/drawing/2014/main" id="{3DDF298F-A4B8-0DBB-3EE9-9A22E951EFA6}"/>
              </a:ext>
              <a:ext uri="{C183D7F6-B498-43B3-948B-1728B52AA6E4}">
                <adec:decorative xmlns:adec="http://schemas.microsoft.com/office/drawing/2017/decorative" val="1"/>
              </a:ext>
            </a:extLst>
          </p:cNvPr>
          <p:cNvSpPr/>
          <p:nvPr/>
        </p:nvSpPr>
        <p:spPr>
          <a:xfrm>
            <a:off x="4837920"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5" name="1 - text box">
            <a:extLst>
              <a:ext uri="{FF2B5EF4-FFF2-40B4-BE49-F238E27FC236}">
                <a16:creationId xmlns:a16="http://schemas.microsoft.com/office/drawing/2014/main" id="{4B36110B-1E22-8B22-6713-867B25274600}"/>
              </a:ext>
              <a:ext uri="{C183D7F6-B498-43B3-948B-1728B52AA6E4}">
                <adec:decorative xmlns:adec="http://schemas.microsoft.com/office/drawing/2017/decorative" val="1"/>
              </a:ext>
            </a:extLst>
          </p:cNvPr>
          <p:cNvSpPr/>
          <p:nvPr/>
        </p:nvSpPr>
        <p:spPr>
          <a:xfrm>
            <a:off x="4827676"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dirty="0"/>
          </a:p>
        </p:txBody>
      </p:sp>
      <p:sp>
        <p:nvSpPr>
          <p:cNvPr id="37" name="1 - text">
            <a:extLst>
              <a:ext uri="{FF2B5EF4-FFF2-40B4-BE49-F238E27FC236}">
                <a16:creationId xmlns:a16="http://schemas.microsoft.com/office/drawing/2014/main" id="{C3984B62-F284-B122-31ED-1AD9632251B8}"/>
              </a:ext>
            </a:extLst>
          </p:cNvPr>
          <p:cNvSpPr txBox="1"/>
          <p:nvPr/>
        </p:nvSpPr>
        <p:spPr>
          <a:xfrm>
            <a:off x="4926059" y="3827505"/>
            <a:ext cx="1994299" cy="1183000"/>
          </a:xfrm>
          <a:prstGeom prst="rect">
            <a:avLst/>
          </a:prstGeom>
          <a:noFill/>
        </p:spPr>
        <p:txBody>
          <a:bodyPr wrap="square" rtlCol="0" anchor="ctr" anchorCtr="0">
            <a:noAutofit/>
          </a:bodyPr>
          <a:lstStyle/>
          <a:p>
            <a:pPr algn="ctr" rtl="0">
              <a:lnSpc>
                <a:spcPct val="110000"/>
              </a:lnSpc>
              <a:spcAft>
                <a:spcPts val="600"/>
              </a:spcAft>
            </a:pPr>
            <a:r>
              <a:rPr lang="x-es-XL"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Compárelo con</a:t>
            </a:r>
            <a:br>
              <a:rPr lang="x-es-XL" sz="1600" b="1">
                <a:solidFill>
                  <a:srgbClr val="004EA8"/>
                </a:solidFill>
                <a:latin typeface="Arial" panose="020B0604020202020204" pitchFamily="34" charset="0"/>
                <a:cs typeface="Arial" panose="020B0604020202020204" pitchFamily="34" charset="0"/>
              </a:rPr>
            </a:br>
            <a:r>
              <a:rPr lang="x-es-XL"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sus gastos</a:t>
            </a:r>
          </a:p>
        </p:txBody>
      </p:sp>
      <p:sp>
        <p:nvSpPr>
          <p:cNvPr id="39" name="1 - background box">
            <a:extLst>
              <a:ext uri="{FF2B5EF4-FFF2-40B4-BE49-F238E27FC236}">
                <a16:creationId xmlns:a16="http://schemas.microsoft.com/office/drawing/2014/main" id="{7DEDA2AC-6D9F-28DC-54AA-647ED13F57E8}"/>
              </a:ext>
              <a:ext uri="{C183D7F6-B498-43B3-948B-1728B52AA6E4}">
                <adec:decorative xmlns:adec="http://schemas.microsoft.com/office/drawing/2017/decorative" val="1"/>
              </a:ext>
            </a:extLst>
          </p:cNvPr>
          <p:cNvSpPr/>
          <p:nvPr/>
        </p:nvSpPr>
        <p:spPr>
          <a:xfrm>
            <a:off x="8205061"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0" name="1 - border">
            <a:extLst>
              <a:ext uri="{FF2B5EF4-FFF2-40B4-BE49-F238E27FC236}">
                <a16:creationId xmlns:a16="http://schemas.microsoft.com/office/drawing/2014/main" id="{D463D482-FC5E-2707-8CE6-15CF0917EA34}"/>
              </a:ext>
              <a:ext uri="{C183D7F6-B498-43B3-948B-1728B52AA6E4}">
                <adec:decorative xmlns:adec="http://schemas.microsoft.com/office/drawing/2017/decorative" val="1"/>
              </a:ext>
            </a:extLst>
          </p:cNvPr>
          <p:cNvSpPr/>
          <p:nvPr/>
        </p:nvSpPr>
        <p:spPr>
          <a:xfrm>
            <a:off x="8021252"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1" name="1 - text box">
            <a:extLst>
              <a:ext uri="{FF2B5EF4-FFF2-40B4-BE49-F238E27FC236}">
                <a16:creationId xmlns:a16="http://schemas.microsoft.com/office/drawing/2014/main" id="{2D96F59D-0B8E-AA8D-759F-940DBC3FD8E5}"/>
              </a:ext>
              <a:ext uri="{C183D7F6-B498-43B3-948B-1728B52AA6E4}">
                <adec:decorative xmlns:adec="http://schemas.microsoft.com/office/drawing/2017/decorative" val="1"/>
              </a:ext>
            </a:extLst>
          </p:cNvPr>
          <p:cNvSpPr/>
          <p:nvPr/>
        </p:nvSpPr>
        <p:spPr>
          <a:xfrm>
            <a:off x="8011008"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dirty="0"/>
          </a:p>
        </p:txBody>
      </p:sp>
      <p:sp>
        <p:nvSpPr>
          <p:cNvPr id="42" name="1 - text">
            <a:extLst>
              <a:ext uri="{FF2B5EF4-FFF2-40B4-BE49-F238E27FC236}">
                <a16:creationId xmlns:a16="http://schemas.microsoft.com/office/drawing/2014/main" id="{EF10C694-81B1-8ACE-F0B3-995634E0AEB7}"/>
              </a:ext>
            </a:extLst>
          </p:cNvPr>
          <p:cNvSpPr txBox="1"/>
          <p:nvPr/>
        </p:nvSpPr>
        <p:spPr>
          <a:xfrm>
            <a:off x="8109391" y="3827505"/>
            <a:ext cx="1994299" cy="1183000"/>
          </a:xfrm>
          <a:prstGeom prst="rect">
            <a:avLst/>
          </a:prstGeom>
          <a:noFill/>
        </p:spPr>
        <p:txBody>
          <a:bodyPr wrap="square" rtlCol="0" anchor="ctr" anchorCtr="0">
            <a:noAutofit/>
          </a:bodyPr>
          <a:lstStyle/>
          <a:p>
            <a:pPr algn="ctr" rtl="0">
              <a:lnSpc>
                <a:spcPct val="110000"/>
              </a:lnSpc>
              <a:spcAft>
                <a:spcPts val="600"/>
              </a:spcAft>
            </a:pPr>
            <a:r>
              <a:rPr lang="x-es-XL"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Descubra cómo</a:t>
            </a:r>
            <a:br>
              <a:rPr lang="x-es-XL" sz="1600" b="1">
                <a:solidFill>
                  <a:srgbClr val="004EA8"/>
                </a:solidFill>
                <a:latin typeface="Arial" panose="020B0604020202020204" pitchFamily="34" charset="0"/>
                <a:cs typeface="Arial" panose="020B0604020202020204" pitchFamily="34" charset="0"/>
              </a:rPr>
            </a:br>
            <a:r>
              <a:rPr lang="x-es-XL"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salir ganando</a:t>
            </a:r>
          </a:p>
        </p:txBody>
      </p:sp>
      <p:pic>
        <p:nvPicPr>
          <p:cNvPr id="44" name="Picture 43">
            <a:extLst>
              <a:ext uri="{FF2B5EF4-FFF2-40B4-BE49-F238E27FC236}">
                <a16:creationId xmlns:a16="http://schemas.microsoft.com/office/drawing/2014/main" id="{624B9A69-6492-A89C-F700-C29231F13091}"/>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8621017" y="2404469"/>
            <a:ext cx="1096790" cy="1455357"/>
          </a:xfrm>
          <a:prstGeom prst="rect">
            <a:avLst/>
          </a:prstGeom>
        </p:spPr>
      </p:pic>
      <p:pic>
        <p:nvPicPr>
          <p:cNvPr id="45" name="Picture 44">
            <a:extLst>
              <a:ext uri="{FF2B5EF4-FFF2-40B4-BE49-F238E27FC236}">
                <a16:creationId xmlns:a16="http://schemas.microsoft.com/office/drawing/2014/main" id="{D124083C-D2F3-3D51-FBFA-C8FDA820A165}"/>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5137683" y="2404469"/>
            <a:ext cx="1621056" cy="1400912"/>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8</a:t>
            </a:fld>
            <a:endParaRPr lang="x-es-XL"/>
          </a:p>
        </p:txBody>
      </p:sp>
      <p:pic>
        <p:nvPicPr>
          <p:cNvPr id="2" name="The Standard logo" descr="The Standard Registered Logo">
            <a:extLst>
              <a:ext uri="{FF2B5EF4-FFF2-40B4-BE49-F238E27FC236}">
                <a16:creationId xmlns:a16="http://schemas.microsoft.com/office/drawing/2014/main" id="{C8F9E08D-E519-757D-498E-DC666A022B9F}"/>
              </a:ext>
              <a:ext uri="{C183D7F6-B498-43B3-948B-1728B52AA6E4}">
                <adec:decorative xmlns:adec="http://schemas.microsoft.com/office/drawing/2017/decorative" val="0"/>
              </a:ext>
            </a:extLst>
          </p:cNvPr>
          <p:cNvPicPr>
            <a:picLocks noChangeAspect="1"/>
          </p:cNvPicPr>
          <p:nvPr/>
        </p:nvPicPr>
        <p:blipFill rotWithShape="1">
          <a:blip r:embed="rId6"/>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1294520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a:t>Menos estrés</a:t>
            </a:r>
          </a:p>
        </p:txBody>
      </p:sp>
      <p:sp>
        <p:nvSpPr>
          <p:cNvPr id="5" name="Text">
            <a:extLst>
              <a:ext uri="{FF2B5EF4-FFF2-40B4-BE49-F238E27FC236}">
                <a16:creationId xmlns:a16="http://schemas.microsoft.com/office/drawing/2014/main" id="{35B73744-C51B-52B4-80EC-65CBD7334829}"/>
              </a:ext>
            </a:extLst>
          </p:cNvPr>
          <p:cNvSpPr txBox="1"/>
          <p:nvPr/>
        </p:nvSpPr>
        <p:spPr>
          <a:xfrm>
            <a:off x="1066999" y="2981391"/>
            <a:ext cx="2617568" cy="646870"/>
          </a:xfrm>
          <a:prstGeom prst="rect">
            <a:avLst/>
          </a:prstGeom>
          <a:noFill/>
        </p:spPr>
        <p:txBody>
          <a:bodyPr wrap="square" rtlCol="0">
            <a:noAutofit/>
          </a:bodyPr>
          <a:lstStyle/>
          <a:p>
            <a:pPr algn="ctr" rtl="0">
              <a:lnSpc>
                <a:spcPct val="110000"/>
              </a:lnSpc>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Cree ahorros</a:t>
            </a:r>
          </a:p>
        </p:txBody>
      </p:sp>
      <p:sp>
        <p:nvSpPr>
          <p:cNvPr id="4" name="Text">
            <a:extLst>
              <a:ext uri="{FF2B5EF4-FFF2-40B4-BE49-F238E27FC236}">
                <a16:creationId xmlns:a16="http://schemas.microsoft.com/office/drawing/2014/main" id="{749E34D1-C1FD-F015-CE20-1FA9FC4B19AE}"/>
              </a:ext>
            </a:extLst>
          </p:cNvPr>
          <p:cNvSpPr txBox="1"/>
          <p:nvPr/>
        </p:nvSpPr>
        <p:spPr>
          <a:xfrm>
            <a:off x="3880251" y="2973176"/>
            <a:ext cx="4017532" cy="646870"/>
          </a:xfrm>
          <a:prstGeom prst="rect">
            <a:avLst/>
          </a:prstGeom>
          <a:noFill/>
        </p:spPr>
        <p:txBody>
          <a:bodyPr wrap="square" rtlCol="0">
            <a:noAutofit/>
          </a:bodyPr>
          <a:lstStyle/>
          <a:p>
            <a:pPr algn="ctr" rtl="0">
              <a:lnSpc>
                <a:spcPct val="110000"/>
              </a:lnSpc>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Busque formas de </a:t>
            </a:r>
            <a:br>
              <a:rPr lang="es-ES" sz="2000" dirty="0">
                <a:latin typeface="Arial" panose="020B0604020202020204" pitchFamily="34" charset="0"/>
                <a:ea typeface="Arial" panose="020B0604020202020204" pitchFamily="34" charset="0"/>
                <a:cs typeface="Arial" panose="020B0604020202020204" pitchFamily="34" charset="0"/>
              </a:rPr>
            </a:br>
            <a:r>
              <a:rPr lang="x-es-XL" sz="2000" b="0" i="0" u="none" baseline="0">
                <a:latin typeface="Arial" panose="020B0604020202020204" pitchFamily="34" charset="0"/>
                <a:ea typeface="Arial" panose="020B0604020202020204" pitchFamily="34" charset="0"/>
                <a:cs typeface="Arial" panose="020B0604020202020204" pitchFamily="34" charset="0"/>
              </a:rPr>
              <a:t>gastar menos</a:t>
            </a:r>
          </a:p>
        </p:txBody>
      </p:sp>
      <p:sp>
        <p:nvSpPr>
          <p:cNvPr id="6" name="Text">
            <a:extLst>
              <a:ext uri="{FF2B5EF4-FFF2-40B4-BE49-F238E27FC236}">
                <a16:creationId xmlns:a16="http://schemas.microsoft.com/office/drawing/2014/main" id="{3B5829CB-EE50-860D-F20C-E4B26F3C5B97}"/>
              </a:ext>
            </a:extLst>
          </p:cNvPr>
          <p:cNvSpPr txBox="1"/>
          <p:nvPr/>
        </p:nvSpPr>
        <p:spPr>
          <a:xfrm>
            <a:off x="8093468" y="2991940"/>
            <a:ext cx="2617568" cy="646870"/>
          </a:xfrm>
          <a:prstGeom prst="rect">
            <a:avLst/>
          </a:prstGeom>
          <a:noFill/>
        </p:spPr>
        <p:txBody>
          <a:bodyPr wrap="square" rtlCol="0">
            <a:noAutofit/>
          </a:bodyPr>
          <a:lstStyle/>
          <a:p>
            <a:pPr algn="ctr" rtl="0">
              <a:lnSpc>
                <a:spcPct val="110000"/>
              </a:lnSpc>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Cumpla objetivos a largo plazo</a:t>
            </a:r>
          </a:p>
        </p:txBody>
      </p:sp>
      <p:sp>
        <p:nvSpPr>
          <p:cNvPr id="8" name="Text">
            <a:extLst>
              <a:ext uri="{FF2B5EF4-FFF2-40B4-BE49-F238E27FC236}">
                <a16:creationId xmlns:a16="http://schemas.microsoft.com/office/drawing/2014/main" id="{20B0F065-2D2D-F208-C802-532066BCFFFC}"/>
              </a:ext>
            </a:extLst>
          </p:cNvPr>
          <p:cNvSpPr txBox="1"/>
          <p:nvPr/>
        </p:nvSpPr>
        <p:spPr>
          <a:xfrm>
            <a:off x="2344917" y="5183123"/>
            <a:ext cx="2617568" cy="646870"/>
          </a:xfrm>
          <a:prstGeom prst="rect">
            <a:avLst/>
          </a:prstGeom>
          <a:noFill/>
        </p:spPr>
        <p:txBody>
          <a:bodyPr wrap="square" rtlCol="0">
            <a:noAutofit/>
          </a:bodyPr>
          <a:lstStyle/>
          <a:p>
            <a:pPr algn="ctr" rtl="0">
              <a:lnSpc>
                <a:spcPct val="110000"/>
              </a:lnSpc>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Salga de deudas</a:t>
            </a:r>
          </a:p>
        </p:txBody>
      </p:sp>
      <p:sp>
        <p:nvSpPr>
          <p:cNvPr id="7" name="Text">
            <a:extLst>
              <a:ext uri="{FF2B5EF4-FFF2-40B4-BE49-F238E27FC236}">
                <a16:creationId xmlns:a16="http://schemas.microsoft.com/office/drawing/2014/main" id="{683C0768-868C-A62C-6722-7194276EDB50}"/>
              </a:ext>
            </a:extLst>
          </p:cNvPr>
          <p:cNvSpPr txBox="1"/>
          <p:nvPr/>
        </p:nvSpPr>
        <p:spPr>
          <a:xfrm>
            <a:off x="6393315" y="5174908"/>
            <a:ext cx="2617568" cy="646870"/>
          </a:xfrm>
          <a:prstGeom prst="rect">
            <a:avLst/>
          </a:prstGeom>
          <a:noFill/>
        </p:spPr>
        <p:txBody>
          <a:bodyPr wrap="square" rtlCol="0">
            <a:noAutofit/>
          </a:bodyPr>
          <a:lstStyle/>
          <a:p>
            <a:pPr algn="ctr" rtl="0">
              <a:lnSpc>
                <a:spcPct val="110000"/>
              </a:lnSpc>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Cree autodisciplina</a:t>
            </a:r>
          </a:p>
        </p:txBody>
      </p:sp>
      <p:pic>
        <p:nvPicPr>
          <p:cNvPr id="9" name="Picture 8">
            <a:extLst>
              <a:ext uri="{FF2B5EF4-FFF2-40B4-BE49-F238E27FC236}">
                <a16:creationId xmlns:a16="http://schemas.microsoft.com/office/drawing/2014/main" id="{C012DF53-555D-27DF-7ACE-268D6E8332CC}"/>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5333068" y="1770859"/>
            <a:ext cx="1111898" cy="1111898"/>
          </a:xfrm>
          <a:prstGeom prst="rect">
            <a:avLst/>
          </a:prstGeom>
        </p:spPr>
      </p:pic>
      <p:pic>
        <p:nvPicPr>
          <p:cNvPr id="15" name="Picture 14">
            <a:extLst>
              <a:ext uri="{FF2B5EF4-FFF2-40B4-BE49-F238E27FC236}">
                <a16:creationId xmlns:a16="http://schemas.microsoft.com/office/drawing/2014/main" id="{1D8F7F44-CEEC-FAC1-B3D8-FEAEFA2ECD45}"/>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1722876" y="1527983"/>
            <a:ext cx="1305814" cy="1305814"/>
          </a:xfrm>
          <a:prstGeom prst="rect">
            <a:avLst/>
          </a:prstGeom>
        </p:spPr>
      </p:pic>
      <p:pic>
        <p:nvPicPr>
          <p:cNvPr id="19" name="Picture 18">
            <a:extLst>
              <a:ext uri="{FF2B5EF4-FFF2-40B4-BE49-F238E27FC236}">
                <a16:creationId xmlns:a16="http://schemas.microsoft.com/office/drawing/2014/main" id="{3E8F1E4F-1C84-AC4D-C124-A14E775D8E69}"/>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8846303" y="1770859"/>
            <a:ext cx="1111898" cy="1111898"/>
          </a:xfrm>
          <a:prstGeom prst="rect">
            <a:avLst/>
          </a:prstGeom>
        </p:spPr>
      </p:pic>
      <p:pic>
        <p:nvPicPr>
          <p:cNvPr id="21" name="Picture 20">
            <a:extLst>
              <a:ext uri="{FF2B5EF4-FFF2-40B4-BE49-F238E27FC236}">
                <a16:creationId xmlns:a16="http://schemas.microsoft.com/office/drawing/2014/main" id="{BFBBAB0C-B6F8-A538-E27B-55444A0DB86D}"/>
              </a:ext>
              <a:ext uri="{C183D7F6-B498-43B3-948B-1728B52AA6E4}">
                <adec:decorative xmlns:adec="http://schemas.microsoft.com/office/drawing/2017/decorative" val="1"/>
              </a:ext>
            </a:extLst>
          </p:cNvPr>
          <p:cNvPicPr>
            <a:picLocks noChangeAspect="1"/>
          </p:cNvPicPr>
          <p:nvPr/>
        </p:nvPicPr>
        <p:blipFill>
          <a:blip r:embed="rId6"/>
          <a:srcRect/>
          <a:stretch/>
        </p:blipFill>
        <p:spPr>
          <a:xfrm>
            <a:off x="7197842" y="3911359"/>
            <a:ext cx="1008515" cy="1152588"/>
          </a:xfrm>
          <a:prstGeom prst="rect">
            <a:avLst/>
          </a:prstGeom>
        </p:spPr>
      </p:pic>
      <p:pic>
        <p:nvPicPr>
          <p:cNvPr id="22" name="Picture 21">
            <a:extLst>
              <a:ext uri="{FF2B5EF4-FFF2-40B4-BE49-F238E27FC236}">
                <a16:creationId xmlns:a16="http://schemas.microsoft.com/office/drawing/2014/main" id="{2FC8902D-0D64-67BA-3B83-EEBA78CF194F}"/>
              </a:ext>
              <a:ext uri="{C183D7F6-B498-43B3-948B-1728B52AA6E4}">
                <adec:decorative xmlns:adec="http://schemas.microsoft.com/office/drawing/2017/decorative" val="1"/>
              </a:ext>
            </a:extLst>
          </p:cNvPr>
          <p:cNvPicPr>
            <a:picLocks noChangeAspect="1"/>
          </p:cNvPicPr>
          <p:nvPr/>
        </p:nvPicPr>
        <p:blipFill>
          <a:blip r:embed="rId7"/>
          <a:srcRect/>
          <a:stretch/>
        </p:blipFill>
        <p:spPr>
          <a:xfrm>
            <a:off x="3038847" y="3911359"/>
            <a:ext cx="1229709" cy="1177008"/>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9</a:t>
            </a:fld>
            <a:endParaRPr lang="x-es-XL"/>
          </a:p>
        </p:txBody>
      </p:sp>
      <p:pic>
        <p:nvPicPr>
          <p:cNvPr id="2" name="The Standard logo" descr="The Standard Registered Logo">
            <a:extLst>
              <a:ext uri="{FF2B5EF4-FFF2-40B4-BE49-F238E27FC236}">
                <a16:creationId xmlns:a16="http://schemas.microsoft.com/office/drawing/2014/main" id="{C58E0958-13E5-5535-E168-20C718C0C968}"/>
              </a:ext>
              <a:ext uri="{C183D7F6-B498-43B3-948B-1728B52AA6E4}">
                <adec:decorative xmlns:adec="http://schemas.microsoft.com/office/drawing/2017/decorative" val="0"/>
              </a:ext>
            </a:extLst>
          </p:cNvPr>
          <p:cNvPicPr>
            <a:picLocks noChangeAspect="1"/>
          </p:cNvPicPr>
          <p:nvPr/>
        </p:nvPicPr>
        <p:blipFill rotWithShape="1">
          <a:blip r:embed="rId8"/>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2229067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background">
            <a:extLst>
              <a:ext uri="{FF2B5EF4-FFF2-40B4-BE49-F238E27FC236}">
                <a16:creationId xmlns:a16="http://schemas.microsoft.com/office/drawing/2014/main" id="{C7ACFFB4-7CFA-BE48-B823-BB287D680C6E}"/>
              </a:ext>
              <a:ext uri="{C183D7F6-B498-43B3-948B-1728B52AA6E4}">
                <adec:decorative xmlns:adec="http://schemas.microsoft.com/office/drawing/2017/decorative" val="1"/>
              </a:ext>
            </a:extLst>
          </p:cNvPr>
          <p:cNvSpPr/>
          <p:nvPr/>
        </p:nvSpPr>
        <p:spPr>
          <a:xfrm>
            <a:off x="1279191" y="2013511"/>
            <a:ext cx="2881559" cy="2455251"/>
          </a:xfrm>
          <a:prstGeom prst="roundRect">
            <a:avLst>
              <a:gd name="adj" fmla="val 422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a:t>¿Cuál es su estilo presupuestario?</a:t>
            </a:r>
          </a:p>
        </p:txBody>
      </p:sp>
      <p:sp>
        <p:nvSpPr>
          <p:cNvPr id="7" name="Text">
            <a:extLst>
              <a:ext uri="{FF2B5EF4-FFF2-40B4-BE49-F238E27FC236}">
                <a16:creationId xmlns:a16="http://schemas.microsoft.com/office/drawing/2014/main" id="{90742FD9-D215-9D0F-FC9D-8A9FB4864F8C}"/>
              </a:ext>
            </a:extLst>
          </p:cNvPr>
          <p:cNvSpPr txBox="1"/>
          <p:nvPr/>
        </p:nvSpPr>
        <p:spPr>
          <a:xfrm>
            <a:off x="1411186" y="3705186"/>
            <a:ext cx="2617568" cy="789563"/>
          </a:xfrm>
          <a:prstGeom prst="rect">
            <a:avLst/>
          </a:prstGeom>
          <a:noFill/>
        </p:spPr>
        <p:txBody>
          <a:bodyPr wrap="square" rtlCol="0">
            <a:noAutofit/>
          </a:bodyPr>
          <a:lstStyle/>
          <a:p>
            <a:pPr algn="ctr" rtl="0">
              <a:spcBef>
                <a:spcPts val="0"/>
              </a:spcBef>
              <a:spcAft>
                <a:spcPts val="400"/>
              </a:spcAft>
            </a:pPr>
            <a:r>
              <a:rPr lang="x-es-XL" sz="2000" b="1" i="0" u="none" baseline="0">
                <a:latin typeface="Arial" panose="020B0604020202020204" pitchFamily="34" charset="0"/>
                <a:ea typeface="Arial" panose="020B0604020202020204" pitchFamily="34" charset="0"/>
                <a:cs typeface="Arial" panose="020B0604020202020204" pitchFamily="34" charset="0"/>
              </a:rPr>
              <a:t>Hágalo de manera sencilla</a:t>
            </a:r>
          </a:p>
        </p:txBody>
      </p:sp>
      <p:sp>
        <p:nvSpPr>
          <p:cNvPr id="8" name="Title background">
            <a:extLst>
              <a:ext uri="{FF2B5EF4-FFF2-40B4-BE49-F238E27FC236}">
                <a16:creationId xmlns:a16="http://schemas.microsoft.com/office/drawing/2014/main" id="{33E54180-1468-6883-33EB-341B1BE6A75C}"/>
              </a:ext>
              <a:ext uri="{C183D7F6-B498-43B3-948B-1728B52AA6E4}">
                <adec:decorative xmlns:adec="http://schemas.microsoft.com/office/drawing/2017/decorative" val="1"/>
              </a:ext>
            </a:extLst>
          </p:cNvPr>
          <p:cNvSpPr/>
          <p:nvPr/>
        </p:nvSpPr>
        <p:spPr>
          <a:xfrm>
            <a:off x="4655220" y="2039499"/>
            <a:ext cx="2881559" cy="2455251"/>
          </a:xfrm>
          <a:prstGeom prst="roundRect">
            <a:avLst>
              <a:gd name="adj" fmla="val 422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9" name="Text">
            <a:extLst>
              <a:ext uri="{FF2B5EF4-FFF2-40B4-BE49-F238E27FC236}">
                <a16:creationId xmlns:a16="http://schemas.microsoft.com/office/drawing/2014/main" id="{A0B979A9-8180-9630-8E03-ADD8FD4909A0}"/>
              </a:ext>
            </a:extLst>
          </p:cNvPr>
          <p:cNvSpPr txBox="1"/>
          <p:nvPr/>
        </p:nvSpPr>
        <p:spPr>
          <a:xfrm>
            <a:off x="4787215" y="3705186"/>
            <a:ext cx="2617568" cy="789563"/>
          </a:xfrm>
          <a:prstGeom prst="rect">
            <a:avLst/>
          </a:prstGeom>
          <a:noFill/>
        </p:spPr>
        <p:txBody>
          <a:bodyPr wrap="square" rtlCol="0">
            <a:noAutofit/>
          </a:bodyPr>
          <a:lstStyle/>
          <a:p>
            <a:pPr algn="ctr" rtl="0">
              <a:spcBef>
                <a:spcPts val="0"/>
              </a:spcBef>
              <a:spcAft>
                <a:spcPts val="400"/>
              </a:spcAft>
            </a:pPr>
            <a:r>
              <a:rPr lang="x-es-XL" sz="2000" b="1" i="0" u="none" baseline="0">
                <a:latin typeface="Arial" panose="020B0604020202020204" pitchFamily="34" charset="0"/>
                <a:ea typeface="Arial" panose="020B0604020202020204" pitchFamily="34" charset="0"/>
                <a:cs typeface="Arial" panose="020B0604020202020204" pitchFamily="34" charset="0"/>
              </a:rPr>
              <a:t>Estar en línea</a:t>
            </a:r>
          </a:p>
        </p:txBody>
      </p:sp>
      <p:sp>
        <p:nvSpPr>
          <p:cNvPr id="10" name="Title background">
            <a:extLst>
              <a:ext uri="{FF2B5EF4-FFF2-40B4-BE49-F238E27FC236}">
                <a16:creationId xmlns:a16="http://schemas.microsoft.com/office/drawing/2014/main" id="{E2C21ECE-D6E3-21E5-6359-3BDE56ABCE8B}"/>
              </a:ext>
              <a:ext uri="{C183D7F6-B498-43B3-948B-1728B52AA6E4}">
                <adec:decorative xmlns:adec="http://schemas.microsoft.com/office/drawing/2017/decorative" val="1"/>
              </a:ext>
            </a:extLst>
          </p:cNvPr>
          <p:cNvSpPr/>
          <p:nvPr/>
        </p:nvSpPr>
        <p:spPr>
          <a:xfrm>
            <a:off x="8031249" y="2039499"/>
            <a:ext cx="2881559" cy="2455251"/>
          </a:xfrm>
          <a:prstGeom prst="roundRect">
            <a:avLst>
              <a:gd name="adj" fmla="val 422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1" name="Text">
            <a:extLst>
              <a:ext uri="{FF2B5EF4-FFF2-40B4-BE49-F238E27FC236}">
                <a16:creationId xmlns:a16="http://schemas.microsoft.com/office/drawing/2014/main" id="{B869A11B-AF13-3E82-6C6D-026550AE1B7E}"/>
              </a:ext>
            </a:extLst>
          </p:cNvPr>
          <p:cNvSpPr txBox="1"/>
          <p:nvPr/>
        </p:nvSpPr>
        <p:spPr>
          <a:xfrm>
            <a:off x="8163244" y="3705186"/>
            <a:ext cx="2617568" cy="789563"/>
          </a:xfrm>
          <a:prstGeom prst="rect">
            <a:avLst/>
          </a:prstGeom>
          <a:noFill/>
        </p:spPr>
        <p:txBody>
          <a:bodyPr wrap="square" rtlCol="0">
            <a:noAutofit/>
          </a:bodyPr>
          <a:lstStyle/>
          <a:p>
            <a:pPr algn="ctr" rtl="0">
              <a:spcBef>
                <a:spcPts val="0"/>
              </a:spcBef>
              <a:spcAft>
                <a:spcPts val="400"/>
              </a:spcAft>
            </a:pPr>
            <a:r>
              <a:rPr lang="x-es-XL" sz="2000" b="1" i="0" u="none" baseline="0">
                <a:latin typeface="Arial" panose="020B0604020202020204" pitchFamily="34" charset="0"/>
                <a:ea typeface="Arial" panose="020B0604020202020204" pitchFamily="34" charset="0"/>
                <a:cs typeface="Arial" panose="020B0604020202020204" pitchFamily="34" charset="0"/>
              </a:rPr>
              <a:t>Descargue una aplicación</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10</a:t>
            </a:fld>
            <a:endParaRPr lang="x-es-XL"/>
          </a:p>
        </p:txBody>
      </p:sp>
      <p:pic>
        <p:nvPicPr>
          <p:cNvPr id="2" name="Picture 1">
            <a:extLst>
              <a:ext uri="{FF2B5EF4-FFF2-40B4-BE49-F238E27FC236}">
                <a16:creationId xmlns:a16="http://schemas.microsoft.com/office/drawing/2014/main" id="{C7FD175F-E98C-A34C-83C7-502613E595EC}"/>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2034506" y="2139213"/>
            <a:ext cx="1370928" cy="1351344"/>
          </a:xfrm>
          <a:prstGeom prst="rect">
            <a:avLst/>
          </a:prstGeom>
        </p:spPr>
      </p:pic>
      <p:pic>
        <p:nvPicPr>
          <p:cNvPr id="3" name="Picture 2">
            <a:extLst>
              <a:ext uri="{FF2B5EF4-FFF2-40B4-BE49-F238E27FC236}">
                <a16:creationId xmlns:a16="http://schemas.microsoft.com/office/drawing/2014/main" id="{7A197071-EE8D-5EB7-70E6-933A8C79EAD6}"/>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5159033" y="2139213"/>
            <a:ext cx="1873932" cy="1242270"/>
          </a:xfrm>
          <a:prstGeom prst="rect">
            <a:avLst/>
          </a:prstGeom>
        </p:spPr>
      </p:pic>
      <p:pic>
        <p:nvPicPr>
          <p:cNvPr id="4" name="Picture 3">
            <a:extLst>
              <a:ext uri="{FF2B5EF4-FFF2-40B4-BE49-F238E27FC236}">
                <a16:creationId xmlns:a16="http://schemas.microsoft.com/office/drawing/2014/main" id="{66A4DEF5-BCA9-1CBD-3FAF-22E2AD5D14FC}"/>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8766939" y="2139213"/>
            <a:ext cx="1410178" cy="1529347"/>
          </a:xfrm>
          <a:prstGeom prst="rect">
            <a:avLst/>
          </a:prstGeom>
        </p:spPr>
      </p:pic>
      <p:pic>
        <p:nvPicPr>
          <p:cNvPr id="5" name="The Standard logo" descr="The Standard Registered Logo">
            <a:extLst>
              <a:ext uri="{FF2B5EF4-FFF2-40B4-BE49-F238E27FC236}">
                <a16:creationId xmlns:a16="http://schemas.microsoft.com/office/drawing/2014/main" id="{CF112CCC-269B-BE17-EBD6-00638444BC53}"/>
              </a:ext>
              <a:ext uri="{C183D7F6-B498-43B3-948B-1728B52AA6E4}">
                <adec:decorative xmlns:adec="http://schemas.microsoft.com/office/drawing/2017/decorative" val="0"/>
              </a:ext>
            </a:extLst>
          </p:cNvPr>
          <p:cNvPicPr>
            <a:picLocks noChangeAspect="1"/>
          </p:cNvPicPr>
          <p:nvPr/>
        </p:nvPicPr>
        <p:blipFill rotWithShape="1">
          <a:blip r:embed="rId6"/>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406377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D88BAA-8EE3-8CD2-CA16-23EC6F3B8430}"/>
              </a:ext>
            </a:extLst>
          </p:cNvPr>
          <p:cNvSpPr>
            <a:spLocks noGrp="1"/>
          </p:cNvSpPr>
          <p:nvPr>
            <p:ph type="title"/>
          </p:nvPr>
        </p:nvSpPr>
        <p:spPr>
          <a:xfrm>
            <a:off x="4498258" y="461283"/>
            <a:ext cx="6358260" cy="548741"/>
          </a:xfrm>
        </p:spPr>
        <p:txBody>
          <a:bodyPr/>
          <a:lstStyle/>
          <a:p>
            <a:pPr algn="l" rtl="0"/>
            <a:r>
              <a:rPr lang="x-es-XL" b="1" i="0" u="none" baseline="0"/>
              <a:t>Hay una aplicación para eso</a:t>
            </a:r>
          </a:p>
        </p:txBody>
      </p:sp>
      <p:sp>
        <p:nvSpPr>
          <p:cNvPr id="7" name="Text">
            <a:extLst>
              <a:ext uri="{FF2B5EF4-FFF2-40B4-BE49-F238E27FC236}">
                <a16:creationId xmlns:a16="http://schemas.microsoft.com/office/drawing/2014/main" id="{310993C1-6E3E-77B5-B882-4A4E802AB0CB}"/>
              </a:ext>
            </a:extLst>
          </p:cNvPr>
          <p:cNvSpPr txBox="1"/>
          <p:nvPr/>
        </p:nvSpPr>
        <p:spPr>
          <a:xfrm>
            <a:off x="4550055" y="1129136"/>
            <a:ext cx="7172956" cy="2882425"/>
          </a:xfrm>
          <a:prstGeom prst="rect">
            <a:avLst/>
          </a:prstGeom>
          <a:noFill/>
        </p:spPr>
        <p:txBody>
          <a:bodyPr wrap="square" rtlCol="0">
            <a:noAutofit/>
          </a:bodyPr>
          <a:lstStyle/>
          <a:p>
            <a:pPr marL="285750" indent="-285750" algn="l" rtl="0">
              <a:lnSpc>
                <a:spcPct val="110000"/>
              </a:lnSpc>
              <a:spcBef>
                <a:spcPts val="0"/>
              </a:spcBef>
              <a:spcAft>
                <a:spcPts val="4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Wally (gratuita)</a:t>
            </a:r>
          </a:p>
          <a:p>
            <a:pPr marL="285750" indent="-285750" algn="l" rtl="0">
              <a:lnSpc>
                <a:spcPct val="110000"/>
              </a:lnSpc>
              <a:spcBef>
                <a:spcPts val="0"/>
              </a:spcBef>
              <a:spcAft>
                <a:spcPts val="4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You Need a Budget </a:t>
            </a:r>
          </a:p>
          <a:p>
            <a:pPr marL="285750" indent="-285750" algn="l" rtl="0">
              <a:lnSpc>
                <a:spcPct val="110000"/>
              </a:lnSpc>
              <a:spcBef>
                <a:spcPts val="0"/>
              </a:spcBef>
              <a:spcAft>
                <a:spcPts val="4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PocketGuard</a:t>
            </a:r>
            <a:endParaRPr lang="x-es-XL" sz="2000" dirty="0">
              <a:latin typeface="Arial" panose="020B0604020202020204" pitchFamily="34" charset="0"/>
              <a:cs typeface="Arial" panose="020B0604020202020204" pitchFamily="34" charset="0"/>
            </a:endParaRPr>
          </a:p>
          <a:p>
            <a:pPr marL="285750" indent="-285750" algn="l" rtl="0">
              <a:lnSpc>
                <a:spcPct val="110000"/>
              </a:lnSpc>
              <a:spcBef>
                <a:spcPts val="0"/>
              </a:spcBef>
              <a:spcAft>
                <a:spcPts val="4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Goodbudget</a:t>
            </a:r>
          </a:p>
        </p:txBody>
      </p:sp>
      <p:sp>
        <p:nvSpPr>
          <p:cNvPr id="9" name="TextBox 8">
            <a:extLst>
              <a:ext uri="{FF2B5EF4-FFF2-40B4-BE49-F238E27FC236}">
                <a16:creationId xmlns:a16="http://schemas.microsoft.com/office/drawing/2014/main" id="{6C49E34E-DB73-5BCF-6DCE-B60EC16EC30E}"/>
              </a:ext>
            </a:extLst>
          </p:cNvPr>
          <p:cNvSpPr txBox="1"/>
          <p:nvPr/>
        </p:nvSpPr>
        <p:spPr>
          <a:xfrm>
            <a:off x="4498258" y="5799336"/>
            <a:ext cx="5644978" cy="461665"/>
          </a:xfrm>
          <a:prstGeom prst="rect">
            <a:avLst/>
          </a:prstGeom>
          <a:noFill/>
        </p:spPr>
        <p:txBody>
          <a:bodyPr wrap="square" rtlCol="0">
            <a:spAutoFit/>
          </a:bodyPr>
          <a:lstStyle/>
          <a:p>
            <a:pPr algn="l" rtl="0"/>
            <a:r>
              <a:rPr lang="x-es-XL" sz="1200" b="0" i="1" u="none" baseline="0"/>
              <a:t>Las compañías que figuran en esta lista no están asociadas </a:t>
            </a:r>
            <a:br>
              <a:rPr lang="x-es-XL" sz="1200" i="1"/>
            </a:br>
            <a:r>
              <a:rPr lang="x-es-XL" sz="1200" b="0" i="1" u="none" baseline="0"/>
              <a:t>ni respaldadas por The Standard.</a:t>
            </a:r>
          </a:p>
        </p:txBody>
      </p:sp>
      <p:pic>
        <p:nvPicPr>
          <p:cNvPr id="5" name="Icon big">
            <a:extLst>
              <a:ext uri="{FF2B5EF4-FFF2-40B4-BE49-F238E27FC236}">
                <a16:creationId xmlns:a16="http://schemas.microsoft.com/office/drawing/2014/main" id="{0FA6F3C8-D724-3E3D-9BB7-CD107DD93154}"/>
              </a:ext>
              <a:ext uri="{C183D7F6-B498-43B3-948B-1728B52AA6E4}">
                <adec:decorative xmlns:adec="http://schemas.microsoft.com/office/drawing/2017/decorative" val="1"/>
              </a:ext>
            </a:extLst>
          </p:cNvPr>
          <p:cNvPicPr>
            <a:picLocks noChangeAspect="1"/>
          </p:cNvPicPr>
          <p:nvPr/>
        </p:nvPicPr>
        <p:blipFill>
          <a:blip r:embed="rId3"/>
          <a:srcRect l="286" r="286"/>
          <a:stretch/>
        </p:blipFill>
        <p:spPr>
          <a:xfrm>
            <a:off x="310896" y="330072"/>
            <a:ext cx="3744573" cy="5872549"/>
          </a:xfrm>
          <a:prstGeom prst="roundRect">
            <a:avLst>
              <a:gd name="adj" fmla="val 3195"/>
            </a:avLst>
          </a:prstGeom>
        </p:spPr>
      </p:pic>
      <p:sp>
        <p:nvSpPr>
          <p:cNvPr id="15" name="Slide Number Placeholder 16">
            <a:extLst>
              <a:ext uri="{FF2B5EF4-FFF2-40B4-BE49-F238E27FC236}">
                <a16:creationId xmlns:a16="http://schemas.microsoft.com/office/drawing/2014/main" id="{1FDF914F-E3BE-CB29-DA3F-CEB8DA3BBC9D}"/>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11</a:t>
            </a:fld>
            <a:endParaRPr lang="x-es-XL"/>
          </a:p>
        </p:txBody>
      </p:sp>
      <p:pic>
        <p:nvPicPr>
          <p:cNvPr id="2" name="The Standard logo" descr="The Standard Registered Logo">
            <a:extLst>
              <a:ext uri="{FF2B5EF4-FFF2-40B4-BE49-F238E27FC236}">
                <a16:creationId xmlns:a16="http://schemas.microsoft.com/office/drawing/2014/main" id="{EC3B4175-B46A-FA6B-1A9B-FEC6FDB56238}"/>
              </a:ext>
              <a:ext uri="{C183D7F6-B498-43B3-948B-1728B52AA6E4}">
                <adec:decorative xmlns:adec="http://schemas.microsoft.com/office/drawing/2017/decorative" val="0"/>
              </a:ext>
            </a:extLst>
          </p:cNvPr>
          <p:cNvPicPr>
            <a:picLocks noChangeAspect="1"/>
          </p:cNvPicPr>
          <p:nvPr/>
        </p:nvPicPr>
        <p:blipFill rotWithShape="1">
          <a:blip r:embed="rId4"/>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3166375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a:t>Rachel</a:t>
            </a:r>
          </a:p>
        </p:txBody>
      </p:sp>
      <p:sp>
        <p:nvSpPr>
          <p:cNvPr id="3" name="Text">
            <a:extLst>
              <a:ext uri="{FF2B5EF4-FFF2-40B4-BE49-F238E27FC236}">
                <a16:creationId xmlns:a16="http://schemas.microsoft.com/office/drawing/2014/main" id="{A794E158-AF79-05F8-F05E-11DDF848BCB5}"/>
              </a:ext>
            </a:extLst>
          </p:cNvPr>
          <p:cNvSpPr txBox="1"/>
          <p:nvPr/>
        </p:nvSpPr>
        <p:spPr>
          <a:xfrm>
            <a:off x="350062" y="1129136"/>
            <a:ext cx="3204299" cy="4856028"/>
          </a:xfrm>
          <a:prstGeom prst="rect">
            <a:avLst/>
          </a:prstGeom>
          <a:noFill/>
        </p:spPr>
        <p:txBody>
          <a:bodyPr wrap="square" rtlCol="0">
            <a:noAutofit/>
          </a:bodyPr>
          <a:lstStyle/>
          <a:p>
            <a:pPr marL="285750" indent="-285750" algn="l" rtl="0">
              <a:lnSpc>
                <a:spcPct val="110000"/>
              </a:lnSpc>
              <a:spcBef>
                <a:spcPts val="0"/>
              </a:spcBef>
              <a:spcAft>
                <a:spcPts val="4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24 años de edad</a:t>
            </a:r>
          </a:p>
          <a:p>
            <a:pPr marL="285750" indent="-285750" algn="l" rtl="0">
              <a:lnSpc>
                <a:spcPct val="110000"/>
              </a:lnSpc>
              <a:spcBef>
                <a:spcPts val="0"/>
              </a:spcBef>
              <a:spcAft>
                <a:spcPts val="4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Gana $40,000 al año</a:t>
            </a:r>
          </a:p>
          <a:p>
            <a:pPr marL="285750" indent="-285750" algn="l" rtl="0">
              <a:lnSpc>
                <a:spcPct val="110000"/>
              </a:lnSpc>
              <a:spcBef>
                <a:spcPts val="0"/>
              </a:spcBef>
              <a:spcAft>
                <a:spcPts val="400"/>
              </a:spcAft>
              <a:buFont typeface="Arial" panose="020B0604020202020204" pitchFamily="34" charset="0"/>
              <a:buChar char="•"/>
            </a:pPr>
            <a:r>
              <a:rPr lang="x-es-XL" sz="2000" b="0" i="0" u="none" baseline="0">
                <a:latin typeface="Arial" panose="020B0604020202020204" pitchFamily="34" charset="0"/>
                <a:ea typeface="Arial" panose="020B0604020202020204" pitchFamily="34" charset="0"/>
                <a:cs typeface="Arial" panose="020B0604020202020204" pitchFamily="34" charset="0"/>
              </a:rPr>
              <a:t>Quiere ahorrar dinero para su jubilación</a:t>
            </a:r>
          </a:p>
        </p:txBody>
      </p:sp>
      <p:pic>
        <p:nvPicPr>
          <p:cNvPr id="2" name="Picture">
            <a:extLst>
              <a:ext uri="{FF2B5EF4-FFF2-40B4-BE49-F238E27FC236}">
                <a16:creationId xmlns:a16="http://schemas.microsoft.com/office/drawing/2014/main" id="{C0095C68-6A78-17EA-EBF3-188C4E54A620}"/>
              </a:ext>
              <a:ext uri="{C183D7F6-B498-43B3-948B-1728B52AA6E4}">
                <adec:decorative xmlns:adec="http://schemas.microsoft.com/office/drawing/2017/decorative" val="1"/>
              </a:ext>
            </a:extLst>
          </p:cNvPr>
          <p:cNvPicPr>
            <a:picLocks/>
          </p:cNvPicPr>
          <p:nvPr/>
        </p:nvPicPr>
        <p:blipFill>
          <a:blip r:embed="rId3"/>
          <a:srcRect l="11" r="11"/>
          <a:stretch/>
        </p:blipFill>
        <p:spPr>
          <a:xfrm>
            <a:off x="4194863" y="0"/>
            <a:ext cx="7997137" cy="6858000"/>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12</a:t>
            </a:fld>
            <a:endParaRPr lang="x-es-XL"/>
          </a:p>
        </p:txBody>
      </p:sp>
    </p:spTree>
    <p:extLst>
      <p:ext uri="{BB962C8B-B14F-4D97-AF65-F5344CB8AC3E}">
        <p14:creationId xmlns:p14="http://schemas.microsoft.com/office/powerpoint/2010/main" val="2677201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dirty="0"/>
              <a:t>Rachel</a:t>
            </a:r>
            <a:r>
              <a:rPr lang="en-US" sz="2800" b="1" i="0" u="none" baseline="0" dirty="0"/>
              <a:t> </a:t>
            </a:r>
            <a:endParaRPr lang="x-es-XL" sz="2800" b="1" i="0" u="none" baseline="0" dirty="0"/>
          </a:p>
        </p:txBody>
      </p:sp>
      <p:sp>
        <p:nvSpPr>
          <p:cNvPr id="2" name="Text">
            <a:extLst>
              <a:ext uri="{FF2B5EF4-FFF2-40B4-BE49-F238E27FC236}">
                <a16:creationId xmlns:a16="http://schemas.microsoft.com/office/drawing/2014/main" id="{32DEE321-3995-4C58-005A-17904D0CE2AE}"/>
              </a:ext>
            </a:extLst>
          </p:cNvPr>
          <p:cNvSpPr txBox="1"/>
          <p:nvPr/>
        </p:nvSpPr>
        <p:spPr>
          <a:xfrm>
            <a:off x="350060" y="1129135"/>
            <a:ext cx="4539992" cy="5094683"/>
          </a:xfrm>
          <a:prstGeom prst="rect">
            <a:avLst/>
          </a:prstGeom>
          <a:noFill/>
        </p:spPr>
        <p:txBody>
          <a:bodyPr wrap="square" rtlCol="0">
            <a:noAutofit/>
          </a:bodyPr>
          <a:lstStyle/>
          <a:p>
            <a:pPr marL="285750" indent="-285750" algn="l" rtl="0">
              <a:buFont typeface="Arial" panose="020B0604020202020204" pitchFamily="34" charset="0"/>
              <a:buChar char="•"/>
            </a:pPr>
            <a:r>
              <a:rPr lang="x-es-XL" b="0" i="0" u="none" baseline="0"/>
              <a:t>Vio cuánto gastaba en gasolina y comidas en restaurantes cada semana</a:t>
            </a:r>
            <a:r>
              <a:rPr lang="en-US" b="0" i="0" u="none" baseline="0" dirty="0"/>
              <a:t>.</a:t>
            </a:r>
            <a:r>
              <a:rPr lang="x-es-XL" b="0" i="0" u="none" baseline="0"/>
              <a:t> </a:t>
            </a:r>
          </a:p>
          <a:p>
            <a:pPr marL="285750" indent="-285750" algn="l" rtl="0">
              <a:buFont typeface="Arial" panose="020B0604020202020204" pitchFamily="34" charset="0"/>
              <a:buChar char="•"/>
            </a:pPr>
            <a:endParaRPr lang="x-es-XL" dirty="0"/>
          </a:p>
          <a:p>
            <a:pPr marL="285750" indent="-285750" algn="l" rtl="0">
              <a:buFont typeface="Arial" panose="020B0604020202020204" pitchFamily="34" charset="0"/>
              <a:buChar char="•"/>
            </a:pPr>
            <a:r>
              <a:rPr lang="x-es-XL" b="0" i="0" u="none" baseline="0"/>
              <a:t>Empezó a tomar el bus para ir al trabajo en vez de conducir y a traer el almuerzo desde casa dos veces por semana. </a:t>
            </a:r>
          </a:p>
          <a:p>
            <a:pPr marL="285750" indent="-285750" algn="l" rtl="0">
              <a:buFont typeface="Arial" panose="020B0604020202020204" pitchFamily="34" charset="0"/>
              <a:buChar char="•"/>
            </a:pPr>
            <a:endParaRPr lang="x-es-XL" dirty="0"/>
          </a:p>
          <a:p>
            <a:pPr marL="285750" indent="-285750" algn="l" rtl="0">
              <a:buFont typeface="Arial" panose="020B0604020202020204" pitchFamily="34" charset="0"/>
              <a:buChar char="•"/>
            </a:pPr>
            <a:r>
              <a:rPr lang="x-es-XL" b="0" i="0" u="none" baseline="0"/>
              <a:t>Depositó la cantidad ahorrada en su plan de jubilación.</a:t>
            </a:r>
          </a:p>
          <a:p>
            <a:pPr marL="285750" indent="-285750" algn="l" rtl="0">
              <a:buFont typeface="Arial" panose="020B0604020202020204" pitchFamily="34" charset="0"/>
              <a:buChar char="•"/>
            </a:pPr>
            <a:endParaRPr lang="x-es-XL" dirty="0"/>
          </a:p>
          <a:p>
            <a:pPr marL="285750" indent="-285750" algn="l" rtl="0">
              <a:buFont typeface="Arial" panose="020B0604020202020204" pitchFamily="34" charset="0"/>
              <a:buChar char="•"/>
            </a:pPr>
            <a:r>
              <a:rPr lang="x-es-XL" b="0" i="0" u="none" baseline="0"/>
              <a:t>Utilizó la aplicación presupuestaria </a:t>
            </a:r>
            <a:br>
              <a:rPr lang="es-ES" b="0" i="0" u="none" baseline="0" dirty="0"/>
            </a:br>
            <a:r>
              <a:rPr lang="x-es-XL" b="0" i="0" u="none" baseline="0"/>
              <a:t>para saber cuándo vencían las facturas y evitar así los cargos por mora. </a:t>
            </a:r>
          </a:p>
          <a:p>
            <a:pPr marL="285750" indent="-285750" algn="l" rtl="0">
              <a:buFont typeface="Arial" panose="020B0604020202020204" pitchFamily="34" charset="0"/>
              <a:buChar char="•"/>
            </a:pPr>
            <a:endParaRPr lang="x-es-XL" dirty="0"/>
          </a:p>
          <a:p>
            <a:pPr marL="285750" indent="-285750" algn="l" rtl="0">
              <a:buFont typeface="Arial" panose="020B0604020202020204" pitchFamily="34" charset="0"/>
              <a:buChar char="•"/>
            </a:pPr>
            <a:r>
              <a:rPr lang="x-es-XL" b="0" i="0" u="none" baseline="0"/>
              <a:t>Pudo controlar el saldo de sus cuentas y evitar gastar más de la cuenta en extras. </a:t>
            </a:r>
          </a:p>
          <a:p>
            <a:endParaRPr lang="x-es-XL" sz="1400" dirty="0"/>
          </a:p>
        </p:txBody>
      </p:sp>
      <p:pic>
        <p:nvPicPr>
          <p:cNvPr id="7" name="Picture 6" descr="Una mano sostiene un teléfono con una aplicación presupuestaria en la pantalla">
            <a:extLst>
              <a:ext uri="{FF2B5EF4-FFF2-40B4-BE49-F238E27FC236}">
                <a16:creationId xmlns:a16="http://schemas.microsoft.com/office/drawing/2014/main" id="{0F5F0E34-0E24-3CA0-EE36-4E408646318D}"/>
              </a:ext>
            </a:extLst>
          </p:cNvPr>
          <p:cNvPicPr>
            <a:picLocks noChangeAspect="1"/>
          </p:cNvPicPr>
          <p:nvPr/>
        </p:nvPicPr>
        <p:blipFill rotWithShape="1">
          <a:blip r:embed="rId3"/>
          <a:srcRect b="4192"/>
          <a:stretch/>
        </p:blipFill>
        <p:spPr>
          <a:xfrm>
            <a:off x="4296554" y="979973"/>
            <a:ext cx="4309249" cy="5878027"/>
          </a:xfrm>
          <a:prstGeom prst="rect">
            <a:avLst/>
          </a:prstGeom>
        </p:spPr>
      </p:pic>
      <p:pic>
        <p:nvPicPr>
          <p:cNvPr id="17" name="Picture" descr="Imagen de una joven sonriente">
            <a:extLst>
              <a:ext uri="{FF2B5EF4-FFF2-40B4-BE49-F238E27FC236}">
                <a16:creationId xmlns:a16="http://schemas.microsoft.com/office/drawing/2014/main" id="{EC5F98DA-D801-0C1D-D109-4DE76610B411}"/>
              </a:ext>
            </a:extLst>
          </p:cNvPr>
          <p:cNvPicPr preferRelativeResize="0">
            <a:picLocks/>
          </p:cNvPicPr>
          <p:nvPr/>
        </p:nvPicPr>
        <p:blipFill>
          <a:blip r:embed="rId4"/>
          <a:srcRect t="604" b="604"/>
          <a:stretch/>
        </p:blipFill>
        <p:spPr>
          <a:xfrm>
            <a:off x="7974959" y="1113859"/>
            <a:ext cx="3859194" cy="3447303"/>
          </a:xfrm>
          <a:prstGeom prst="roundRect">
            <a:avLst>
              <a:gd name="adj" fmla="val 3499"/>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13</a:t>
            </a:fld>
            <a:endParaRPr lang="x-es-XL"/>
          </a:p>
        </p:txBody>
      </p:sp>
      <p:pic>
        <p:nvPicPr>
          <p:cNvPr id="3" name="The Standard logo" descr="The Standard Registered Logo">
            <a:extLst>
              <a:ext uri="{FF2B5EF4-FFF2-40B4-BE49-F238E27FC236}">
                <a16:creationId xmlns:a16="http://schemas.microsoft.com/office/drawing/2014/main" id="{FACD5881-A818-113E-8EDA-8A5E12A12495}"/>
              </a:ext>
              <a:ext uri="{C183D7F6-B498-43B3-948B-1728B52AA6E4}">
                <adec:decorative xmlns:adec="http://schemas.microsoft.com/office/drawing/2017/decorative" val="0"/>
              </a:ext>
            </a:extLst>
          </p:cNvPr>
          <p:cNvPicPr>
            <a:picLocks noChangeAspect="1"/>
          </p:cNvPicPr>
          <p:nvPr/>
        </p:nvPicPr>
        <p:blipFill rotWithShape="1">
          <a:blip r:embed="rId5"/>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2363074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Quote background">
            <a:extLst>
              <a:ext uri="{FF2B5EF4-FFF2-40B4-BE49-F238E27FC236}">
                <a16:creationId xmlns:a16="http://schemas.microsoft.com/office/drawing/2014/main" id="{274A440F-0373-DE1A-79BD-F949D3665D8B}"/>
              </a:ext>
              <a:ext uri="{C183D7F6-B498-43B3-948B-1728B52AA6E4}">
                <adec:decorative xmlns:adec="http://schemas.microsoft.com/office/drawing/2017/decorative" val="1"/>
              </a:ext>
            </a:extLst>
          </p:cNvPr>
          <p:cNvSpPr/>
          <p:nvPr/>
        </p:nvSpPr>
        <p:spPr>
          <a:xfrm>
            <a:off x="736753" y="1896180"/>
            <a:ext cx="4041919" cy="2289272"/>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21" name="Quote gfx">
            <a:extLst>
              <a:ext uri="{FF2B5EF4-FFF2-40B4-BE49-F238E27FC236}">
                <a16:creationId xmlns:a16="http://schemas.microsoft.com/office/drawing/2014/main" id="{1C7C0F99-804E-C8B1-A02E-937488B909F2}"/>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915851" y="1544546"/>
            <a:ext cx="979569" cy="745910"/>
          </a:xfrm>
          <a:prstGeom prst="rect">
            <a:avLst/>
          </a:prstGeom>
          <a:effectLst/>
        </p:spPr>
      </p:pic>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1" y="461283"/>
            <a:ext cx="10506456" cy="548741"/>
          </a:xfrm>
        </p:spPr>
        <p:txBody>
          <a:bodyPr anchor="t" anchorCtr="0">
            <a:noAutofit/>
          </a:bodyPr>
          <a:lstStyle/>
          <a:p>
            <a:pPr algn="l" rtl="0"/>
            <a:r>
              <a:rPr lang="x-es-XL" sz="2800" b="1" i="0" u="none" baseline="0"/>
              <a:t>Cómo me ayudó crear un presupuesto</a:t>
            </a:r>
          </a:p>
        </p:txBody>
      </p:sp>
      <p:sp>
        <p:nvSpPr>
          <p:cNvPr id="17" name="Slide Number Placeholder 16">
            <a:extLst>
              <a:ext uri="{FF2B5EF4-FFF2-40B4-BE49-F238E27FC236}">
                <a16:creationId xmlns:a16="http://schemas.microsoft.com/office/drawing/2014/main" id="{507B26C7-10D7-C62F-7D0B-5A2173C3BBE2}"/>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14</a:t>
            </a:fld>
            <a:endParaRPr lang="x-es-XL"/>
          </a:p>
        </p:txBody>
      </p:sp>
      <p:sp>
        <p:nvSpPr>
          <p:cNvPr id="10" name="Rounded Rectangle 9">
            <a:extLst>
              <a:ext uri="{FF2B5EF4-FFF2-40B4-BE49-F238E27FC236}">
                <a16:creationId xmlns:a16="http://schemas.microsoft.com/office/drawing/2014/main" id="{8C81ADF0-425C-4CAA-A8DE-BEABB1B84399}"/>
              </a:ext>
            </a:extLst>
          </p:cNvPr>
          <p:cNvSpPr/>
          <p:nvPr/>
        </p:nvSpPr>
        <p:spPr>
          <a:xfrm>
            <a:off x="839831" y="2355082"/>
            <a:ext cx="3938842" cy="1592706"/>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l" rtl="0"/>
            <a:r>
              <a:rPr lang="x-es-XL" sz="1600" b="0" i="0" u="none" baseline="0">
                <a:solidFill>
                  <a:schemeClr val="bg1"/>
                </a:solidFill>
              </a:rPr>
              <a:t>Descubrí todos esos "gastos</a:t>
            </a:r>
            <a:r>
              <a:rPr lang="es-ES" sz="1600" b="0" i="0" u="none" baseline="0" dirty="0">
                <a:solidFill>
                  <a:schemeClr val="bg1"/>
                </a:solidFill>
              </a:rPr>
              <a:t> </a:t>
            </a:r>
            <a:r>
              <a:rPr lang="x-es-XL" sz="1600" b="0" i="0" u="none" baseline="0">
                <a:solidFill>
                  <a:schemeClr val="bg1"/>
                </a:solidFill>
              </a:rPr>
              <a:t>fantasma", cargos por cosas que ya no utilizaba. Me liberé de ellos y fue como si hubiera encontrado dinero extra.</a:t>
            </a:r>
          </a:p>
          <a:p>
            <a:pPr marL="0" indent="0" algn="l" rtl="0">
              <a:buNone/>
            </a:pPr>
            <a:endParaRPr lang="x-es-XL" sz="1600" dirty="0">
              <a:solidFill>
                <a:schemeClr val="bg1"/>
              </a:solidFill>
            </a:endParaRPr>
          </a:p>
          <a:p>
            <a:pPr marL="0" indent="0" algn="l" rtl="0">
              <a:buNone/>
            </a:pPr>
            <a:r>
              <a:rPr lang="x-es-XL" sz="1600" b="0" i="0" u="none" baseline="0">
                <a:solidFill>
                  <a:schemeClr val="bg1"/>
                </a:solidFill>
              </a:rPr>
              <a:t>Sara, 38</a:t>
            </a:r>
          </a:p>
        </p:txBody>
      </p:sp>
      <p:cxnSp>
        <p:nvCxnSpPr>
          <p:cNvPr id="22" name="line">
            <a:extLst>
              <a:ext uri="{FF2B5EF4-FFF2-40B4-BE49-F238E27FC236}">
                <a16:creationId xmlns:a16="http://schemas.microsoft.com/office/drawing/2014/main" id="{D6D76671-BFF5-9D08-7101-890784D78381}"/>
              </a:ext>
              <a:ext uri="{C183D7F6-B498-43B3-948B-1728B52AA6E4}">
                <adec:decorative xmlns:adec="http://schemas.microsoft.com/office/drawing/2017/decorative" val="1"/>
              </a:ext>
            </a:extLst>
          </p:cNvPr>
          <p:cNvCxnSpPr>
            <a:cxnSpLocks/>
          </p:cNvCxnSpPr>
          <p:nvPr/>
        </p:nvCxnSpPr>
        <p:spPr>
          <a:xfrm>
            <a:off x="986759" y="3543339"/>
            <a:ext cx="34307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Quote background">
            <a:extLst>
              <a:ext uri="{FF2B5EF4-FFF2-40B4-BE49-F238E27FC236}">
                <a16:creationId xmlns:a16="http://schemas.microsoft.com/office/drawing/2014/main" id="{F662CAB3-DE27-745A-AF23-C1C5547DAD70}"/>
              </a:ext>
              <a:ext uri="{C183D7F6-B498-43B3-948B-1728B52AA6E4}">
                <adec:decorative xmlns:adec="http://schemas.microsoft.com/office/drawing/2017/decorative" val="1"/>
              </a:ext>
            </a:extLst>
          </p:cNvPr>
          <p:cNvSpPr/>
          <p:nvPr/>
        </p:nvSpPr>
        <p:spPr>
          <a:xfrm>
            <a:off x="4281949" y="3369418"/>
            <a:ext cx="4041919" cy="2289272"/>
          </a:xfrm>
          <a:prstGeom prst="roundRect">
            <a:avLst>
              <a:gd name="adj" fmla="val 450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pic>
        <p:nvPicPr>
          <p:cNvPr id="25" name="Quote gfx">
            <a:extLst>
              <a:ext uri="{FF2B5EF4-FFF2-40B4-BE49-F238E27FC236}">
                <a16:creationId xmlns:a16="http://schemas.microsoft.com/office/drawing/2014/main" id="{9D605610-C26F-8577-B398-9083677DF2FD}"/>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4493131" y="3017784"/>
            <a:ext cx="979569" cy="745910"/>
          </a:xfrm>
          <a:prstGeom prst="rect">
            <a:avLst/>
          </a:prstGeom>
          <a:effectLst/>
        </p:spPr>
      </p:pic>
      <p:sp>
        <p:nvSpPr>
          <p:cNvPr id="12" name="Rounded Rectangle 11">
            <a:extLst>
              <a:ext uri="{FF2B5EF4-FFF2-40B4-BE49-F238E27FC236}">
                <a16:creationId xmlns:a16="http://schemas.microsoft.com/office/drawing/2014/main" id="{0573E95E-FFEF-1B5C-8350-7308329A32EA}"/>
              </a:ext>
            </a:extLst>
          </p:cNvPr>
          <p:cNvSpPr/>
          <p:nvPr/>
        </p:nvSpPr>
        <p:spPr>
          <a:xfrm>
            <a:off x="4445005" y="3848001"/>
            <a:ext cx="3878862" cy="1592706"/>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l" rtl="0"/>
            <a:r>
              <a:rPr lang="x-es-XL" sz="1600" b="0" i="0" u="none" baseline="0">
                <a:solidFill>
                  <a:schemeClr val="tx1"/>
                </a:solidFill>
              </a:rPr>
              <a:t>Un presupuesto me hace pensar dos veces antes de comprar más cosas. Estoy reservando dinero para un increíble viaje, así que siempre estoy pensando en ahorrar.</a:t>
            </a:r>
          </a:p>
          <a:p>
            <a:endParaRPr lang="x-es-XL" sz="1600" dirty="0">
              <a:solidFill>
                <a:schemeClr val="tx1"/>
              </a:solidFill>
            </a:endParaRPr>
          </a:p>
          <a:p>
            <a:pPr algn="l" rtl="0"/>
            <a:r>
              <a:rPr lang="x-es-XL" sz="1600" b="0" i="0" u="none" baseline="0">
                <a:solidFill>
                  <a:schemeClr val="tx1"/>
                </a:solidFill>
              </a:rPr>
              <a:t>Marie, 55 </a:t>
            </a:r>
          </a:p>
        </p:txBody>
      </p:sp>
      <p:cxnSp>
        <p:nvCxnSpPr>
          <p:cNvPr id="26" name="line">
            <a:extLst>
              <a:ext uri="{FF2B5EF4-FFF2-40B4-BE49-F238E27FC236}">
                <a16:creationId xmlns:a16="http://schemas.microsoft.com/office/drawing/2014/main" id="{2FD734D1-F161-2135-ADAF-885DB2E06D30}"/>
              </a:ext>
              <a:ext uri="{C183D7F6-B498-43B3-948B-1728B52AA6E4}">
                <adec:decorative xmlns:adec="http://schemas.microsoft.com/office/drawing/2017/decorative" val="1"/>
              </a:ext>
            </a:extLst>
          </p:cNvPr>
          <p:cNvCxnSpPr>
            <a:cxnSpLocks/>
          </p:cNvCxnSpPr>
          <p:nvPr/>
        </p:nvCxnSpPr>
        <p:spPr>
          <a:xfrm>
            <a:off x="4596123" y="5168893"/>
            <a:ext cx="34307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Quote background">
            <a:extLst>
              <a:ext uri="{FF2B5EF4-FFF2-40B4-BE49-F238E27FC236}">
                <a16:creationId xmlns:a16="http://schemas.microsoft.com/office/drawing/2014/main" id="{952D7FF0-1395-7174-F6BF-61BC43231645}"/>
              </a:ext>
              <a:ext uri="{C183D7F6-B498-43B3-948B-1728B52AA6E4}">
                <adec:decorative xmlns:adec="http://schemas.microsoft.com/office/drawing/2017/decorative" val="1"/>
              </a:ext>
            </a:extLst>
          </p:cNvPr>
          <p:cNvSpPr/>
          <p:nvPr/>
        </p:nvSpPr>
        <p:spPr>
          <a:xfrm>
            <a:off x="7177654" y="1269331"/>
            <a:ext cx="4041919" cy="2289272"/>
          </a:xfrm>
          <a:prstGeom prst="roundRect">
            <a:avLst>
              <a:gd name="adj" fmla="val 450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1" name="Rounded Rectangle 30">
            <a:extLst>
              <a:ext uri="{FF2B5EF4-FFF2-40B4-BE49-F238E27FC236}">
                <a16:creationId xmlns:a16="http://schemas.microsoft.com/office/drawing/2014/main" id="{C0F434CB-EF48-71E2-D7C6-19C3814E3721}"/>
              </a:ext>
            </a:extLst>
          </p:cNvPr>
          <p:cNvSpPr/>
          <p:nvPr/>
        </p:nvSpPr>
        <p:spPr>
          <a:xfrm>
            <a:off x="7344899" y="1885727"/>
            <a:ext cx="3874674" cy="1592706"/>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algn="l" rtl="0"/>
            <a:r>
              <a:rPr lang="x-es-XL" sz="1600" b="0" i="0" u="none" baseline="0">
                <a:solidFill>
                  <a:schemeClr val="bg1"/>
                </a:solidFill>
              </a:rPr>
              <a:t>Estaba enfocado en pagar mis préstamos estudiantiles. Después de crear un presupuesto, me di cuenta de que podía pagarlo y a la vez ahorrar </a:t>
            </a:r>
            <a:br>
              <a:rPr lang="es-ES" sz="1600" b="0" i="0" u="none" baseline="0" dirty="0">
                <a:solidFill>
                  <a:schemeClr val="bg1"/>
                </a:solidFill>
              </a:rPr>
            </a:br>
            <a:r>
              <a:rPr lang="x-es-XL" sz="1600" b="0" i="0" u="none" baseline="0">
                <a:solidFill>
                  <a:schemeClr val="bg1"/>
                </a:solidFill>
              </a:rPr>
              <a:t>para la jubilación.</a:t>
            </a:r>
          </a:p>
          <a:p>
            <a:endParaRPr lang="x-es-XL" sz="1600" dirty="0">
              <a:solidFill>
                <a:schemeClr val="bg1"/>
              </a:solidFill>
            </a:endParaRPr>
          </a:p>
          <a:p>
            <a:pPr algn="l" rtl="0"/>
            <a:r>
              <a:rPr lang="x-es-XL" sz="1600" b="0" i="0" u="none" baseline="0">
                <a:solidFill>
                  <a:schemeClr val="bg1"/>
                </a:solidFill>
              </a:rPr>
              <a:t>Tyler, 27  </a:t>
            </a:r>
          </a:p>
          <a:p>
            <a:endParaRPr lang="x-es-XL" sz="1600" dirty="0">
              <a:solidFill>
                <a:schemeClr val="bg1"/>
              </a:solidFill>
            </a:endParaRPr>
          </a:p>
        </p:txBody>
      </p:sp>
      <p:pic>
        <p:nvPicPr>
          <p:cNvPr id="33" name="Quote gfx">
            <a:extLst>
              <a:ext uri="{FF2B5EF4-FFF2-40B4-BE49-F238E27FC236}">
                <a16:creationId xmlns:a16="http://schemas.microsoft.com/office/drawing/2014/main" id="{72CA93F6-51BD-9CE9-E834-8EB8C2EF09AE}"/>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7403239" y="910265"/>
            <a:ext cx="1046497" cy="796874"/>
          </a:xfrm>
          <a:prstGeom prst="rect">
            <a:avLst/>
          </a:prstGeom>
          <a:effectLst/>
        </p:spPr>
      </p:pic>
      <p:cxnSp>
        <p:nvCxnSpPr>
          <p:cNvPr id="30" name="line">
            <a:extLst>
              <a:ext uri="{FF2B5EF4-FFF2-40B4-BE49-F238E27FC236}">
                <a16:creationId xmlns:a16="http://schemas.microsoft.com/office/drawing/2014/main" id="{BCBBA3DB-60FF-0294-988B-DF3CAE6E1367}"/>
              </a:ext>
              <a:ext uri="{C183D7F6-B498-43B3-948B-1728B52AA6E4}">
                <adec:decorative xmlns:adec="http://schemas.microsoft.com/office/drawing/2017/decorative" val="1"/>
              </a:ext>
            </a:extLst>
          </p:cNvPr>
          <p:cNvCxnSpPr>
            <a:cxnSpLocks/>
          </p:cNvCxnSpPr>
          <p:nvPr/>
        </p:nvCxnSpPr>
        <p:spPr>
          <a:xfrm>
            <a:off x="7507870" y="3084848"/>
            <a:ext cx="34307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A3F81D9-DB62-CC85-14DE-5AD80C3DA0F1}"/>
              </a:ext>
            </a:extLst>
          </p:cNvPr>
          <p:cNvSpPr txBox="1"/>
          <p:nvPr/>
        </p:nvSpPr>
        <p:spPr>
          <a:xfrm>
            <a:off x="736753" y="5438982"/>
            <a:ext cx="3792534" cy="892552"/>
          </a:xfrm>
          <a:prstGeom prst="rect">
            <a:avLst/>
          </a:prstGeom>
          <a:noFill/>
        </p:spPr>
        <p:txBody>
          <a:bodyPr wrap="square">
            <a:spAutoFit/>
          </a:bodyPr>
          <a:lstStyle/>
          <a:p>
            <a:pPr algn="l" rtl="0"/>
            <a:endParaRPr lang="x-es-XL" sz="2000" b="0" i="0" u="none" strike="noStrike" baseline="0" dirty="0">
              <a:solidFill>
                <a:srgbClr val="000000"/>
              </a:solidFill>
              <a:latin typeface="Arial" panose="020B0604020202020204" pitchFamily="34" charset="0"/>
            </a:endParaRPr>
          </a:p>
          <a:p>
            <a:endParaRPr lang="x-es-XL" sz="2000" b="0" i="0" u="none" strike="noStrike" baseline="0" dirty="0">
              <a:latin typeface="Arial" panose="020B0604020202020204" pitchFamily="34" charset="0"/>
            </a:endParaRPr>
          </a:p>
          <a:p>
            <a:pPr marR="22590" algn="l" rtl="0"/>
            <a:r>
              <a:rPr lang="x-es-XL" sz="1200" b="0" i="0" u="none" strike="noStrike" baseline="0">
                <a:latin typeface="Arial" panose="020B0604020202020204" pitchFamily="34" charset="0"/>
                <a:ea typeface="Arial" panose="020B0604020202020204" pitchFamily="34" charset="0"/>
                <a:cs typeface="Arial" panose="020B0604020202020204" pitchFamily="34" charset="0"/>
              </a:rPr>
              <a:t>Fuente: Kmotion Research, 2024 </a:t>
            </a:r>
            <a:endParaRPr lang="x-es-XL" sz="1200" dirty="0"/>
          </a:p>
        </p:txBody>
      </p:sp>
      <p:pic>
        <p:nvPicPr>
          <p:cNvPr id="2" name="The Standard logo" descr="The Standard Registered Logo">
            <a:extLst>
              <a:ext uri="{FF2B5EF4-FFF2-40B4-BE49-F238E27FC236}">
                <a16:creationId xmlns:a16="http://schemas.microsoft.com/office/drawing/2014/main" id="{0E6AA331-EECF-AD48-567F-8691E09313C9}"/>
              </a:ext>
              <a:ext uri="{C183D7F6-B498-43B3-948B-1728B52AA6E4}">
                <adec:decorative xmlns:adec="http://schemas.microsoft.com/office/drawing/2017/decorative" val="0"/>
              </a:ext>
            </a:extLst>
          </p:cNvPr>
          <p:cNvPicPr>
            <a:picLocks noChangeAspect="1"/>
          </p:cNvPicPr>
          <p:nvPr/>
        </p:nvPicPr>
        <p:blipFill rotWithShape="1">
          <a:blip r:embed="rId5"/>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1958436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adline">
            <a:extLst>
              <a:ext uri="{FF2B5EF4-FFF2-40B4-BE49-F238E27FC236}">
                <a16:creationId xmlns:a16="http://schemas.microsoft.com/office/drawing/2014/main" id="{6E698059-CAEF-82BC-1D71-F9B31B53C287}"/>
              </a:ext>
            </a:extLst>
          </p:cNvPr>
          <p:cNvSpPr>
            <a:spLocks noGrp="1"/>
          </p:cNvSpPr>
          <p:nvPr>
            <p:ph type="title"/>
          </p:nvPr>
        </p:nvSpPr>
        <p:spPr>
          <a:xfrm>
            <a:off x="8450826" y="2509114"/>
            <a:ext cx="2688228" cy="1514464"/>
          </a:xfrm>
        </p:spPr>
        <p:txBody>
          <a:bodyPr anchor="t" anchorCtr="0">
            <a:noAutofit/>
          </a:bodyPr>
          <a:lstStyle/>
          <a:p>
            <a:pPr algn="l" rtl="0"/>
            <a:r>
              <a:rPr lang="x-es-XL" sz="2800" b="1" i="0" u="none" baseline="0"/>
              <a:t>Listo para jubilarse</a:t>
            </a:r>
          </a:p>
        </p:txBody>
      </p:sp>
      <p:sp>
        <p:nvSpPr>
          <p:cNvPr id="15" name="Slide Number Placeholder 16">
            <a:extLst>
              <a:ext uri="{FF2B5EF4-FFF2-40B4-BE49-F238E27FC236}">
                <a16:creationId xmlns:a16="http://schemas.microsoft.com/office/drawing/2014/main" id="{1FDF914F-E3BE-CB29-DA3F-CEB8DA3BBC9D}"/>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15</a:t>
            </a:fld>
            <a:endParaRPr lang="x-es-XL"/>
          </a:p>
        </p:txBody>
      </p:sp>
      <p:pic>
        <p:nvPicPr>
          <p:cNvPr id="2" name="Picture">
            <a:extLst>
              <a:ext uri="{FF2B5EF4-FFF2-40B4-BE49-F238E27FC236}">
                <a16:creationId xmlns:a16="http://schemas.microsoft.com/office/drawing/2014/main" id="{5BA0F2A6-672B-12FF-876E-A79BCDAF7EFE}"/>
              </a:ext>
              <a:ext uri="{C183D7F6-B498-43B3-948B-1728B52AA6E4}">
                <adec:decorative xmlns:adec="http://schemas.microsoft.com/office/drawing/2017/decorative" val="1"/>
              </a:ext>
            </a:extLst>
          </p:cNvPr>
          <p:cNvPicPr>
            <a:picLocks/>
          </p:cNvPicPr>
          <p:nvPr/>
        </p:nvPicPr>
        <p:blipFill>
          <a:blip r:embed="rId3"/>
          <a:srcRect l="24" r="24"/>
          <a:stretch/>
        </p:blipFill>
        <p:spPr>
          <a:xfrm>
            <a:off x="0" y="0"/>
            <a:ext cx="7997137" cy="6858000"/>
          </a:xfrm>
          <a:prstGeom prst="rect">
            <a:avLst/>
          </a:prstGeom>
        </p:spPr>
      </p:pic>
      <p:pic>
        <p:nvPicPr>
          <p:cNvPr id="3" name="The Standard logo" descr="The Standard Registered Logo">
            <a:extLst>
              <a:ext uri="{FF2B5EF4-FFF2-40B4-BE49-F238E27FC236}">
                <a16:creationId xmlns:a16="http://schemas.microsoft.com/office/drawing/2014/main" id="{A18AA59D-14FF-03A4-9517-1B246D62DCE7}"/>
              </a:ext>
              <a:ext uri="{C183D7F6-B498-43B3-948B-1728B52AA6E4}">
                <adec:decorative xmlns:adec="http://schemas.microsoft.com/office/drawing/2017/decorative" val="0"/>
              </a:ext>
            </a:extLst>
          </p:cNvPr>
          <p:cNvPicPr>
            <a:picLocks noChangeAspect="1"/>
          </p:cNvPicPr>
          <p:nvPr/>
        </p:nvPicPr>
        <p:blipFill rotWithShape="1">
          <a:blip r:embed="rId4"/>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2848807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background">
            <a:extLst>
              <a:ext uri="{FF2B5EF4-FFF2-40B4-BE49-F238E27FC236}">
                <a16:creationId xmlns:a16="http://schemas.microsoft.com/office/drawing/2014/main" id="{C7ACFFB4-7CFA-BE48-B823-BB287D680C6E}"/>
              </a:ext>
              <a:ext uri="{C183D7F6-B498-43B3-948B-1728B52AA6E4}">
                <adec:decorative xmlns:adec="http://schemas.microsoft.com/office/drawing/2017/decorative" val="1"/>
              </a:ext>
            </a:extLst>
          </p:cNvPr>
          <p:cNvSpPr/>
          <p:nvPr/>
        </p:nvSpPr>
        <p:spPr>
          <a:xfrm>
            <a:off x="892908" y="2426465"/>
            <a:ext cx="3244033" cy="2591584"/>
          </a:xfrm>
          <a:prstGeom prst="roundRect">
            <a:avLst>
              <a:gd name="adj" fmla="val 4222"/>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a:t>Metas de ahorro</a:t>
            </a:r>
          </a:p>
        </p:txBody>
      </p:sp>
      <p:sp>
        <p:nvSpPr>
          <p:cNvPr id="7" name="Text">
            <a:extLst>
              <a:ext uri="{FF2B5EF4-FFF2-40B4-BE49-F238E27FC236}">
                <a16:creationId xmlns:a16="http://schemas.microsoft.com/office/drawing/2014/main" id="{90742FD9-D215-9D0F-FC9D-8A9FB4864F8C}"/>
              </a:ext>
            </a:extLst>
          </p:cNvPr>
          <p:cNvSpPr txBox="1"/>
          <p:nvPr/>
        </p:nvSpPr>
        <p:spPr>
          <a:xfrm>
            <a:off x="1024903" y="2622135"/>
            <a:ext cx="2617568" cy="646870"/>
          </a:xfrm>
          <a:prstGeom prst="rect">
            <a:avLst/>
          </a:prstGeom>
          <a:noFill/>
        </p:spPr>
        <p:txBody>
          <a:bodyPr wrap="square" rtlCol="0">
            <a:noAutofit/>
          </a:bodyPr>
          <a:lstStyle/>
          <a:p>
            <a:pPr algn="l" rtl="0">
              <a:lnSpc>
                <a:spcPct val="110000"/>
              </a:lnSpc>
              <a:spcBef>
                <a:spcPts val="0"/>
              </a:spcBef>
              <a:spcAft>
                <a:spcPts val="400"/>
              </a:spcAft>
            </a:pPr>
            <a:r>
              <a:rPr lang="x-es-XL" sz="3600" b="0" i="0" u="none" baseline="0">
                <a:solidFill>
                  <a:schemeClr val="tx2"/>
                </a:solidFill>
                <a:latin typeface="Arial" panose="020B0604020202020204" pitchFamily="34" charset="0"/>
                <a:ea typeface="Arial" panose="020B0604020202020204" pitchFamily="34" charset="0"/>
                <a:cs typeface="Arial" panose="020B0604020202020204" pitchFamily="34" charset="0"/>
              </a:rPr>
              <a:t>30 años</a:t>
            </a:r>
          </a:p>
        </p:txBody>
      </p:sp>
      <p:sp>
        <p:nvSpPr>
          <p:cNvPr id="8" name="Title background">
            <a:extLst>
              <a:ext uri="{FF2B5EF4-FFF2-40B4-BE49-F238E27FC236}">
                <a16:creationId xmlns:a16="http://schemas.microsoft.com/office/drawing/2014/main" id="{33E54180-1468-6883-33EB-341B1BE6A75C}"/>
              </a:ext>
              <a:ext uri="{C183D7F6-B498-43B3-948B-1728B52AA6E4}">
                <adec:decorative xmlns:adec="http://schemas.microsoft.com/office/drawing/2017/decorative" val="1"/>
              </a:ext>
            </a:extLst>
          </p:cNvPr>
          <p:cNvSpPr/>
          <p:nvPr/>
        </p:nvSpPr>
        <p:spPr>
          <a:xfrm>
            <a:off x="4461994" y="2426465"/>
            <a:ext cx="3244033" cy="2591584"/>
          </a:xfrm>
          <a:prstGeom prst="roundRect">
            <a:avLst>
              <a:gd name="adj" fmla="val 4222"/>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0" name="Title background">
            <a:extLst>
              <a:ext uri="{FF2B5EF4-FFF2-40B4-BE49-F238E27FC236}">
                <a16:creationId xmlns:a16="http://schemas.microsoft.com/office/drawing/2014/main" id="{E2C21ECE-D6E3-21E5-6359-3BDE56ABCE8B}"/>
              </a:ext>
              <a:ext uri="{C183D7F6-B498-43B3-948B-1728B52AA6E4}">
                <adec:decorative xmlns:adec="http://schemas.microsoft.com/office/drawing/2017/decorative" val="1"/>
              </a:ext>
            </a:extLst>
          </p:cNvPr>
          <p:cNvSpPr/>
          <p:nvPr/>
        </p:nvSpPr>
        <p:spPr>
          <a:xfrm>
            <a:off x="8031249" y="2426465"/>
            <a:ext cx="3266015" cy="2591584"/>
          </a:xfrm>
          <a:prstGeom prst="roundRect">
            <a:avLst>
              <a:gd name="adj" fmla="val 4222"/>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5" name="Text">
            <a:extLst>
              <a:ext uri="{FF2B5EF4-FFF2-40B4-BE49-F238E27FC236}">
                <a16:creationId xmlns:a16="http://schemas.microsoft.com/office/drawing/2014/main" id="{0CA721EF-9B62-B50E-C878-DEE6E13AAFC8}"/>
              </a:ext>
            </a:extLst>
          </p:cNvPr>
          <p:cNvSpPr txBox="1"/>
          <p:nvPr/>
        </p:nvSpPr>
        <p:spPr>
          <a:xfrm>
            <a:off x="1024902" y="3261584"/>
            <a:ext cx="3111869" cy="1855124"/>
          </a:xfrm>
          <a:prstGeom prst="rect">
            <a:avLst/>
          </a:prstGeom>
          <a:noFill/>
        </p:spPr>
        <p:txBody>
          <a:bodyPr wrap="square" rtlCol="0">
            <a:noAutofit/>
          </a:bodyPr>
          <a:lstStyle/>
          <a:p>
            <a:pPr algn="l" rtl="0">
              <a:lnSpc>
                <a:spcPct val="110000"/>
              </a:lnSpc>
              <a:spcBef>
                <a:spcPts val="0"/>
              </a:spcBef>
              <a:spcAft>
                <a:spcPts val="400"/>
              </a:spcAft>
            </a:pPr>
            <a:r>
              <a:rPr lang="x-es-XL" sz="1600" b="1" i="0" u="none" baseline="0">
                <a:latin typeface="Arial" panose="020B0604020202020204" pitchFamily="34" charset="0"/>
                <a:ea typeface="Arial" panose="020B0604020202020204" pitchFamily="34" charset="0"/>
                <a:cs typeface="Arial" panose="020B0604020202020204" pitchFamily="34" charset="0"/>
              </a:rPr>
              <a:t>Objetivo de ahorro:</a:t>
            </a:r>
          </a:p>
          <a:p>
            <a:pPr algn="l" rtl="0">
              <a:lnSpc>
                <a:spcPct val="110000"/>
              </a:lnSpc>
              <a:spcBef>
                <a:spcPts val="0"/>
              </a:spcBef>
              <a:spcAft>
                <a:spcPts val="400"/>
              </a:spcAft>
            </a:pPr>
            <a:r>
              <a:rPr lang="x-es-XL" sz="1600" b="0" i="0" u="none" baseline="0">
                <a:latin typeface="Arial" panose="020B0604020202020204" pitchFamily="34" charset="0"/>
                <a:ea typeface="Arial" panose="020B0604020202020204" pitchFamily="34" charset="0"/>
                <a:cs typeface="Arial" panose="020B0604020202020204" pitchFamily="34" charset="0"/>
              </a:rPr>
              <a:t>De 10 a 15% de cada cheque salarial</a:t>
            </a:r>
          </a:p>
          <a:p>
            <a:pPr algn="l" rtl="0">
              <a:lnSpc>
                <a:spcPct val="110000"/>
              </a:lnSpc>
              <a:spcBef>
                <a:spcPts val="0"/>
              </a:spcBef>
              <a:spcAft>
                <a:spcPts val="400"/>
              </a:spcAft>
            </a:pPr>
            <a:r>
              <a:rPr lang="x-es-XL" sz="1600" b="1" i="0" u="none" baseline="0">
                <a:latin typeface="Arial" panose="020B0604020202020204" pitchFamily="34" charset="0"/>
                <a:ea typeface="Arial" panose="020B0604020202020204" pitchFamily="34" charset="0"/>
                <a:cs typeface="Arial" panose="020B0604020202020204" pitchFamily="34" charset="0"/>
              </a:rPr>
              <a:t>Elija ahorrar:</a:t>
            </a:r>
          </a:p>
          <a:p>
            <a:pPr algn="l" rtl="0">
              <a:lnSpc>
                <a:spcPct val="110000"/>
              </a:lnSpc>
              <a:spcBef>
                <a:spcPts val="0"/>
              </a:spcBef>
              <a:spcAft>
                <a:spcPts val="400"/>
              </a:spcAft>
            </a:pPr>
            <a:r>
              <a:rPr lang="x-es-XL" sz="1600" b="0" i="0" u="none" baseline="0">
                <a:latin typeface="Arial" panose="020B0604020202020204" pitchFamily="34" charset="0"/>
                <a:ea typeface="Arial" panose="020B0604020202020204" pitchFamily="34" charset="0"/>
                <a:cs typeface="Arial" panose="020B0604020202020204" pitchFamily="34" charset="0"/>
              </a:rPr>
              <a:t>1 vez el salario anual</a:t>
            </a:r>
          </a:p>
        </p:txBody>
      </p:sp>
      <p:sp>
        <p:nvSpPr>
          <p:cNvPr id="17" name="Text">
            <a:extLst>
              <a:ext uri="{FF2B5EF4-FFF2-40B4-BE49-F238E27FC236}">
                <a16:creationId xmlns:a16="http://schemas.microsoft.com/office/drawing/2014/main" id="{77B502E5-C1A1-A58C-A02F-E8FF4AC3BEE7}"/>
              </a:ext>
            </a:extLst>
          </p:cNvPr>
          <p:cNvSpPr txBox="1"/>
          <p:nvPr/>
        </p:nvSpPr>
        <p:spPr>
          <a:xfrm>
            <a:off x="4634701" y="2622135"/>
            <a:ext cx="2617568" cy="646870"/>
          </a:xfrm>
          <a:prstGeom prst="rect">
            <a:avLst/>
          </a:prstGeom>
          <a:noFill/>
        </p:spPr>
        <p:txBody>
          <a:bodyPr wrap="square" rtlCol="0">
            <a:noAutofit/>
          </a:bodyPr>
          <a:lstStyle/>
          <a:p>
            <a:pPr algn="l" rtl="0">
              <a:lnSpc>
                <a:spcPct val="110000"/>
              </a:lnSpc>
              <a:spcBef>
                <a:spcPts val="0"/>
              </a:spcBef>
              <a:spcAft>
                <a:spcPts val="400"/>
              </a:spcAft>
            </a:pPr>
            <a:r>
              <a:rPr lang="x-es-XL" sz="3600" b="0" i="0" u="none" baseline="0">
                <a:solidFill>
                  <a:schemeClr val="tx2"/>
                </a:solidFill>
                <a:latin typeface="Arial" panose="020B0604020202020204" pitchFamily="34" charset="0"/>
                <a:ea typeface="Arial" panose="020B0604020202020204" pitchFamily="34" charset="0"/>
                <a:cs typeface="Arial" panose="020B0604020202020204" pitchFamily="34" charset="0"/>
              </a:rPr>
              <a:t>45 años</a:t>
            </a:r>
          </a:p>
        </p:txBody>
      </p:sp>
      <p:sp>
        <p:nvSpPr>
          <p:cNvPr id="29" name="Text">
            <a:extLst>
              <a:ext uri="{FF2B5EF4-FFF2-40B4-BE49-F238E27FC236}">
                <a16:creationId xmlns:a16="http://schemas.microsoft.com/office/drawing/2014/main" id="{81ED0E6E-F275-4CC5-6DCA-7D90D351178B}"/>
              </a:ext>
            </a:extLst>
          </p:cNvPr>
          <p:cNvSpPr txBox="1"/>
          <p:nvPr/>
        </p:nvSpPr>
        <p:spPr>
          <a:xfrm>
            <a:off x="4634701" y="3261584"/>
            <a:ext cx="3052596" cy="1855124"/>
          </a:xfrm>
          <a:prstGeom prst="rect">
            <a:avLst/>
          </a:prstGeom>
          <a:noFill/>
        </p:spPr>
        <p:txBody>
          <a:bodyPr wrap="square" rtlCol="0">
            <a:noAutofit/>
          </a:bodyPr>
          <a:lstStyle/>
          <a:p>
            <a:pPr algn="l" rtl="0">
              <a:lnSpc>
                <a:spcPct val="110000"/>
              </a:lnSpc>
              <a:spcBef>
                <a:spcPts val="0"/>
              </a:spcBef>
              <a:spcAft>
                <a:spcPts val="400"/>
              </a:spcAft>
            </a:pPr>
            <a:r>
              <a:rPr lang="x-es-XL" sz="1600" b="1" i="0" u="none" baseline="0">
                <a:latin typeface="Arial" panose="020B0604020202020204" pitchFamily="34" charset="0"/>
                <a:ea typeface="Arial" panose="020B0604020202020204" pitchFamily="34" charset="0"/>
                <a:cs typeface="Arial" panose="020B0604020202020204" pitchFamily="34" charset="0"/>
              </a:rPr>
              <a:t>Objetivo de ahorro:</a:t>
            </a:r>
          </a:p>
          <a:p>
            <a:pPr algn="l" rtl="0">
              <a:lnSpc>
                <a:spcPct val="110000"/>
              </a:lnSpc>
              <a:spcBef>
                <a:spcPts val="0"/>
              </a:spcBef>
              <a:spcAft>
                <a:spcPts val="400"/>
              </a:spcAft>
            </a:pPr>
            <a:r>
              <a:rPr lang="x-es-XL" sz="1600" b="0" i="0" u="none" baseline="0">
                <a:latin typeface="Arial" panose="020B0604020202020204" pitchFamily="34" charset="0"/>
                <a:ea typeface="Arial" panose="020B0604020202020204" pitchFamily="34" charset="0"/>
                <a:cs typeface="Arial" panose="020B0604020202020204" pitchFamily="34" charset="0"/>
              </a:rPr>
              <a:t>De 15 a 20% de cada cheque salarial</a:t>
            </a:r>
          </a:p>
          <a:p>
            <a:pPr algn="l" rtl="0">
              <a:lnSpc>
                <a:spcPct val="110000"/>
              </a:lnSpc>
              <a:spcBef>
                <a:spcPts val="0"/>
              </a:spcBef>
              <a:spcAft>
                <a:spcPts val="400"/>
              </a:spcAft>
            </a:pPr>
            <a:r>
              <a:rPr lang="x-es-XL" sz="1600" b="1" i="0" u="none" baseline="0">
                <a:latin typeface="Arial" panose="020B0604020202020204" pitchFamily="34" charset="0"/>
                <a:ea typeface="Arial" panose="020B0604020202020204" pitchFamily="34" charset="0"/>
                <a:cs typeface="Arial" panose="020B0604020202020204" pitchFamily="34" charset="0"/>
              </a:rPr>
              <a:t>Elija ahorrar:</a:t>
            </a:r>
          </a:p>
          <a:p>
            <a:pPr algn="l" rtl="0">
              <a:lnSpc>
                <a:spcPct val="110000"/>
              </a:lnSpc>
              <a:spcBef>
                <a:spcPts val="0"/>
              </a:spcBef>
              <a:spcAft>
                <a:spcPts val="400"/>
              </a:spcAft>
            </a:pPr>
            <a:r>
              <a:rPr lang="x-es-XL" sz="1600" b="0" i="0" u="none" baseline="0">
                <a:latin typeface="Arial" panose="020B0604020202020204" pitchFamily="34" charset="0"/>
                <a:ea typeface="Arial" panose="020B0604020202020204" pitchFamily="34" charset="0"/>
                <a:cs typeface="Arial" panose="020B0604020202020204" pitchFamily="34" charset="0"/>
              </a:rPr>
              <a:t>3.5 veces el salario anual</a:t>
            </a:r>
          </a:p>
        </p:txBody>
      </p:sp>
      <p:sp>
        <p:nvSpPr>
          <p:cNvPr id="30" name="Text">
            <a:extLst>
              <a:ext uri="{FF2B5EF4-FFF2-40B4-BE49-F238E27FC236}">
                <a16:creationId xmlns:a16="http://schemas.microsoft.com/office/drawing/2014/main" id="{3B2A4B43-2DBC-14EC-8BF0-ACDE2C7C8E9E}"/>
              </a:ext>
            </a:extLst>
          </p:cNvPr>
          <p:cNvSpPr txBox="1"/>
          <p:nvPr/>
        </p:nvSpPr>
        <p:spPr>
          <a:xfrm>
            <a:off x="8244668" y="2622135"/>
            <a:ext cx="2617568" cy="646870"/>
          </a:xfrm>
          <a:prstGeom prst="rect">
            <a:avLst/>
          </a:prstGeom>
          <a:noFill/>
        </p:spPr>
        <p:txBody>
          <a:bodyPr wrap="square" rtlCol="0">
            <a:noAutofit/>
          </a:bodyPr>
          <a:lstStyle/>
          <a:p>
            <a:pPr algn="l" rtl="0">
              <a:lnSpc>
                <a:spcPct val="110000"/>
              </a:lnSpc>
              <a:spcBef>
                <a:spcPts val="0"/>
              </a:spcBef>
              <a:spcAft>
                <a:spcPts val="400"/>
              </a:spcAft>
            </a:pPr>
            <a:r>
              <a:rPr lang="x-es-XL" sz="3600" b="0" i="0" u="none" baseline="0">
                <a:solidFill>
                  <a:schemeClr val="tx2"/>
                </a:solidFill>
                <a:latin typeface="Arial" panose="020B0604020202020204" pitchFamily="34" charset="0"/>
                <a:ea typeface="Arial" panose="020B0604020202020204" pitchFamily="34" charset="0"/>
                <a:cs typeface="Arial" panose="020B0604020202020204" pitchFamily="34" charset="0"/>
              </a:rPr>
              <a:t>60 años</a:t>
            </a:r>
          </a:p>
        </p:txBody>
      </p:sp>
      <p:sp>
        <p:nvSpPr>
          <p:cNvPr id="34" name="Text">
            <a:extLst>
              <a:ext uri="{FF2B5EF4-FFF2-40B4-BE49-F238E27FC236}">
                <a16:creationId xmlns:a16="http://schemas.microsoft.com/office/drawing/2014/main" id="{59E92E15-794E-37DF-59DF-978EC7DCAC3C}"/>
              </a:ext>
            </a:extLst>
          </p:cNvPr>
          <p:cNvSpPr txBox="1"/>
          <p:nvPr/>
        </p:nvSpPr>
        <p:spPr>
          <a:xfrm>
            <a:off x="8244667" y="3261584"/>
            <a:ext cx="3052597" cy="1855124"/>
          </a:xfrm>
          <a:prstGeom prst="rect">
            <a:avLst/>
          </a:prstGeom>
          <a:noFill/>
        </p:spPr>
        <p:txBody>
          <a:bodyPr wrap="square" rtlCol="0">
            <a:noAutofit/>
          </a:bodyPr>
          <a:lstStyle/>
          <a:p>
            <a:pPr algn="l" rtl="0">
              <a:lnSpc>
                <a:spcPct val="110000"/>
              </a:lnSpc>
              <a:spcBef>
                <a:spcPts val="0"/>
              </a:spcBef>
              <a:spcAft>
                <a:spcPts val="400"/>
              </a:spcAft>
            </a:pPr>
            <a:r>
              <a:rPr lang="x-es-XL" sz="1600" b="1" i="0" u="none" baseline="0">
                <a:latin typeface="Arial" panose="020B0604020202020204" pitchFamily="34" charset="0"/>
                <a:ea typeface="Arial" panose="020B0604020202020204" pitchFamily="34" charset="0"/>
                <a:cs typeface="Arial" panose="020B0604020202020204" pitchFamily="34" charset="0"/>
              </a:rPr>
              <a:t>Objetivo de ahorro:</a:t>
            </a:r>
          </a:p>
          <a:p>
            <a:pPr algn="l" rtl="0">
              <a:lnSpc>
                <a:spcPct val="110000"/>
              </a:lnSpc>
              <a:spcBef>
                <a:spcPts val="0"/>
              </a:spcBef>
              <a:spcAft>
                <a:spcPts val="400"/>
              </a:spcAft>
            </a:pPr>
            <a:r>
              <a:rPr lang="x-es-XL" sz="1600" b="0" i="0" u="none" baseline="0">
                <a:latin typeface="Arial" panose="020B0604020202020204" pitchFamily="34" charset="0"/>
                <a:ea typeface="Arial" panose="020B0604020202020204" pitchFamily="34" charset="0"/>
                <a:cs typeface="Arial" panose="020B0604020202020204" pitchFamily="34" charset="0"/>
              </a:rPr>
              <a:t>20% o más de cada cheque salarial</a:t>
            </a:r>
          </a:p>
          <a:p>
            <a:pPr algn="l" rtl="0">
              <a:lnSpc>
                <a:spcPct val="110000"/>
              </a:lnSpc>
              <a:spcBef>
                <a:spcPts val="0"/>
              </a:spcBef>
              <a:spcAft>
                <a:spcPts val="400"/>
              </a:spcAft>
            </a:pPr>
            <a:r>
              <a:rPr lang="x-es-XL" sz="1600" b="1" i="0" u="none" baseline="0">
                <a:latin typeface="Arial" panose="020B0604020202020204" pitchFamily="34" charset="0"/>
                <a:ea typeface="Arial" panose="020B0604020202020204" pitchFamily="34" charset="0"/>
                <a:cs typeface="Arial" panose="020B0604020202020204" pitchFamily="34" charset="0"/>
              </a:rPr>
              <a:t>Elija ahorrar:</a:t>
            </a:r>
          </a:p>
          <a:p>
            <a:pPr algn="l" rtl="0">
              <a:lnSpc>
                <a:spcPct val="110000"/>
              </a:lnSpc>
              <a:spcBef>
                <a:spcPts val="0"/>
              </a:spcBef>
              <a:spcAft>
                <a:spcPts val="400"/>
              </a:spcAft>
            </a:pPr>
            <a:r>
              <a:rPr lang="x-es-XL" sz="1600" b="0" i="0" u="none" baseline="0">
                <a:latin typeface="Arial" panose="020B0604020202020204" pitchFamily="34" charset="0"/>
                <a:ea typeface="Arial" panose="020B0604020202020204" pitchFamily="34" charset="0"/>
                <a:cs typeface="Arial" panose="020B0604020202020204" pitchFamily="34" charset="0"/>
              </a:rPr>
              <a:t>7 veces el salario anual</a:t>
            </a:r>
          </a:p>
        </p:txBody>
      </p:sp>
      <p:pic>
        <p:nvPicPr>
          <p:cNvPr id="13" name="Picture 12">
            <a:extLst>
              <a:ext uri="{FF2B5EF4-FFF2-40B4-BE49-F238E27FC236}">
                <a16:creationId xmlns:a16="http://schemas.microsoft.com/office/drawing/2014/main" id="{80CFFBBD-9BF3-77ED-5CEE-92EBEFF6607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2718138" y="1783934"/>
            <a:ext cx="1152119" cy="1434715"/>
          </a:xfrm>
          <a:prstGeom prst="rect">
            <a:avLst/>
          </a:prstGeom>
        </p:spPr>
      </p:pic>
      <p:pic>
        <p:nvPicPr>
          <p:cNvPr id="15" name="Picture 14">
            <a:extLst>
              <a:ext uri="{FF2B5EF4-FFF2-40B4-BE49-F238E27FC236}">
                <a16:creationId xmlns:a16="http://schemas.microsoft.com/office/drawing/2014/main" id="{327F50A7-DA4B-2A16-6738-947118F70194}"/>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6272856" y="1783934"/>
            <a:ext cx="1152119" cy="1434715"/>
          </a:xfrm>
          <a:prstGeom prst="rect">
            <a:avLst/>
          </a:prstGeom>
        </p:spPr>
      </p:pic>
      <p:pic>
        <p:nvPicPr>
          <p:cNvPr id="18" name="Picture 17">
            <a:extLst>
              <a:ext uri="{FF2B5EF4-FFF2-40B4-BE49-F238E27FC236}">
                <a16:creationId xmlns:a16="http://schemas.microsoft.com/office/drawing/2014/main" id="{9BDF556C-1BE1-CAFC-EE10-BF7DEE389129}"/>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9923535" y="1783933"/>
            <a:ext cx="1152119" cy="1434715"/>
          </a:xfrm>
          <a:prstGeom prst="rect">
            <a:avLst/>
          </a:prstGeom>
        </p:spPr>
      </p:pic>
      <p:sp>
        <p:nvSpPr>
          <p:cNvPr id="3" name="TextBox 2">
            <a:extLst>
              <a:ext uri="{FF2B5EF4-FFF2-40B4-BE49-F238E27FC236}">
                <a16:creationId xmlns:a16="http://schemas.microsoft.com/office/drawing/2014/main" id="{C406F62A-33B0-2972-AAD8-6E5ABEAEA768}"/>
              </a:ext>
            </a:extLst>
          </p:cNvPr>
          <p:cNvSpPr txBox="1"/>
          <p:nvPr/>
        </p:nvSpPr>
        <p:spPr>
          <a:xfrm>
            <a:off x="892908" y="5694539"/>
            <a:ext cx="6098146" cy="276999"/>
          </a:xfrm>
          <a:prstGeom prst="rect">
            <a:avLst/>
          </a:prstGeom>
          <a:noFill/>
        </p:spPr>
        <p:txBody>
          <a:bodyPr wrap="square">
            <a:spAutoFit/>
          </a:bodyPr>
          <a:lstStyle/>
          <a:p>
            <a:pPr marR="22590" algn="l" rtl="0"/>
            <a:r>
              <a:rPr lang="x-es-XL" sz="1200" b="0" i="0" u="none" strike="noStrike" baseline="0">
                <a:latin typeface="Arial" panose="020B0604020202020204" pitchFamily="34" charset="0"/>
                <a:ea typeface="Arial" panose="020B0604020202020204" pitchFamily="34" charset="0"/>
                <a:cs typeface="Arial" panose="020B0604020202020204" pitchFamily="34" charset="0"/>
              </a:rPr>
              <a:t>Fuente: Kmotion Research, 2024 </a:t>
            </a:r>
            <a:endParaRPr lang="x-es-XL" sz="1200" dirty="0"/>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16</a:t>
            </a:fld>
            <a:endParaRPr lang="x-es-XL"/>
          </a:p>
        </p:txBody>
      </p:sp>
      <p:pic>
        <p:nvPicPr>
          <p:cNvPr id="2" name="The Standard logo" descr="The Standard Registered Logo">
            <a:extLst>
              <a:ext uri="{FF2B5EF4-FFF2-40B4-BE49-F238E27FC236}">
                <a16:creationId xmlns:a16="http://schemas.microsoft.com/office/drawing/2014/main" id="{8BD04EE7-CAA4-C1A7-F1B5-935F9CFB13B4}"/>
              </a:ext>
              <a:ext uri="{C183D7F6-B498-43B3-948B-1728B52AA6E4}">
                <adec:decorative xmlns:adec="http://schemas.microsoft.com/office/drawing/2017/decorative" val="0"/>
              </a:ext>
            </a:extLst>
          </p:cNvPr>
          <p:cNvPicPr>
            <a:picLocks noChangeAspect="1"/>
          </p:cNvPicPr>
          <p:nvPr/>
        </p:nvPicPr>
        <p:blipFill rotWithShape="1">
          <a:blip r:embed="rId6"/>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2622789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a:extLst>
              <a:ext uri="{FF2B5EF4-FFF2-40B4-BE49-F238E27FC236}">
                <a16:creationId xmlns:a16="http://schemas.microsoft.com/office/drawing/2014/main" id="{EC5F98DA-D801-0C1D-D109-4DE76610B411}"/>
              </a:ext>
              <a:ext uri="{C183D7F6-B498-43B3-948B-1728B52AA6E4}">
                <adec:decorative xmlns:adec="http://schemas.microsoft.com/office/drawing/2017/decorative" val="1"/>
              </a:ext>
            </a:extLst>
          </p:cNvPr>
          <p:cNvPicPr preferRelativeResize="0">
            <a:picLocks/>
          </p:cNvPicPr>
          <p:nvPr/>
        </p:nvPicPr>
        <p:blipFill>
          <a:blip r:embed="rId3"/>
          <a:srcRect t="592" b="592"/>
          <a:stretch/>
        </p:blipFill>
        <p:spPr>
          <a:xfrm>
            <a:off x="7974959" y="1113859"/>
            <a:ext cx="3859194" cy="3447303"/>
          </a:xfrm>
          <a:prstGeom prst="roundRect">
            <a:avLst>
              <a:gd name="adj" fmla="val 3499"/>
            </a:avLst>
          </a:prstGeom>
        </p:spPr>
      </p:pic>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1995459" y="1714896"/>
            <a:ext cx="4443164" cy="466829"/>
          </a:xfrm>
        </p:spPr>
        <p:txBody>
          <a:bodyPr anchor="t" anchorCtr="0">
            <a:noAutofit/>
          </a:bodyPr>
          <a:lstStyle/>
          <a:p>
            <a:pPr algn="ctr" rtl="0"/>
            <a:r>
              <a:rPr lang="x-es-XL" sz="2800" b="0" i="0" u="none" baseline="0"/>
              <a:t>¿Tiene alguna pregunta?</a:t>
            </a:r>
          </a:p>
        </p:txBody>
      </p:sp>
      <p:sp>
        <p:nvSpPr>
          <p:cNvPr id="3" name="Text">
            <a:extLst>
              <a:ext uri="{FF2B5EF4-FFF2-40B4-BE49-F238E27FC236}">
                <a16:creationId xmlns:a16="http://schemas.microsoft.com/office/drawing/2014/main" id="{A794E158-AF79-05F8-F05E-11DDF848BCB5}"/>
              </a:ext>
            </a:extLst>
          </p:cNvPr>
          <p:cNvSpPr txBox="1"/>
          <p:nvPr/>
        </p:nvSpPr>
        <p:spPr>
          <a:xfrm>
            <a:off x="1243292" y="2655847"/>
            <a:ext cx="5947499" cy="1905315"/>
          </a:xfrm>
          <a:prstGeom prst="rect">
            <a:avLst/>
          </a:prstGeom>
          <a:noFill/>
        </p:spPr>
        <p:txBody>
          <a:bodyPr wrap="square" rtlCol="0">
            <a:noAutofit/>
          </a:bodyPr>
          <a:lstStyle/>
          <a:p>
            <a:pPr algn="ctr" rtl="0">
              <a:lnSpc>
                <a:spcPct val="110000"/>
              </a:lnSpc>
              <a:spcBef>
                <a:spcPts val="0"/>
              </a:spcBef>
              <a:spcAft>
                <a:spcPts val="400"/>
              </a:spcAft>
            </a:pPr>
            <a:r>
              <a:rPr lang="x-es-XL" sz="2800" b="0" i="0" u="none" baseline="0" dirty="0">
                <a:latin typeface="Arial" panose="020B0604020202020204" pitchFamily="34" charset="0"/>
                <a:ea typeface="Arial" panose="020B0604020202020204" pitchFamily="34" charset="0"/>
                <a:cs typeface="Arial" panose="020B0604020202020204" pitchFamily="34" charset="0"/>
              </a:rPr>
              <a:t>Visite </a:t>
            </a:r>
            <a:r>
              <a:rPr lang="x-es-XL" sz="2800" b="1" i="0" u="none" baseline="0" dirty="0">
                <a:solidFill>
                  <a:schemeClr val="tx2"/>
                </a:solidFill>
                <a:latin typeface="Arial" panose="020B0604020202020204" pitchFamily="34" charset="0"/>
                <a:ea typeface="Arial" panose="020B0604020202020204" pitchFamily="34" charset="0"/>
                <a:cs typeface="Arial" panose="020B0604020202020204" pitchFamily="34" charset="0"/>
                <a:hlinkClick r:id="rId4" tooltip="http://www.standard.com/retirement"/>
              </a:rPr>
              <a:t>standard.com/retirement </a:t>
            </a:r>
            <a:br>
              <a:rPr lang="x-es-XL" sz="2800" dirty="0">
                <a:latin typeface="Arial" panose="020B0604020202020204" pitchFamily="34" charset="0"/>
                <a:cs typeface="Arial" panose="020B0604020202020204" pitchFamily="34" charset="0"/>
              </a:rPr>
            </a:br>
            <a:r>
              <a:rPr lang="x-es-XL" sz="2800" b="0" i="0" u="none" baseline="0" dirty="0">
                <a:latin typeface="Arial" panose="020B0604020202020204" pitchFamily="34" charset="0"/>
                <a:ea typeface="Arial" panose="020B0604020202020204" pitchFamily="34" charset="0"/>
                <a:cs typeface="Arial" panose="020B0604020202020204" pitchFamily="34" charset="0"/>
              </a:rPr>
              <a:t>para inscribirse en su plan </a:t>
            </a:r>
            <a:br>
              <a:rPr lang="x-es-XL" sz="2800" dirty="0">
                <a:latin typeface="Arial" panose="020B0604020202020204" pitchFamily="34" charset="0"/>
                <a:cs typeface="Arial" panose="020B0604020202020204" pitchFamily="34" charset="0"/>
              </a:rPr>
            </a:br>
            <a:r>
              <a:rPr lang="x-es-XL" sz="2800" b="0" i="0" u="none" baseline="0" dirty="0">
                <a:latin typeface="Arial" panose="020B0604020202020204" pitchFamily="34" charset="0"/>
                <a:ea typeface="Arial" panose="020B0604020202020204" pitchFamily="34" charset="0"/>
                <a:cs typeface="Arial" panose="020B0604020202020204" pitchFamily="34" charset="0"/>
              </a:rPr>
              <a:t>o aumentar su aportación. </a:t>
            </a:r>
          </a:p>
        </p:txBody>
      </p:sp>
      <p:cxnSp>
        <p:nvCxnSpPr>
          <p:cNvPr id="4" name="Straight Connector 3">
            <a:extLst>
              <a:ext uri="{FF2B5EF4-FFF2-40B4-BE49-F238E27FC236}">
                <a16:creationId xmlns:a16="http://schemas.microsoft.com/office/drawing/2014/main" id="{FCD2C853-A7A2-48E2-F1E1-12572CB0978E}"/>
              </a:ext>
              <a:ext uri="{C183D7F6-B498-43B3-948B-1728B52AA6E4}">
                <adec:decorative xmlns:adec="http://schemas.microsoft.com/office/drawing/2017/decorative" val="1"/>
              </a:ext>
            </a:extLst>
          </p:cNvPr>
          <p:cNvCxnSpPr/>
          <p:nvPr/>
        </p:nvCxnSpPr>
        <p:spPr>
          <a:xfrm>
            <a:off x="2553629" y="3111190"/>
            <a:ext cx="446048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17</a:t>
            </a:fld>
            <a:endParaRPr lang="x-es-XL"/>
          </a:p>
        </p:txBody>
      </p:sp>
      <p:pic>
        <p:nvPicPr>
          <p:cNvPr id="2" name="The Standard logo" descr="The Standard Registered Logo">
            <a:extLst>
              <a:ext uri="{FF2B5EF4-FFF2-40B4-BE49-F238E27FC236}">
                <a16:creationId xmlns:a16="http://schemas.microsoft.com/office/drawing/2014/main" id="{3EBAC408-FE9E-EB4C-9C9B-8159EFD973D6}"/>
              </a:ext>
              <a:ext uri="{C183D7F6-B498-43B3-948B-1728B52AA6E4}">
                <adec:decorative xmlns:adec="http://schemas.microsoft.com/office/drawing/2017/decorative" val="0"/>
              </a:ext>
            </a:extLst>
          </p:cNvPr>
          <p:cNvPicPr>
            <a:picLocks noChangeAspect="1"/>
          </p:cNvPicPr>
          <p:nvPr/>
        </p:nvPicPr>
        <p:blipFill rotWithShape="1">
          <a:blip r:embed="rId5"/>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3912736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DF9DDF-9A96-320A-B830-8BE16D84566C}"/>
              </a:ext>
              <a:ext uri="{C183D7F6-B498-43B3-948B-1728B52AA6E4}">
                <adec:decorative xmlns:adec="http://schemas.microsoft.com/office/drawing/2017/decorative" val="1"/>
              </a:ext>
            </a:extLst>
          </p:cNvPr>
          <p:cNvSpPr>
            <a:spLocks noGrp="1"/>
          </p:cNvSpPr>
          <p:nvPr>
            <p:ph type="title" idx="4294967295"/>
          </p:nvPr>
        </p:nvSpPr>
        <p:spPr>
          <a:xfrm>
            <a:off x="838199" y="-520700"/>
            <a:ext cx="10855959" cy="520700"/>
          </a:xfrm>
        </p:spPr>
        <p:txBody>
          <a:bodyPr vert="horz" lIns="91440" tIns="45720" rIns="91440" bIns="45720" rtlCol="0" anchor="b">
            <a:noAutofit/>
          </a:bodyPr>
          <a:lstStyle/>
          <a:p>
            <a:r>
              <a:rPr lang="en-US" dirty="0">
                <a:solidFill>
                  <a:srgbClr val="004EA8"/>
                </a:solidFill>
              </a:rPr>
              <a:t>Disclosure</a:t>
            </a:r>
          </a:p>
        </p:txBody>
      </p:sp>
      <p:pic>
        <p:nvPicPr>
          <p:cNvPr id="6" name="Picture 5" descr="The Standard Registered Logo">
            <a:extLst>
              <a:ext uri="{FF2B5EF4-FFF2-40B4-BE49-F238E27FC236}">
                <a16:creationId xmlns:a16="http://schemas.microsoft.com/office/drawing/2014/main" id="{B19D194C-2604-F286-9DC1-1859B9CE0838}"/>
              </a:ext>
            </a:extLst>
          </p:cNvPr>
          <p:cNvPicPr>
            <a:picLocks noChangeAspect="1"/>
          </p:cNvPicPr>
          <p:nvPr/>
        </p:nvPicPr>
        <p:blipFill>
          <a:blip r:embed="rId3"/>
          <a:stretch>
            <a:fillRect/>
          </a:stretch>
        </p:blipFill>
        <p:spPr>
          <a:xfrm>
            <a:off x="609600" y="1614556"/>
            <a:ext cx="1876023" cy="1213268"/>
          </a:xfrm>
          <a:prstGeom prst="rect">
            <a:avLst/>
          </a:prstGeom>
        </p:spPr>
      </p:pic>
      <p:sp>
        <p:nvSpPr>
          <p:cNvPr id="8" name="TextBox 7">
            <a:extLst>
              <a:ext uri="{FF2B5EF4-FFF2-40B4-BE49-F238E27FC236}">
                <a16:creationId xmlns:a16="http://schemas.microsoft.com/office/drawing/2014/main" id="{66222F5A-D5F3-6868-DC6D-0D70B215E705}"/>
              </a:ext>
            </a:extLst>
          </p:cNvPr>
          <p:cNvSpPr txBox="1"/>
          <p:nvPr/>
        </p:nvSpPr>
        <p:spPr>
          <a:xfrm>
            <a:off x="609600" y="3812146"/>
            <a:ext cx="11123054" cy="1292662"/>
          </a:xfrm>
          <a:prstGeom prst="rect">
            <a:avLst/>
          </a:prstGeom>
          <a:noFill/>
        </p:spPr>
        <p:txBody>
          <a:bodyPr wrap="square" rtlCol="0">
            <a:spAutoFit/>
          </a:bodyPr>
          <a:lstStyle/>
          <a:p>
            <a:pPr algn="l" rtl="0"/>
            <a:r>
              <a:rPr lang="x-es-XL" sz="1300" b="0" i="0" u="none" baseline="0" dirty="0"/>
              <a:t>The Standard es el nombre comercial de StanCorp Financial Group, Inc. y sus subsidiarias, Standard Retirement Services, Inc., proporciona servicios de documentación financiera y servicios administrativos del plan. Standard Retirement Services, Inc. es una subsidiaria de StanCorp Financial Group, Inc., y todas son corporaciones de Oregon. </a:t>
            </a:r>
          </a:p>
          <a:p>
            <a:endParaRPr lang="x-es-XL" sz="1300" dirty="0"/>
          </a:p>
          <a:p>
            <a:endParaRPr lang="x-es-XL" sz="1300" dirty="0"/>
          </a:p>
          <a:p>
            <a:pPr algn="l" rtl="0"/>
            <a:r>
              <a:rPr lang="x-es-XL" sz="1300" b="0" i="0" u="none" baseline="0" dirty="0"/>
              <a:t>The Standard no proporciona asesoramiento fiscal. Por favor, consulte a su asesor fiscal para que le oriente.        </a:t>
            </a:r>
          </a:p>
        </p:txBody>
      </p:sp>
      <p:sp>
        <p:nvSpPr>
          <p:cNvPr id="4" name="TextBox 3">
            <a:extLst>
              <a:ext uri="{FF2B5EF4-FFF2-40B4-BE49-F238E27FC236}">
                <a16:creationId xmlns:a16="http://schemas.microsoft.com/office/drawing/2014/main" id="{CDE87DB6-748C-31D5-D4A2-D7444B9CC276}"/>
              </a:ext>
            </a:extLst>
          </p:cNvPr>
          <p:cNvSpPr txBox="1"/>
          <p:nvPr/>
        </p:nvSpPr>
        <p:spPr>
          <a:xfrm>
            <a:off x="609600" y="6076417"/>
            <a:ext cx="6098146" cy="276999"/>
          </a:xfrm>
          <a:prstGeom prst="rect">
            <a:avLst/>
          </a:prstGeom>
          <a:noFill/>
        </p:spPr>
        <p:txBody>
          <a:bodyPr wrap="square">
            <a:spAutoFit/>
          </a:bodyPr>
          <a:lstStyle/>
          <a:p>
            <a:pPr algn="l" rtl="0"/>
            <a:r>
              <a:rPr lang="x-es-XL" sz="1200" b="1" i="0" u="none" baseline="0"/>
              <a:t>RP 19459</a:t>
            </a:r>
            <a:r>
              <a:rPr lang="es-ES" sz="1200" b="1" i="0" u="none" baseline="0"/>
              <a:t>-SPU</a:t>
            </a:r>
            <a:r>
              <a:rPr lang="x-es-XL" sz="1200" b="1" i="0" u="none" baseline="0"/>
              <a:t> </a:t>
            </a:r>
            <a:r>
              <a:rPr lang="x-es-XL" sz="1200" b="0" i="0" u="none" baseline="0"/>
              <a:t>(05/24) W983163.01-0524 (05/26)</a:t>
            </a:r>
          </a:p>
        </p:txBody>
      </p:sp>
      <p:sp>
        <p:nvSpPr>
          <p:cNvPr id="2" name="Slide Number Placeholder 1">
            <a:extLst>
              <a:ext uri="{FF2B5EF4-FFF2-40B4-BE49-F238E27FC236}">
                <a16:creationId xmlns:a16="http://schemas.microsoft.com/office/drawing/2014/main" id="{BA2C244F-0C20-A699-8E4B-26CCA2636DD0}"/>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defRPr/>
              </a:pPr>
              <a:t>18</a:t>
            </a:fld>
            <a:endParaRPr lang="x-es-XL"/>
          </a:p>
        </p:txBody>
      </p:sp>
    </p:spTree>
    <p:extLst>
      <p:ext uri="{BB962C8B-B14F-4D97-AF65-F5344CB8AC3E}">
        <p14:creationId xmlns:p14="http://schemas.microsoft.com/office/powerpoint/2010/main" val="1741213667"/>
      </p:ext>
    </p:extLst>
  </p:cSld>
  <p:clrMapOvr>
    <a:masterClrMapping/>
  </p:clrMapOvr>
</p:sld>
</file>

<file path=ppt/theme/theme1.xml><?xml version="1.0" encoding="utf-8"?>
<a:theme xmlns:a="http://schemas.openxmlformats.org/drawingml/2006/main" name="Master w/ Full Footer">
  <a:themeElements>
    <a:clrScheme name="The Standard Template Colors">
      <a:dk1>
        <a:srgbClr val="000000"/>
      </a:dk1>
      <a:lt1>
        <a:srgbClr val="FFFFFF"/>
      </a:lt1>
      <a:dk2>
        <a:srgbClr val="004EA8"/>
      </a:dk2>
      <a:lt2>
        <a:srgbClr val="D6F3FF"/>
      </a:lt2>
      <a:accent1>
        <a:srgbClr val="221551"/>
      </a:accent1>
      <a:accent2>
        <a:srgbClr val="F0F3FF"/>
      </a:accent2>
      <a:accent3>
        <a:srgbClr val="612F93"/>
      </a:accent3>
      <a:accent4>
        <a:srgbClr val="D9D8EA"/>
      </a:accent4>
      <a:accent5>
        <a:srgbClr val="0075B2"/>
      </a:accent5>
      <a:accent6>
        <a:srgbClr val="6BA7EA"/>
      </a:accent6>
      <a:hlink>
        <a:srgbClr val="004EA6"/>
      </a:hlink>
      <a:folHlink>
        <a:srgbClr val="004EA6"/>
      </a:folHlink>
    </a:clrScheme>
    <a:fontScheme name="Standard Master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Standard Base Master Template Lite_Q1_24" id="{F49E0538-7C43-2140-A7EA-CDFF6EEE4227}" vid="{0EA29900-37FF-C24D-8098-573EAC362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76FB839D8CAD4DA01800885BDFCC83" ma:contentTypeVersion="16" ma:contentTypeDescription="Create a new document." ma:contentTypeScope="" ma:versionID="3d58d3453b5bf5803b6bca225a05b18f">
  <xsd:schema xmlns:xsd="http://www.w3.org/2001/XMLSchema" xmlns:xs="http://www.w3.org/2001/XMLSchema" xmlns:p="http://schemas.microsoft.com/office/2006/metadata/properties" xmlns:ns2="af0d835a-3d14-486d-980f-eaf76ccd082e" xmlns:ns3="6021318e-cadf-4644-b3f5-8786c4cf8acd" xmlns:ns4="fe1d0d08-bf91-42eb-a2fe-06a16a639f77" targetNamespace="http://schemas.microsoft.com/office/2006/metadata/properties" ma:root="true" ma:fieldsID="1e6dbd2456c9947ce154dc291d8e6e0b" ns2:_="" ns3:_="" ns4:_="">
    <xsd:import namespace="af0d835a-3d14-486d-980f-eaf76ccd082e"/>
    <xsd:import namespace="6021318e-cadf-4644-b3f5-8786c4cf8acd"/>
    <xsd:import namespace="fe1d0d08-bf91-42eb-a2fe-06a16a639f77"/>
    <xsd:element name="properties">
      <xsd:complexType>
        <xsd:sequence>
          <xsd:element name="documentManagement">
            <xsd:complexType>
              <xsd:all>
                <xsd:element ref="ns2:Photometadata" minOccurs="0"/>
                <xsd:element ref="ns2:Thumbnail" minOccurs="0"/>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0d835a-3d14-486d-980f-eaf76ccd082e" elementFormDefault="qualified">
    <xsd:import namespace="http://schemas.microsoft.com/office/2006/documentManagement/types"/>
    <xsd:import namespace="http://schemas.microsoft.com/office/infopath/2007/PartnerControls"/>
    <xsd:element name="Photometadata" ma:index="8" nillable="true" ma:displayName="Photo metadata" ma:format="Dropdown" ma:internalName="Photometadata">
      <xsd:simpleType>
        <xsd:restriction base="dms:Text">
          <xsd:maxLength value="255"/>
        </xsd:restriction>
      </xsd:simpleType>
    </xsd:element>
    <xsd:element name="Thumbnail" ma:index="9" nillable="true" ma:displayName="Thumbnail" ma:format="Dropdown" ma:internalName="Thumbnail">
      <xsd:simpleType>
        <xsd:restriction base="dms:Text">
          <xsd:maxLength value="255"/>
        </xsd:restriction>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ceebad9-cc78-4802-93f8-9d240ded60a4"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21318e-cadf-4644-b3f5-8786c4cf8ac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d0598a9-60cc-41cf-a68f-c00698b1768c}" ma:internalName="TaxCatchAll" ma:showField="CatchAllData" ma:web="fe1d0d08-bf91-42eb-a2fe-06a16a639f7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e1d0d08-bf91-42eb-a2fe-06a16a639f77"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f0d835a-3d14-486d-980f-eaf76ccd082e">
      <Terms xmlns="http://schemas.microsoft.com/office/infopath/2007/PartnerControls"/>
    </lcf76f155ced4ddcb4097134ff3c332f>
    <TaxCatchAll xmlns="6021318e-cadf-4644-b3f5-8786c4cf8acd" xsi:nil="true"/>
    <Photometadata xmlns="af0d835a-3d14-486d-980f-eaf76ccd082e" xsi:nil="true"/>
    <Thumbnail xmlns="af0d835a-3d14-486d-980f-eaf76ccd082e" xsi:nil="true"/>
    <SharedWithUsers xmlns="fe1d0d08-bf91-42eb-a2fe-06a16a639f77">
      <UserInfo>
        <DisplayName>Everyone except external users</DisplayName>
        <AccountId>17</AccountId>
        <AccountType/>
      </UserInfo>
    </SharedWithUsers>
  </documentManagement>
</p:properties>
</file>

<file path=customXml/itemProps1.xml><?xml version="1.0" encoding="utf-8"?>
<ds:datastoreItem xmlns:ds="http://schemas.openxmlformats.org/officeDocument/2006/customXml" ds:itemID="{0E3EB7DD-3209-4314-833B-96877E412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0d835a-3d14-486d-980f-eaf76ccd082e"/>
    <ds:schemaRef ds:uri="6021318e-cadf-4644-b3f5-8786c4cf8acd"/>
    <ds:schemaRef ds:uri="fe1d0d08-bf91-42eb-a2fe-06a16a639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7795A2-EC25-45BF-A0BA-CC20F6269A07}">
  <ds:schemaRefs>
    <ds:schemaRef ds:uri="http://schemas.microsoft.com/sharepoint/v3/contenttype/forms"/>
  </ds:schemaRefs>
</ds:datastoreItem>
</file>

<file path=customXml/itemProps3.xml><?xml version="1.0" encoding="utf-8"?>
<ds:datastoreItem xmlns:ds="http://schemas.openxmlformats.org/officeDocument/2006/customXml" ds:itemID="{32F56FA5-23CA-48ED-9B53-653DE43F58D1}">
  <ds:schemaRefs>
    <ds:schemaRef ds:uri="http://schemas.microsoft.com/office/2006/documentManagement/types"/>
    <ds:schemaRef ds:uri="http://purl.org/dc/terms/"/>
    <ds:schemaRef ds:uri="http://purl.org/dc/dcmitype/"/>
    <ds:schemaRef ds:uri="http://schemas.microsoft.com/office/2006/metadata/properties"/>
    <ds:schemaRef ds:uri="af0d835a-3d14-486d-980f-eaf76ccd082e"/>
    <ds:schemaRef ds:uri="http://purl.org/dc/elements/1.1/"/>
    <ds:schemaRef ds:uri="http://schemas.microsoft.com/office/infopath/2007/PartnerControls"/>
    <ds:schemaRef ds:uri="http://schemas.openxmlformats.org/package/2006/metadata/core-properties"/>
    <ds:schemaRef ds:uri="fe1d0d08-bf91-42eb-a2fe-06a16a639f77"/>
    <ds:schemaRef ds:uri="6021318e-cadf-4644-b3f5-8786c4cf8ac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485</TotalTime>
  <Words>2394</Words>
  <Application>Microsoft Office PowerPoint</Application>
  <PresentationFormat>Widescreen</PresentationFormat>
  <Paragraphs>282</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Courier New</vt:lpstr>
      <vt:lpstr>Wingdings</vt:lpstr>
      <vt:lpstr>Master w/ Full Footer</vt:lpstr>
      <vt:lpstr>El poder  del presupuesto  Encuentre el dinero para ahorrar</vt:lpstr>
      <vt:lpstr>Presentadores</vt:lpstr>
      <vt:lpstr>Razones para ahorrar</vt:lpstr>
      <vt:lpstr>Únase al plan de jubilación de su compañía</vt:lpstr>
      <vt:lpstr>¿Por qué unirse a su plan?</vt:lpstr>
      <vt:lpstr>Deshágase de los obstáculos para prepararse para  la jubilación</vt:lpstr>
      <vt:lpstr>Empiece aquí: Crear un presupuesto</vt:lpstr>
      <vt:lpstr>Conceptos presupuestarios básicos</vt:lpstr>
      <vt:lpstr>Menos estrés</vt:lpstr>
      <vt:lpstr>¿Cuál es su estilo presupuestario?</vt:lpstr>
      <vt:lpstr>Hay una aplicación para eso</vt:lpstr>
      <vt:lpstr>Rachel</vt:lpstr>
      <vt:lpstr>Rachel </vt:lpstr>
      <vt:lpstr>Cómo me ayudó crear un presupuesto</vt:lpstr>
      <vt:lpstr>Listo para jubilarse</vt:lpstr>
      <vt:lpstr>Metas de ahorro</vt:lpstr>
      <vt:lpstr>¿Tiene alguna pregunta?</vt:lpstr>
      <vt:lpstr>Disclosure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poder del presupuesto Encuentre el dinero para ahorrar</dc:title>
  <dc:subject>El poder del presupuesto Encuentre el dinero para ahorrar</dc:subject>
  <dc:creator>The Standard</dc:creator>
  <cp:keywords>El poder del presupuesto Encuentre el dinero para ahorrar, The Standard</cp:keywords>
  <dc:description/>
  <cp:lastModifiedBy>Tony Gilbert</cp:lastModifiedBy>
  <cp:revision>89</cp:revision>
  <dcterms:created xsi:type="dcterms:W3CDTF">2024-03-15T21:30:48Z</dcterms:created>
  <dcterms:modified xsi:type="dcterms:W3CDTF">2024-09-13T23:40:22Z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0x010100A276FB839D8CAD4DA01800885BDFCC83</vt:lpwstr>
  </property>
  <property fmtid="{D5CDD505-2E9C-101B-9397-08002B2CF9AE}" pid="3" name="MediaServiceImageTags">
    <vt:lpwstr/>
  </property>
</Properties>
</file>