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4"/>
  </p:notesMasterIdLst>
  <p:handoutMasterIdLst>
    <p:handoutMasterId r:id="rId25"/>
  </p:handoutMasterIdLst>
  <p:sldIdLst>
    <p:sldId id="390" r:id="rId5"/>
    <p:sldId id="327" r:id="rId6"/>
    <p:sldId id="378" r:id="rId7"/>
    <p:sldId id="371" r:id="rId8"/>
    <p:sldId id="379" r:id="rId9"/>
    <p:sldId id="360" r:id="rId10"/>
    <p:sldId id="374" r:id="rId11"/>
    <p:sldId id="323" r:id="rId12"/>
    <p:sldId id="380" r:id="rId13"/>
    <p:sldId id="340" r:id="rId14"/>
    <p:sldId id="381" r:id="rId15"/>
    <p:sldId id="382" r:id="rId16"/>
    <p:sldId id="383" r:id="rId17"/>
    <p:sldId id="384" r:id="rId18"/>
    <p:sldId id="385" r:id="rId19"/>
    <p:sldId id="391" r:id="rId20"/>
    <p:sldId id="387" r:id="rId21"/>
    <p:sldId id="372" r:id="rId22"/>
    <p:sldId id="38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7"/>
    <a:srgbClr val="0075B2"/>
    <a:srgbClr val="505050"/>
    <a:srgbClr val="DAD8EB"/>
    <a:srgbClr val="E5E5E5"/>
    <a:srgbClr val="E5E5E6"/>
    <a:srgbClr val="D6F3FF"/>
    <a:srgbClr val="6E747C"/>
    <a:srgbClr val="F1F5FF"/>
    <a:srgbClr val="D9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51" autoAdjust="0"/>
    <p:restoredTop sz="61408" autoAdjust="0"/>
  </p:normalViewPr>
  <p:slideViewPr>
    <p:cSldViewPr snapToGrid="0">
      <p:cViewPr varScale="1">
        <p:scale>
          <a:sx n="57" d="100"/>
          <a:sy n="57" d="100"/>
        </p:scale>
        <p:origin x="1710" y="60"/>
      </p:cViewPr>
      <p:guideLst>
        <p:guide orient="horz" pos="2160"/>
        <p:guide pos="48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2/23/2026</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2/23/2026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Bienvenido.</a:t>
            </a:r>
          </a:p>
          <a:p>
            <a:endParaRPr lang="x-none" dirty="0"/>
          </a:p>
          <a:p>
            <a:pPr algn="l" rtl="0"/>
            <a:r>
              <a:rPr lang="x-none" b="0" i="0" u="none" baseline="0"/>
              <a:t>Usted está hoy aquí porque su empleador ofrece un plan de jubilación. Es una buena forma de ahorrar ahora para ayudar a cubrir sus gastos de subsistencia en el futuro.  </a:t>
            </a:r>
          </a:p>
          <a:p>
            <a:endParaRPr lang="x-none" dirty="0"/>
          </a:p>
          <a:p>
            <a:pPr algn="l" rtl="0"/>
            <a:r>
              <a:rPr lang="x-none" b="0" i="0" u="none" baseline="0"/>
              <a:t>Puede que esté o no inscrito en su plan, pero en cualquier caso, una gran pregunta puede que le preocupe.</a:t>
            </a:r>
          </a:p>
          <a:p>
            <a:endParaRPr lang="x-none" dirty="0"/>
          </a:p>
          <a:p>
            <a:endParaRPr lang="x-none" dirty="0"/>
          </a:p>
          <a:p>
            <a:pPr algn="l" rtl="0"/>
            <a:r>
              <a:rPr lang="x-none" b="0" i="1" u="none" baseline="0"/>
              <a:t>“¿Cuánto debo ahorrar?”</a:t>
            </a:r>
          </a:p>
          <a:p>
            <a:endParaRPr lang="x-none" dirty="0"/>
          </a:p>
          <a:p>
            <a:endParaRPr lang="x-none" dirty="0"/>
          </a:p>
          <a:p>
            <a:pPr algn="l" rtl="0"/>
            <a:r>
              <a:rPr lang="x-none" b="0" i="0" u="none" baseline="0"/>
              <a:t>Si le parece que es una pregunta difícil de responder, deje a un lado sus preocupaciones. </a:t>
            </a:r>
          </a:p>
          <a:p>
            <a:endParaRPr lang="x-none" dirty="0"/>
          </a:p>
          <a:p>
            <a:pPr algn="l" rtl="0"/>
            <a:r>
              <a:rPr lang="x-none" b="0" i="0" u="none" baseline="0"/>
              <a:t>Hoy vamos a seguir juntos algunos sencillos pasos que le ayudarán a encontrar una respuesta. </a:t>
            </a:r>
          </a:p>
        </p:txBody>
      </p:sp>
      <p:sp>
        <p:nvSpPr>
          <p:cNvPr id="4" name="Slide Number Placeholder 3"/>
          <p:cNvSpPr>
            <a:spLocks noGrp="1"/>
          </p:cNvSpPr>
          <p:nvPr>
            <p:ph type="sldNum" sz="quarter" idx="5"/>
          </p:nvPr>
        </p:nvSpPr>
        <p:spPr/>
        <p:txBody>
          <a:bodyPr/>
          <a:lstStyle/>
          <a:p>
            <a:pPr algn="l" rtl="0"/>
            <a:fld id="{68735D49-6D46-5C4C-9B2F-BCF1E12CE670}" type="slidenum">
              <a:rPr/>
              <a:t>1</a:t>
            </a:fld>
            <a:endParaRPr lang="x-none"/>
          </a:p>
        </p:txBody>
      </p:sp>
    </p:spTree>
    <p:extLst>
      <p:ext uri="{BB962C8B-B14F-4D97-AF65-F5344CB8AC3E}">
        <p14:creationId xmlns:p14="http://schemas.microsoft.com/office/powerpoint/2010/main" val="3194415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dirty="0"/>
              <a:t>(PRESENTACIONES)</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2</a:t>
            </a:fld>
            <a:endParaRPr lang="x-none"/>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dirty="0"/>
              <a:t>Ahorrar para la jubilación puede parecer un reto. Muchos lo sentimos de esa manera.</a:t>
            </a:r>
          </a:p>
          <a:p>
            <a:endParaRPr lang="x-none" dirty="0"/>
          </a:p>
          <a:p>
            <a:pPr algn="l" rtl="0"/>
            <a:r>
              <a:rPr lang="x-none" b="0" i="0" u="none" baseline="0" dirty="0"/>
              <a:t>Aunque muchos estadounidenses tienen acceso a un plan de jubilación en el lugar de trabajo, es posible que no se sientan preparados para la jubilación.</a:t>
            </a:r>
          </a:p>
          <a:p>
            <a:endParaRPr lang="x-none" dirty="0"/>
          </a:p>
          <a:p>
            <a:pPr algn="l" rtl="0"/>
            <a:r>
              <a:rPr lang="x-none" b="0" i="0" u="none" baseline="0" dirty="0"/>
              <a:t>¿Por qué no estamos ahorrando para la jubilación? </a:t>
            </a:r>
          </a:p>
          <a:p>
            <a:endParaRPr lang="x-none" dirty="0"/>
          </a:p>
          <a:p>
            <a:pPr algn="l" rtl="0"/>
            <a:r>
              <a:rPr lang="x-none" b="0" i="0" u="none" baseline="0" dirty="0"/>
              <a:t>Las razones pueden resultarle familiares. ¿Cuál de las siguientes vienen a su mente?</a:t>
            </a:r>
          </a:p>
          <a:p>
            <a:endParaRPr lang="x-none" dirty="0"/>
          </a:p>
          <a:p>
            <a:pPr marL="171450" indent="-171450" algn="l" rtl="0">
              <a:buFont typeface="Arial" panose="020B0604020202020204" pitchFamily="34" charset="0"/>
              <a:buChar char="•"/>
            </a:pPr>
            <a:r>
              <a:rPr lang="x-none" b="0" i="0" u="none" baseline="0" dirty="0"/>
              <a:t>"Es muy difícil iniciar".</a:t>
            </a:r>
          </a:p>
          <a:p>
            <a:pPr marL="171450" indent="-171450" algn="l" rtl="0">
              <a:buFont typeface="Arial" panose="020B0604020202020204" pitchFamily="34" charset="0"/>
              <a:buChar char="•"/>
            </a:pPr>
            <a:r>
              <a:rPr lang="x-none" b="0" i="0" u="none" baseline="0" dirty="0"/>
              <a:t>"Aún falta mucho para jubilarme".</a:t>
            </a:r>
          </a:p>
          <a:p>
            <a:pPr marL="171450" indent="-171450" algn="l" rtl="0">
              <a:buFont typeface="Arial" panose="020B0604020202020204" pitchFamily="34" charset="0"/>
              <a:buChar char="•"/>
            </a:pPr>
            <a:r>
              <a:rPr lang="x-none" b="0" i="0" u="none" baseline="0" dirty="0"/>
              <a:t>"Estoy cerca de jubilarme. Es demasiado tarde para empezar a ahorrar".</a:t>
            </a:r>
          </a:p>
          <a:p>
            <a:pPr marL="171450" indent="-171450" algn="l" rtl="0">
              <a:buFont typeface="Arial" panose="020B0604020202020204" pitchFamily="34" charset="0"/>
              <a:buChar char="•"/>
            </a:pPr>
            <a:r>
              <a:rPr lang="x-none" b="0" i="0" u="none" baseline="0" dirty="0"/>
              <a:t>"Espero estar bien con mis beneficios del Seguro Social".</a:t>
            </a:r>
          </a:p>
          <a:p>
            <a:pPr marL="171450" indent="-171450" algn="l" rtl="0">
              <a:buFont typeface="Arial" panose="020B0604020202020204" pitchFamily="34" charset="0"/>
              <a:buChar char="•"/>
            </a:pPr>
            <a:r>
              <a:rPr lang="x-none" b="0" i="0" u="none" baseline="0" dirty="0"/>
              <a:t>"No sé cuánto ahorrar".</a:t>
            </a:r>
          </a:p>
          <a:p>
            <a:endParaRPr lang="x-none" dirty="0"/>
          </a:p>
          <a:p>
            <a:pPr algn="l" rtl="0"/>
            <a:r>
              <a:rPr lang="x-none" b="0" i="0" u="none" baseline="0" dirty="0"/>
              <a:t>Más adelante hablaremos de algunas de estas razones </a:t>
            </a:r>
            <a:r>
              <a:rPr lang="en-US" dirty="0"/>
              <a:t>– </a:t>
            </a:r>
            <a:r>
              <a:rPr lang="x-none" b="0" i="0" u="none" baseline="0" dirty="0"/>
              <a:t>y de cómo podemos ayudarle a superarlas.  </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3</a:t>
            </a:fld>
            <a:endParaRPr lang="x-none"/>
          </a:p>
        </p:txBody>
      </p:sp>
    </p:spTree>
    <p:extLst>
      <p:ext uri="{BB962C8B-B14F-4D97-AF65-F5344CB8AC3E}">
        <p14:creationId xmlns:p14="http://schemas.microsoft.com/office/powerpoint/2010/main" val="167002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dirty="0"/>
              <a:t>Hablemos de cuáles serán sus gastos cuando esté jubilado.  </a:t>
            </a:r>
          </a:p>
          <a:p>
            <a:endParaRPr lang="x-none" dirty="0"/>
          </a:p>
          <a:p>
            <a:pPr algn="l" rtl="0"/>
            <a:r>
              <a:rPr lang="x-none" b="0" i="0" u="none" baseline="0" dirty="0"/>
              <a:t>Cuando deje de trabajar y deje de recibir un cheque salarial normal, aún tendrá algunos de los gastos que tiene ahora. </a:t>
            </a:r>
            <a:br>
              <a:rPr lang="es-ES" b="0" i="0" u="none" baseline="0" dirty="0"/>
            </a:br>
            <a:r>
              <a:rPr lang="x-none" b="0" i="0" u="none" baseline="0" dirty="0"/>
              <a:t>Y también algunos gastos nuevos. </a:t>
            </a:r>
          </a:p>
          <a:p>
            <a:endParaRPr lang="x-none" dirty="0"/>
          </a:p>
          <a:p>
            <a:pPr algn="l" rtl="0"/>
            <a:r>
              <a:rPr lang="x-none" b="0" i="0" u="none" baseline="0" dirty="0"/>
              <a:t>Esto es lo que necesitará:</a:t>
            </a:r>
          </a:p>
          <a:p>
            <a:endParaRPr lang="x-none" dirty="0"/>
          </a:p>
          <a:p>
            <a:pPr algn="l" rtl="0"/>
            <a:r>
              <a:rPr lang="x-none" b="1" i="0" u="none" baseline="0" dirty="0"/>
              <a:t>Dinero para compras o gastos esenciales</a:t>
            </a:r>
            <a:endParaRPr lang="x-none" dirty="0"/>
          </a:p>
          <a:p>
            <a:pPr marL="171450" indent="-171450" algn="l" rtl="0">
              <a:buFont typeface="Arial" panose="020B0604020202020204" pitchFamily="34" charset="0"/>
              <a:buChar char="•"/>
            </a:pPr>
            <a:r>
              <a:rPr lang="x-none" b="0" i="0" u="none" baseline="0" dirty="0"/>
              <a:t>Alquiler o hipoteca</a:t>
            </a:r>
          </a:p>
          <a:p>
            <a:pPr marL="171450" indent="-171450" algn="l" rtl="0">
              <a:buFont typeface="Arial" panose="020B0604020202020204" pitchFamily="34" charset="0"/>
              <a:buChar char="•"/>
            </a:pPr>
            <a:r>
              <a:rPr lang="x-none" b="0" i="0" u="none" baseline="0" dirty="0"/>
              <a:t>Comida y artículos de primera necesidad</a:t>
            </a:r>
          </a:p>
          <a:p>
            <a:pPr marL="171450" indent="-171450" algn="l" rtl="0">
              <a:buFont typeface="Arial" panose="020B0604020202020204" pitchFamily="34" charset="0"/>
              <a:buChar char="•"/>
            </a:pPr>
            <a:r>
              <a:rPr lang="x-none" b="0" i="0" u="none" baseline="0" dirty="0"/>
              <a:t>Servicios públicos y otros gastos</a:t>
            </a:r>
          </a:p>
          <a:p>
            <a:pPr marL="171450" indent="-171450" algn="l" rtl="0">
              <a:buFont typeface="Arial" panose="020B0604020202020204" pitchFamily="34" charset="0"/>
              <a:buChar char="•"/>
            </a:pPr>
            <a:r>
              <a:rPr lang="x-none" b="0" i="0" u="none" baseline="0" dirty="0"/>
              <a:t>Seguro</a:t>
            </a:r>
          </a:p>
          <a:p>
            <a:pPr marL="171450" indent="-171450" algn="l" rtl="0">
              <a:buFont typeface="Arial" panose="020B0604020202020204" pitchFamily="34" charset="0"/>
              <a:buChar char="•"/>
            </a:pPr>
            <a:r>
              <a:rPr lang="x-none" b="0" i="0" u="none" baseline="0" dirty="0"/>
              <a:t>Transporte</a:t>
            </a:r>
          </a:p>
          <a:p>
            <a:endParaRPr lang="x-none" dirty="0"/>
          </a:p>
          <a:p>
            <a:pPr algn="l" rtl="0"/>
            <a:r>
              <a:rPr lang="x-none" b="1" i="0" u="none" baseline="0" dirty="0"/>
              <a:t>Dinero para la recreación</a:t>
            </a:r>
            <a:endParaRPr lang="x-none" dirty="0"/>
          </a:p>
          <a:p>
            <a:pPr marL="171450" indent="-171450" algn="l" rtl="0">
              <a:buFont typeface="Arial" panose="020B0604020202020204" pitchFamily="34" charset="0"/>
              <a:buChar char="•"/>
            </a:pPr>
            <a:r>
              <a:rPr lang="x-none" b="0" i="0" u="none" baseline="0" dirty="0"/>
              <a:t>Gastos de viaje</a:t>
            </a:r>
          </a:p>
          <a:p>
            <a:pPr marL="171450" indent="-171450" algn="l" rtl="0">
              <a:buFont typeface="Arial" panose="020B0604020202020204" pitchFamily="34" charset="0"/>
              <a:buChar char="•"/>
            </a:pPr>
            <a:r>
              <a:rPr lang="x-none" b="0" i="0" u="none" baseline="0" dirty="0"/>
              <a:t>Membresías de clubes</a:t>
            </a:r>
          </a:p>
          <a:p>
            <a:pPr marL="171450" indent="-171450" algn="l" rtl="0">
              <a:buFont typeface="Arial" panose="020B0604020202020204" pitchFamily="34" charset="0"/>
              <a:buChar char="•"/>
            </a:pPr>
            <a:r>
              <a:rPr lang="x-none" b="0" i="0" u="none" baseline="0" dirty="0"/>
              <a:t>Pasatiempos y actividades			</a:t>
            </a:r>
          </a:p>
          <a:p>
            <a:endParaRPr lang="x-none" dirty="0"/>
          </a:p>
          <a:p>
            <a:pPr algn="l" rtl="0"/>
            <a:r>
              <a:rPr lang="x-none" b="1" i="0" u="none" baseline="0" dirty="0"/>
              <a:t>Dinero para adquisiciones mayores</a:t>
            </a:r>
            <a:endParaRPr lang="x-none" dirty="0"/>
          </a:p>
          <a:p>
            <a:pPr marL="171450" indent="-171450" algn="l" rtl="0">
              <a:buFont typeface="Arial" panose="020B0604020202020204" pitchFamily="34" charset="0"/>
              <a:buChar char="•"/>
            </a:pPr>
            <a:r>
              <a:rPr lang="x-none" b="0" i="0" u="none" baseline="0" dirty="0"/>
              <a:t>Automóvil</a:t>
            </a:r>
          </a:p>
          <a:p>
            <a:pPr marL="171450" indent="-171450" algn="l" rtl="0">
              <a:buFont typeface="Arial" panose="020B0604020202020204" pitchFamily="34" charset="0"/>
              <a:buChar char="•"/>
            </a:pPr>
            <a:r>
              <a:rPr lang="x-none" b="0" i="0" u="none" baseline="0" dirty="0"/>
              <a:t>Proyectos domésticos</a:t>
            </a:r>
          </a:p>
          <a:p>
            <a:pPr marL="171450" indent="-171450" algn="l" rtl="0">
              <a:buFont typeface="Arial" panose="020B0604020202020204" pitchFamily="34" charset="0"/>
              <a:buChar char="•"/>
            </a:pPr>
            <a:r>
              <a:rPr lang="x-none" b="0" i="0" u="none" baseline="0" dirty="0"/>
              <a:t>Bienes raíces</a:t>
            </a:r>
          </a:p>
          <a:p>
            <a:pPr marL="171450" indent="-171450" algn="l" rtl="0">
              <a:buFont typeface="Arial" panose="020B0604020202020204" pitchFamily="34" charset="0"/>
              <a:buChar char="•"/>
            </a:pPr>
            <a:r>
              <a:rPr lang="x-none" b="0" i="0" u="none" baseline="0" dirty="0"/>
              <a:t>Tecnología, como teléfonos y computadoras nuevas</a:t>
            </a:r>
          </a:p>
          <a:p>
            <a:endParaRPr lang="x-none" dirty="0"/>
          </a:p>
          <a:p>
            <a:pPr algn="l" rtl="0"/>
            <a:r>
              <a:rPr lang="x-none" b="0" i="0" u="none" baseline="0" dirty="0"/>
              <a:t>¿Cómo cubrirá estos gastos?</a:t>
            </a:r>
          </a:p>
          <a:p>
            <a:endParaRPr lang="x-none" dirty="0"/>
          </a:p>
          <a:p>
            <a:endParaRPr lang="x-none" dirty="0"/>
          </a:p>
          <a:p>
            <a:endParaRPr lang="x-none" dirty="0"/>
          </a:p>
          <a:p>
            <a:endParaRPr lang="x-none" dirty="0"/>
          </a:p>
          <a:p>
            <a:endParaRPr lang="x-none" dirty="0"/>
          </a:p>
          <a:p>
            <a:endParaRPr lang="x-none" dirty="0"/>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4</a:t>
            </a:fld>
            <a:endParaRPr lang="x-none"/>
          </a:p>
        </p:txBody>
      </p:sp>
    </p:spTree>
    <p:extLst>
      <p:ext uri="{BB962C8B-B14F-4D97-AF65-F5344CB8AC3E}">
        <p14:creationId xmlns:p14="http://schemas.microsoft.com/office/powerpoint/2010/main" val="234181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rtl="0"/>
            <a:r>
              <a:rPr lang="es-419" dirty="0"/>
              <a:t>Hay otras razones importantes para ahorrar.</a:t>
            </a:r>
          </a:p>
          <a:p>
            <a:pPr rtl="0"/>
            <a:endParaRPr lang="en-US" dirty="0"/>
          </a:p>
          <a:p>
            <a:pPr rtl="0"/>
            <a:r>
              <a:rPr lang="es-419" b="1" dirty="0"/>
              <a:t>Una de las principales son los costos de atención médica.</a:t>
            </a:r>
          </a:p>
          <a:p>
            <a:pPr rtl="0"/>
            <a:endParaRPr lang="en-US" dirty="0"/>
          </a:p>
          <a:p>
            <a:pPr rtl="0"/>
            <a:r>
              <a:rPr lang="es-419" dirty="0"/>
              <a:t>Por lo general, se prevé </a:t>
            </a:r>
            <a:r>
              <a:rPr lang="es-419" kern="1200" dirty="0">
                <a:effectLst/>
              </a:rPr>
              <a:t>que los costos </a:t>
            </a:r>
            <a:r>
              <a:rPr lang="es-419" dirty="0"/>
              <a:t>de atención médica </a:t>
            </a:r>
            <a:r>
              <a:rPr lang="es-419" kern="1200" dirty="0">
                <a:effectLst/>
              </a:rPr>
              <a:t>aumenten </a:t>
            </a:r>
            <a:r>
              <a:rPr lang="es-419" dirty="0"/>
              <a:t> a lo largo de los años de jubilación</a:t>
            </a:r>
            <a:r>
              <a:rPr lang="es-419" kern="1200" dirty="0">
                <a:effectLst/>
              </a:rPr>
              <a:t>.</a:t>
            </a:r>
            <a:r>
              <a:rPr lang="es-419" dirty="0"/>
              <a:t> Es importante pensar en cómo se mantendrá con buena salud durante la jubilación.</a:t>
            </a:r>
            <a:endParaRPr lang="en-US" dirty="0">
              <a:ea typeface="Calibri"/>
              <a:cs typeface="Calibri"/>
            </a:endParaRPr>
          </a:p>
          <a:p>
            <a:pPr rtl="0"/>
            <a:endParaRPr lang="en-US" b="1" dirty="0"/>
          </a:p>
          <a:p>
            <a:pPr rtl="0"/>
            <a:r>
              <a:rPr lang="es-419" b="1" dirty="0"/>
              <a:t>¿Y qué hay de la inflación?</a:t>
            </a:r>
          </a:p>
          <a:p>
            <a:pPr rtl="0"/>
            <a:endParaRPr lang="en-US" dirty="0"/>
          </a:p>
          <a:p>
            <a:pPr rtl="0"/>
            <a:r>
              <a:rPr lang="es-419" dirty="0"/>
              <a:t>El costo de todo lo que compramos y de los servicios que utilizamos suele aumentar año tras año. Por lo general, prevemos que las cosas cuesten más cuando se jubile, en comparación con lo que cuestan hoy en día.</a:t>
            </a:r>
            <a:endParaRPr lang="en-US" dirty="0">
              <a:ea typeface="Calibri"/>
              <a:cs typeface="Calibri"/>
            </a:endParaRPr>
          </a:p>
          <a:p>
            <a:pPr rtl="0"/>
            <a:endParaRPr lang="en-US" dirty="0"/>
          </a:p>
          <a:p>
            <a:pPr rtl="0"/>
            <a:r>
              <a:rPr lang="es-419" dirty="0"/>
              <a:t>Para aquellos que tengan previsto jubilarse con sus beneficios del Seguro Social, se debe recordar que estos beneficios no están diseñados para cubrir todas sus necesidades durante la jubilación. </a:t>
            </a:r>
            <a:endParaRPr lang="en-US" dirty="0">
              <a:ea typeface="Calibri"/>
              <a:cs typeface="Calibri"/>
            </a:endParaRPr>
          </a:p>
          <a:p>
            <a:pPr rtl="0"/>
            <a:endParaRPr lang="en-US" dirty="0"/>
          </a:p>
          <a:p>
            <a:pPr rtl="0"/>
            <a:r>
              <a:rPr lang="es-419" dirty="0"/>
              <a:t>¿Cómo compensará la diferencia?</a:t>
            </a:r>
          </a:p>
        </p:txBody>
      </p:sp>
      <p:sp>
        <p:nvSpPr>
          <p:cNvPr id="4" name="Slide Number Placeholder 3"/>
          <p:cNvSpPr>
            <a:spLocks noGrp="1"/>
          </p:cNvSpPr>
          <p:nvPr>
            <p:ph type="sldNum" sz="quarter" idx="5"/>
          </p:nvPr>
        </p:nvSpPr>
        <p:spPr/>
        <p:txBody>
          <a:bodyPr/>
          <a:lstStyle/>
          <a:p>
            <a:pPr algn="l" rtl="0"/>
            <a:fld id="{68735D49-6D46-5C4C-9B2F-BCF1E12CE670}" type="slidenum">
              <a:rPr/>
              <a:t>5</a:t>
            </a:fld>
            <a:endParaRPr lang="x-none"/>
          </a:p>
        </p:txBody>
      </p:sp>
    </p:spTree>
    <p:extLst>
      <p:ext uri="{BB962C8B-B14F-4D97-AF65-F5344CB8AC3E}">
        <p14:creationId xmlns:p14="http://schemas.microsoft.com/office/powerpoint/2010/main" val="4152271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Analicemos una de las razones por las que no ahorramos. </a:t>
            </a:r>
          </a:p>
          <a:p>
            <a:endParaRPr lang="x-none" dirty="0"/>
          </a:p>
          <a:p>
            <a:pPr algn="l" rtl="0"/>
            <a:r>
              <a:rPr lang="x-none" b="0" i="0" u="none" baseline="0"/>
              <a:t>"Es muy difícil iniciar" es una razón que escucho mucho.</a:t>
            </a:r>
          </a:p>
          <a:p>
            <a:endParaRPr lang="x-none" dirty="0"/>
          </a:p>
          <a:p>
            <a:pPr algn="l" rtl="0"/>
            <a:r>
              <a:rPr lang="x-none" b="0" i="0" u="none" baseline="0"/>
              <a:t>Pero la realidad es que es fácil unirse al plan de jubilación de su empleador. Sólo tarda minutos para estar en línea e inscribirse, con cualquier cantidad.</a:t>
            </a:r>
          </a:p>
          <a:p>
            <a:endParaRPr lang="x-none" dirty="0"/>
          </a:p>
          <a:p>
            <a:pPr algn="l" rtl="0"/>
            <a:r>
              <a:rPr lang="x-none" b="0" i="0" u="none" baseline="0"/>
              <a:t>Es fácil modificar su aportación cuando decida aumentar su tasa de ahorros. Puede modificarla en cualquier momento.</a:t>
            </a:r>
          </a:p>
          <a:p>
            <a:endParaRPr lang="x-none" dirty="0"/>
          </a:p>
          <a:p>
            <a:pPr algn="l" rtl="0"/>
            <a:r>
              <a:rPr lang="x-none" b="0" i="0" u="none" baseline="0"/>
              <a:t>Y hacer un seguimiento de su saldo y sus inversiones no requiere mucho esfuerzo. </a:t>
            </a:r>
          </a:p>
          <a:p>
            <a:endParaRPr lang="x-none" dirty="0"/>
          </a:p>
          <a:p>
            <a:pPr algn="l" rtl="0"/>
            <a:r>
              <a:rPr lang="x-none" b="0" i="0" u="none" baseline="0"/>
              <a:t>¿Necesita otra razón para inscribirse en su plan? Aquí tiene 5 de las mejores razones:</a:t>
            </a:r>
          </a:p>
          <a:p>
            <a:endParaRPr lang="x-none" dirty="0"/>
          </a:p>
          <a:p>
            <a:pPr marL="171450" indent="-171450" algn="l" rtl="0">
              <a:buFont typeface="Arial" panose="020B0604020202020204" pitchFamily="34" charset="0"/>
              <a:buChar char="•"/>
            </a:pPr>
            <a:r>
              <a:rPr lang="x-none" b="0" i="0" u="none" baseline="0"/>
              <a:t>Es fácil: el ahorro es automático. Las aportaciones a su plan de jubilación se toman directamente de su cheque salarial. Esto hace que ahorrar sea fácil y sencillo.</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También existen ventajas fiscales. Sus aportaciones se realizan antes de la retención de impuestos. Esto reduce su ingreso sujeto a impuestos y, a su vez, puede ayudar a reducir los impuestos sobre la renta. </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Usted tiene el control sobre sus inversiones. Usted decide cómo y dónde invertir. Además, puede llevarse sus ahorros si deja su trabajo.</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La capitalización es genial. Las ganancias de sus ahorros se reinvierten y pueden empezar a generar un rendimiento de inversión propio. Cuanto más pronto empiece a ahorrar, más podrá beneficiarse de la capitalización.</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“Dinero gratis”. Bueno, en realidad no, pero su empleador puede complementar una parte de su aportación. Esto significa que puede duplicar sus aportaciones hasta cierto límite.  </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6</a:t>
            </a:fld>
            <a:endParaRPr lang="x-none"/>
          </a:p>
        </p:txBody>
      </p:sp>
    </p:spTree>
    <p:extLst>
      <p:ext uri="{BB962C8B-B14F-4D97-AF65-F5344CB8AC3E}">
        <p14:creationId xmlns:p14="http://schemas.microsoft.com/office/powerpoint/2010/main" val="176146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Así que, ¿Cuánto necesitará en la jubilación?</a:t>
            </a:r>
          </a:p>
          <a:p>
            <a:endParaRPr lang="x-none" dirty="0"/>
          </a:p>
          <a:p>
            <a:pPr algn="l" rtl="0"/>
            <a:r>
              <a:rPr lang="x-none" b="0" i="0" u="none" baseline="0"/>
              <a:t>En general, los expertos coinciden en que la mayoría de nosotros necesitaremos entre el 80% y el 90% de nuestros ingresos actuales para llevar un estilo de vida similar en la jubilación. </a:t>
            </a:r>
          </a:p>
          <a:p>
            <a:endParaRPr lang="x-none" dirty="0"/>
          </a:p>
          <a:p>
            <a:pPr algn="l" rtl="0"/>
            <a:r>
              <a:rPr lang="x-none" b="0" i="0" u="none" baseline="0"/>
              <a:t>¿Necesitará más cerca del 80% o más cerca del 90%? Es difícil de predecir. </a:t>
            </a:r>
          </a:p>
          <a:p>
            <a:endParaRPr lang="x-none" dirty="0"/>
          </a:p>
          <a:p>
            <a:pPr algn="l" rtl="0"/>
            <a:r>
              <a:rPr lang="x-none" b="0" i="0" u="none" baseline="0"/>
              <a:t>Algunos planeamos jubilarnos fácilmente, quizás mudarnos a una casa más pequeña con menos gastos y trabajar en el jardín tanto como podamos.</a:t>
            </a:r>
          </a:p>
          <a:p>
            <a:endParaRPr lang="x-none" dirty="0"/>
          </a:p>
          <a:p>
            <a:pPr algn="l" rtl="0"/>
            <a:r>
              <a:rPr lang="x-none" b="0" i="0" u="none" baseline="0"/>
              <a:t>Otros pueden tener planes para viajar seis meses al año a destinos lejanos o comprar una segunda casa en una zona más cálida del país. </a:t>
            </a:r>
          </a:p>
          <a:p>
            <a:endParaRPr lang="x-none" dirty="0"/>
          </a:p>
          <a:p>
            <a:pPr algn="l" rtl="0"/>
            <a:r>
              <a:rPr lang="x-none" b="0" i="0" u="none" baseline="0"/>
              <a:t>Dedique unos minutos a imaginar lo que podría hacer en su jubilación. Cree que le gustaría: </a:t>
            </a:r>
          </a:p>
          <a:p>
            <a:endParaRPr lang="x-none" dirty="0"/>
          </a:p>
          <a:p>
            <a:pPr marL="171450" indent="-171450" algn="l" rtl="0">
              <a:buFont typeface="Arial" panose="020B0604020202020204" pitchFamily="34" charset="0"/>
              <a:buChar char="•"/>
            </a:pPr>
            <a:r>
              <a:rPr lang="x-none" b="0" i="0" u="none" baseline="0"/>
              <a:t>Viajar lejos</a:t>
            </a:r>
          </a:p>
          <a:p>
            <a:pPr marL="171450" indent="-171450" algn="l" rtl="0">
              <a:buFont typeface="Arial" panose="020B0604020202020204" pitchFamily="34" charset="0"/>
              <a:buChar char="•"/>
            </a:pPr>
            <a:r>
              <a:rPr lang="x-none" b="0" i="0" u="none" baseline="0"/>
              <a:t>Obtener un título </a:t>
            </a:r>
          </a:p>
          <a:p>
            <a:pPr marL="171450" indent="-171450" algn="l" rtl="0">
              <a:buFont typeface="Arial" panose="020B0604020202020204" pitchFamily="34" charset="0"/>
              <a:buChar char="•"/>
            </a:pPr>
            <a:r>
              <a:rPr lang="x-none" b="0" i="0" u="none" baseline="0"/>
              <a:t>Ofrecerse como voluntario para su organización sin fines de lucro favorita</a:t>
            </a:r>
          </a:p>
          <a:p>
            <a:pPr marL="171450" indent="-171450" algn="l" rtl="0">
              <a:buFont typeface="Arial" panose="020B0604020202020204" pitchFamily="34" charset="0"/>
              <a:buChar char="•"/>
            </a:pPr>
            <a:r>
              <a:rPr lang="x-none" b="0" i="0" u="none" baseline="0"/>
              <a:t>Completar proyectos en su casa</a:t>
            </a:r>
          </a:p>
          <a:p>
            <a:pPr marL="171450" indent="-171450" algn="l" rtl="0">
              <a:buFont typeface="Arial" panose="020B0604020202020204" pitchFamily="34" charset="0"/>
              <a:buChar char="•"/>
            </a:pPr>
            <a:r>
              <a:rPr lang="x-none" b="0" i="0" u="none" baseline="0"/>
              <a:t>Jugar al golf</a:t>
            </a:r>
          </a:p>
          <a:p>
            <a:pPr marL="171450" indent="-171450" algn="l" rtl="0">
              <a:buFont typeface="Arial" panose="020B0604020202020204" pitchFamily="34" charset="0"/>
              <a:buChar char="•"/>
            </a:pPr>
            <a:r>
              <a:rPr lang="x-none" b="0" i="0" u="none" baseline="0"/>
              <a:t>Trabajar medio tiempo </a:t>
            </a:r>
          </a:p>
          <a:p>
            <a:endParaRPr lang="x-none" dirty="0"/>
          </a:p>
          <a:p>
            <a:pPr algn="l" rtl="0"/>
            <a:r>
              <a:rPr lang="x-none" b="0" i="0" u="none" baseline="0"/>
              <a:t>La forma en que vaya a pasar su jubilación le ayudará a determinar cuánto necesitará financieramente.</a:t>
            </a:r>
          </a:p>
        </p:txBody>
      </p:sp>
      <p:sp>
        <p:nvSpPr>
          <p:cNvPr id="4" name="Slide Number Placeholder 3"/>
          <p:cNvSpPr>
            <a:spLocks noGrp="1"/>
          </p:cNvSpPr>
          <p:nvPr>
            <p:ph type="sldNum" sz="quarter" idx="5"/>
          </p:nvPr>
        </p:nvSpPr>
        <p:spPr/>
        <p:txBody>
          <a:bodyPr/>
          <a:lstStyle/>
          <a:p>
            <a:pPr algn="l" rtl="0"/>
            <a:fld id="{68735D49-6D46-5C4C-9B2F-BCF1E12CE670}" type="slidenum">
              <a:rPr/>
              <a:t>7</a:t>
            </a:fld>
            <a:endParaRPr lang="x-none"/>
          </a:p>
        </p:txBody>
      </p:sp>
    </p:spTree>
    <p:extLst>
      <p:ext uri="{BB962C8B-B14F-4D97-AF65-F5344CB8AC3E}">
        <p14:creationId xmlns:p14="http://schemas.microsoft.com/office/powerpoint/2010/main" val="3422125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Hagamos un rápido cuestionario para ayudarle a calcular cuánto necesitará en la jubilación. </a:t>
            </a:r>
          </a:p>
          <a:p>
            <a:endParaRPr lang="x-none" dirty="0"/>
          </a:p>
          <a:p>
            <a:pPr algn="l" rtl="0"/>
            <a:r>
              <a:rPr lang="x-none" b="0" i="0" u="none" baseline="0"/>
              <a:t>Así estaremos un paso más cerca de nuestro objetivo: saber cuánto ahorrar ahora.</a:t>
            </a:r>
          </a:p>
        </p:txBody>
      </p:sp>
      <p:sp>
        <p:nvSpPr>
          <p:cNvPr id="4" name="Slide Number Placeholder 3"/>
          <p:cNvSpPr>
            <a:spLocks noGrp="1"/>
          </p:cNvSpPr>
          <p:nvPr>
            <p:ph type="sldNum" sz="quarter" idx="5"/>
          </p:nvPr>
        </p:nvSpPr>
        <p:spPr/>
        <p:txBody>
          <a:bodyPr/>
          <a:lstStyle/>
          <a:p>
            <a:pPr algn="l" rtl="0"/>
            <a:fld id="{68735D49-6D46-5C4C-9B2F-BCF1E12CE670}" type="slidenum">
              <a:rPr/>
              <a:t>8</a:t>
            </a:fld>
            <a:endParaRPr lang="x-none"/>
          </a:p>
        </p:txBody>
      </p:sp>
    </p:spTree>
    <p:extLst>
      <p:ext uri="{BB962C8B-B14F-4D97-AF65-F5344CB8AC3E}">
        <p14:creationId xmlns:p14="http://schemas.microsoft.com/office/powerpoint/2010/main" val="829758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Voy a hacerle preguntas sobre estos 6 temas.  </a:t>
            </a:r>
          </a:p>
          <a:p>
            <a:endParaRPr lang="x-none" dirty="0"/>
          </a:p>
          <a:p>
            <a:pPr algn="l" rtl="0"/>
            <a:r>
              <a:rPr lang="x-none" b="0" i="0" u="none" baseline="0"/>
              <a:t>Utilice este sistema de puntuación para cada respuesta y mantenga un registro a medida que avanzamos.</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Sume 0 si la respuesta es "menos"</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Sume 1 si la respuesta es "lo mismo" </a:t>
            </a:r>
          </a:p>
          <a:p>
            <a:pPr marL="171450" indent="-171450" algn="l" rtl="0">
              <a:buFont typeface="Arial" panose="020B0604020202020204" pitchFamily="34" charset="0"/>
              <a:buChar char="•"/>
            </a:pPr>
            <a:endParaRPr lang="x-none" dirty="0"/>
          </a:p>
          <a:p>
            <a:pPr marL="171450" indent="-171450" algn="l" rtl="0">
              <a:buFont typeface="Arial" panose="020B0604020202020204" pitchFamily="34" charset="0"/>
              <a:buChar char="•"/>
            </a:pPr>
            <a:r>
              <a:rPr lang="x-none" b="0" i="0" u="none" baseline="0"/>
              <a:t>Sume 2 si la respuesta es "más"</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9</a:t>
            </a:fld>
            <a:endParaRPr lang="x-none"/>
          </a:p>
        </p:txBody>
      </p:sp>
    </p:spTree>
    <p:extLst>
      <p:ext uri="{BB962C8B-B14F-4D97-AF65-F5344CB8AC3E}">
        <p14:creationId xmlns:p14="http://schemas.microsoft.com/office/powerpoint/2010/main" val="355552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1. ¿Cree que en la jubilación tendrá menos, las mismas o más deudas que ahora? (Piense en préstamos, tarjetas de crédito, etc.)</a:t>
            </a:r>
          </a:p>
        </p:txBody>
      </p:sp>
      <p:sp>
        <p:nvSpPr>
          <p:cNvPr id="4" name="Slide Number Placeholder 3"/>
          <p:cNvSpPr>
            <a:spLocks noGrp="1"/>
          </p:cNvSpPr>
          <p:nvPr>
            <p:ph type="sldNum" sz="quarter" idx="5"/>
          </p:nvPr>
        </p:nvSpPr>
        <p:spPr/>
        <p:txBody>
          <a:bodyPr/>
          <a:lstStyle/>
          <a:p>
            <a:pPr algn="l" rtl="0"/>
            <a:fld id="{68735D49-6D46-5C4C-9B2F-BCF1E12CE670}" type="slidenum">
              <a:rPr/>
              <a:t>10</a:t>
            </a:fld>
            <a:endParaRPr lang="x-none"/>
          </a:p>
        </p:txBody>
      </p:sp>
    </p:spTree>
    <p:extLst>
      <p:ext uri="{BB962C8B-B14F-4D97-AF65-F5344CB8AC3E}">
        <p14:creationId xmlns:p14="http://schemas.microsoft.com/office/powerpoint/2010/main" val="418594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2. Cuando esté jubilado, ¿el pago de su hipoteca o alquiler será menos, lo mismo o más que ahora?   </a:t>
            </a:r>
          </a:p>
          <a:p>
            <a:endParaRPr lang="x-none" dirty="0"/>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11</a:t>
            </a:fld>
            <a:endParaRPr lang="x-none"/>
          </a:p>
        </p:txBody>
      </p:sp>
    </p:spTree>
    <p:extLst>
      <p:ext uri="{BB962C8B-B14F-4D97-AF65-F5344CB8AC3E}">
        <p14:creationId xmlns:p14="http://schemas.microsoft.com/office/powerpoint/2010/main" val="4140138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3. ¿Qué hay de los viajes? ¿Viajará menos, lo mismo o más cuando esté jubilado? </a:t>
            </a:r>
          </a:p>
          <a:p>
            <a:endParaRPr lang="x-none" dirty="0"/>
          </a:p>
          <a:p>
            <a:endParaRPr lang="x-none" dirty="0"/>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12</a:t>
            </a:fld>
            <a:endParaRPr lang="x-none"/>
          </a:p>
        </p:txBody>
      </p:sp>
    </p:spTree>
    <p:extLst>
      <p:ext uri="{BB962C8B-B14F-4D97-AF65-F5344CB8AC3E}">
        <p14:creationId xmlns:p14="http://schemas.microsoft.com/office/powerpoint/2010/main" val="1071472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4. Piense en las adquisiciones mayores. ¿Cree que en la jubilación hará menos, las mismas o más compras grandes? (Por ejemplo, remodelación de casa, carro, casa en la playa, techo nuevo). </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13</a:t>
            </a:fld>
            <a:endParaRPr lang="x-none"/>
          </a:p>
        </p:txBody>
      </p:sp>
    </p:spTree>
    <p:extLst>
      <p:ext uri="{BB962C8B-B14F-4D97-AF65-F5344CB8AC3E}">
        <p14:creationId xmlns:p14="http://schemas.microsoft.com/office/powerpoint/2010/main" val="4027077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5. ¿Piensa gastar menos, más o lo mismo en entretenimiento y otras actividades recreativas?</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14</a:t>
            </a:fld>
            <a:endParaRPr lang="x-none"/>
          </a:p>
        </p:txBody>
      </p:sp>
    </p:spTree>
    <p:extLst>
      <p:ext uri="{BB962C8B-B14F-4D97-AF65-F5344CB8AC3E}">
        <p14:creationId xmlns:p14="http://schemas.microsoft.com/office/powerpoint/2010/main" val="115157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6. ¿Y que hay de la atención médica y otros seguros? ¿Cree que gastará menos, lo mismo o más cuando ya no trabaje?</a:t>
            </a:r>
          </a:p>
          <a:p>
            <a:endParaRPr lang="x-none" dirty="0"/>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15</a:t>
            </a:fld>
            <a:endParaRPr lang="x-none"/>
          </a:p>
        </p:txBody>
      </p:sp>
    </p:spTree>
    <p:extLst>
      <p:ext uri="{BB962C8B-B14F-4D97-AF65-F5344CB8AC3E}">
        <p14:creationId xmlns:p14="http://schemas.microsoft.com/office/powerpoint/2010/main" val="2182592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Busque su puntuación total a la izquierda y encuentre su porcentaje.  Quizá el resultado fue del 80%.</a:t>
            </a:r>
          </a:p>
          <a:p>
            <a:endParaRPr lang="x-none" dirty="0"/>
          </a:p>
          <a:p>
            <a:pPr algn="l" rtl="0"/>
            <a:r>
              <a:rPr lang="x-none" b="0" i="0" u="none" baseline="0"/>
              <a:t>Multiplique ese porcentaje por sus ingresos anuales actuales para obtener una cantidad en dólares. </a:t>
            </a:r>
          </a:p>
          <a:p>
            <a:endParaRPr lang="x-none" dirty="0"/>
          </a:p>
          <a:p>
            <a:pPr algn="l" rtl="0"/>
            <a:r>
              <a:rPr lang="x-none" b="0" i="0" u="none" baseline="0"/>
              <a:t>Este es un estimado de lo que necesitará para vivir cada año en la jubilación. </a:t>
            </a:r>
          </a:p>
          <a:p>
            <a:endParaRPr lang="x-none" dirty="0"/>
          </a:p>
          <a:p>
            <a:pPr algn="l" rtl="0"/>
            <a:r>
              <a:rPr lang="x-none" b="0" i="0" u="none" baseline="0"/>
              <a:t>El siguiente paso es calcular cuánto ahorrar ahora para poder alcanzar ese objetivo. Puedo ayudarle a hacerlo a continuación.</a:t>
            </a:r>
          </a:p>
        </p:txBody>
      </p:sp>
      <p:sp>
        <p:nvSpPr>
          <p:cNvPr id="4" name="Slide Number Placeholder 3"/>
          <p:cNvSpPr>
            <a:spLocks noGrp="1"/>
          </p:cNvSpPr>
          <p:nvPr>
            <p:ph type="sldNum" sz="quarter" idx="5"/>
          </p:nvPr>
        </p:nvSpPr>
        <p:spPr/>
        <p:txBody>
          <a:bodyPr/>
          <a:lstStyle/>
          <a:p>
            <a:pPr algn="l" rtl="0"/>
            <a:fld id="{68735D49-6D46-5C4C-9B2F-BCF1E12CE670}" type="slidenum">
              <a:rPr/>
              <a:t>16</a:t>
            </a:fld>
            <a:endParaRPr lang="x-none"/>
          </a:p>
        </p:txBody>
      </p:sp>
    </p:spTree>
    <p:extLst>
      <p:ext uri="{BB962C8B-B14F-4D97-AF65-F5344CB8AC3E}">
        <p14:creationId xmlns:p14="http://schemas.microsoft.com/office/powerpoint/2010/main" val="2086977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algn="l" rtl="0"/>
            <a:r>
              <a:rPr lang="x-none" b="0" i="0" u="none" baseline="0"/>
              <a:t>Hemos consultado fuentes expertas para encontrar estas directrices sugeridas para ahorrar a los 30, 45 y 60 años de edad.</a:t>
            </a:r>
          </a:p>
          <a:p>
            <a:endParaRPr lang="x-none" dirty="0"/>
          </a:p>
          <a:p>
            <a:pPr algn="l" rtl="0"/>
            <a:r>
              <a:rPr lang="x-none" b="0" i="0" u="none" baseline="0"/>
              <a:t>Por ejemplo, el objetivo de ahorro ideal para una persona de 45 años de edad es del 15 al 20% de su cheque salarial. </a:t>
            </a:r>
          </a:p>
          <a:p>
            <a:endParaRPr lang="x-none" dirty="0"/>
          </a:p>
          <a:p>
            <a:pPr algn="l" rtl="0"/>
            <a:r>
              <a:rPr lang="x-none" b="0" i="0" u="none" baseline="0"/>
              <a:t>Usted está en una buena situación si ya tiene 3.5 veces su salario anual actual ahorrado en una cuenta de jubilación.</a:t>
            </a: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17</a:t>
            </a:fld>
            <a:endParaRPr lang="x-none"/>
          </a:p>
        </p:txBody>
      </p:sp>
    </p:spTree>
    <p:extLst>
      <p:ext uri="{BB962C8B-B14F-4D97-AF65-F5344CB8AC3E}">
        <p14:creationId xmlns:p14="http://schemas.microsoft.com/office/powerpoint/2010/main" val="748043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a:lstStyle/>
          <a:p>
            <a:pPr rtl="0"/>
            <a:r>
              <a:rPr lang="es-GT" dirty="0"/>
              <a:t>Sabemos que muchos de ustedes han llegado aquí preguntándose cuánto deben ahorrar.</a:t>
            </a:r>
            <a:endParaRPr lang="es-GT" dirty="0">
              <a:solidFill>
                <a:srgbClr val="444444"/>
              </a:solidFill>
            </a:endParaRPr>
          </a:p>
          <a:p>
            <a:pPr rtl="0"/>
            <a:endParaRPr lang="es-GT" dirty="0">
              <a:solidFill>
                <a:srgbClr val="444444"/>
              </a:solidFill>
            </a:endParaRPr>
          </a:p>
          <a:p>
            <a:pPr rtl="0"/>
            <a:r>
              <a:rPr lang="es-GT" dirty="0"/>
              <a:t>Cuando visiten </a:t>
            </a:r>
            <a:r>
              <a:rPr lang="es-GT" b="1" dirty="0"/>
              <a:t>standard.com/retirement</a:t>
            </a:r>
            <a:r>
              <a:rPr lang="es-GT" dirty="0"/>
              <a:t>, pueden iniciar sesión en standard.com/retirement para empezar con el hábito de ahorrar o de aumentar ligeramente la cantidad que están ahorrando.</a:t>
            </a:r>
            <a:endParaRPr lang="es-GT" dirty="0">
              <a:solidFill>
                <a:srgbClr val="000000"/>
              </a:solidFill>
              <a:ea typeface="Calibri"/>
              <a:cs typeface="Calibri"/>
            </a:endParaRPr>
          </a:p>
          <a:p>
            <a:pPr rtl="0"/>
            <a:endParaRPr lang="es-GT" dirty="0"/>
          </a:p>
          <a:p>
            <a:pPr rtl="0"/>
            <a:r>
              <a:rPr lang="es-GT" dirty="0"/>
              <a:t>Quizá descubran que pueden permitirse ahorrar por lo menos una pequeña cantidad de dinero de forma regular. Invertir incluso una pequeña cantidad de su sueldo puede suponer una gran diferencia cuando se jubilen. </a:t>
            </a:r>
            <a:endParaRPr lang="es-GT" dirty="0">
              <a:solidFill>
                <a:srgbClr val="444444"/>
              </a:solidFill>
              <a:ea typeface="Calibri"/>
              <a:cs typeface="Calibri"/>
            </a:endParaRPr>
          </a:p>
          <a:p>
            <a:pPr rtl="0"/>
            <a:endParaRPr lang="es-GT" dirty="0">
              <a:solidFill>
                <a:srgbClr val="444444"/>
              </a:solidFill>
            </a:endParaRPr>
          </a:p>
          <a:p>
            <a:pPr rtl="0"/>
            <a:r>
              <a:rPr lang="es-GT" dirty="0"/>
              <a:t>Cuanto antes empiecen a ahorrar, más fácil les resultará prepararse para la jubilación que se imaginan.</a:t>
            </a:r>
            <a:endParaRPr lang="es-GT" dirty="0">
              <a:solidFill>
                <a:srgbClr val="444444"/>
              </a:solidFill>
            </a:endParaRPr>
          </a:p>
          <a:p>
            <a:endParaRPr lang="x-none" dirty="0"/>
          </a:p>
        </p:txBody>
      </p:sp>
      <p:sp>
        <p:nvSpPr>
          <p:cNvPr id="4" name="Slide Number Placeholder 3"/>
          <p:cNvSpPr>
            <a:spLocks noGrp="1"/>
          </p:cNvSpPr>
          <p:nvPr>
            <p:ph type="sldNum" sz="quarter" idx="5"/>
          </p:nvPr>
        </p:nvSpPr>
        <p:spPr/>
        <p:txBody>
          <a:bodyPr/>
          <a:lstStyle/>
          <a:p>
            <a:pPr algn="l" rtl="0"/>
            <a:fld id="{68735D49-6D46-5C4C-9B2F-BCF1E12CE670}" type="slidenum">
              <a:rPr/>
              <a:t>18</a:t>
            </a:fld>
            <a:endParaRPr lang="x-none"/>
          </a:p>
        </p:txBody>
      </p:sp>
    </p:spTree>
    <p:extLst>
      <p:ext uri="{BB962C8B-B14F-4D97-AF65-F5344CB8AC3E}">
        <p14:creationId xmlns:p14="http://schemas.microsoft.com/office/powerpoint/2010/main" val="14991497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E3023D9-C5A0-C54A-A5B7-88A7698A95D1}" type="datetime1">
              <a:rPr lang="en-US" smtClean="0"/>
              <a:t>2/23/2026</a:t>
            </a:fld>
            <a:endParaRPr lang="en-US" dirty="0"/>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E8F6338-42FC-014C-A292-74845A3E3688}" type="datetime1">
              <a:rPr lang="en-US" smtClean="0"/>
              <a:t>2/23/2026</a:t>
            </a:fld>
            <a:endParaRPr lang="en-US" dirty="0"/>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A88D04-5836-A544-9684-3F86855BDB1C}" type="datetime1">
              <a:rPr lang="en-US" smtClean="0"/>
              <a:t>2/23/2026</a:t>
            </a:fld>
            <a:endParaRPr lang="en-US" dirty="0"/>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AFF00B-50DD-2849-8ECB-99BCA637F432}" type="datetime1">
              <a:rPr lang="en-US" smtClean="0"/>
              <a:t>2/23/2026</a:t>
            </a:fld>
            <a:endParaRPr lang="en-US" dirty="0"/>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FE0DCB-5FBF-AD42-BFC2-BDACAA69726D}" type="datetime1">
              <a:rPr lang="en-US" smtClean="0"/>
              <a:t>2/23/2026</a:t>
            </a:fld>
            <a:endParaRPr lang="en-US" dirty="0"/>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A220975-E8E1-4F4E-A29C-716C9E47E0E9}" type="datetime1">
              <a:rPr lang="en-US" smtClean="0"/>
              <a:t>2/23/2026</a:t>
            </a:fld>
            <a:endParaRPr lang="en-US" dirty="0"/>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1686CE-66F6-E048-B4B5-FA2BAB3A0CAF}" type="datetime1">
              <a:rPr lang="en-US" smtClean="0"/>
              <a:t>2/23/2026</a:t>
            </a:fld>
            <a:endParaRPr lang="en-US" dirty="0"/>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5261FEF-836C-6349-BE0C-87E3EECB09A1}" type="datetime1">
              <a:rPr lang="en-US" smtClean="0"/>
              <a:t>2/23/2026</a:t>
            </a:fld>
            <a:endParaRPr lang="en-US" dirty="0"/>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4F9B16-6DA3-D24D-B51F-279EED8D16BD}" type="datetime1">
              <a:rPr lang="en-US" smtClean="0"/>
              <a:t>2/23/2026</a:t>
            </a:fld>
            <a:endParaRPr lang="en-US" dirty="0"/>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C89E608-5FEF-1B40-AD50-02784B21F68F}" type="datetime1">
              <a:rPr lang="en-US" smtClean="0"/>
              <a:t>2/23/2026</a:t>
            </a:fld>
            <a:endParaRPr lang="en-US" dirty="0"/>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3AF3ECE-F4BB-E244-90B6-4BAFABE0AE47}" type="datetime1">
              <a:rPr lang="en-US" smtClean="0"/>
              <a:t>2/23/2026</a:t>
            </a:fld>
            <a:endParaRPr lang="en-US" dirty="0"/>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A56C802-4987-0543-B522-3553A26A07C1}" type="datetime1">
              <a:rPr lang="en-US" smtClean="0"/>
              <a:t>2/23/2026</a:t>
            </a:fld>
            <a:endParaRPr lang="en-US" dirty="0"/>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0B10159-08B5-4444-924D-48911E1A7EE9}" type="datetime1">
              <a:rPr lang="en-US" smtClean="0"/>
              <a:t>2/23/2026</a:t>
            </a:fld>
            <a:endParaRPr lang="en-US" dirty="0"/>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5099B84-8007-0246-8C27-27540E4AABCA}" type="datetime1">
              <a:rPr lang="en-US" smtClean="0"/>
              <a:t>2/23/2026</a:t>
            </a:fld>
            <a:endParaRPr lang="en-US" dirty="0"/>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80886E13-7BAB-AE46-80D8-4AE249F4C36F}" type="datetime1">
              <a:rPr lang="en-US" smtClean="0"/>
              <a:t>2/23/2026</a:t>
            </a:fld>
            <a:endParaRPr lang="en-US" dirty="0"/>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2/23/2026</a:t>
            </a:fld>
            <a:endParaRPr lang="en-US" dirty="0"/>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2/23/2026</a:t>
            </a:fld>
            <a:endParaRPr lang="en-US" dirty="0"/>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www.standard.com/retirement"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AAC18FC-DEE9-6429-5B89-0D66FF6AEB93}"/>
              </a:ext>
            </a:extLst>
          </p:cNvPr>
          <p:cNvSpPr txBox="1">
            <a:spLocks noGrp="1"/>
          </p:cNvSpPr>
          <p:nvPr>
            <p:ph type="title" idx="4294967295"/>
          </p:nvPr>
        </p:nvSpPr>
        <p:spPr>
          <a:xfrm>
            <a:off x="682488" y="1833772"/>
            <a:ext cx="439309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x-none" sz="44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Ahorro para </a:t>
            </a:r>
            <a:br>
              <a:rPr kumimoji="0" lang="es-ES" sz="44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br>
            <a:r>
              <a:rPr kumimoji="0" lang="x-none" sz="44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el futuro</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x-none" sz="1600" b="0" i="0" u="none" baseline="0">
                <a:solidFill>
                  <a:schemeClr val="bg1"/>
                </a:solidFill>
              </a:rPr>
              <a:t>Con el pensamiento de jubilarse</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sp>
        <p:nvSpPr>
          <p:cNvPr id="9" name="TextBox 8">
            <a:extLst>
              <a:ext uri="{FF2B5EF4-FFF2-40B4-BE49-F238E27FC236}">
                <a16:creationId xmlns:a16="http://schemas.microsoft.com/office/drawing/2014/main" id="{1F45626C-FF40-3E3F-0F32-41054BA5C8C3}"/>
              </a:ext>
            </a:extLst>
          </p:cNvPr>
          <p:cNvSpPr txBox="1"/>
          <p:nvPr/>
        </p:nvSpPr>
        <p:spPr>
          <a:xfrm>
            <a:off x="683732" y="3349488"/>
            <a:ext cx="4749660" cy="461665"/>
          </a:xfrm>
          <a:prstGeom prst="rect">
            <a:avLst/>
          </a:prstGeom>
          <a:noFill/>
        </p:spPr>
        <p:txBody>
          <a:bodyPr wrap="square" rtlCol="0">
            <a:spAutoFit/>
          </a:bodyPr>
          <a:lstStyle/>
          <a:p>
            <a:r>
              <a:rPr kumimoji="0" lang="x-none"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“¿Cuánto debo ahorrar?”</a:t>
            </a:r>
            <a:endParaRPr lang="en-US" dirty="0"/>
          </a:p>
        </p:txBody>
      </p:sp>
    </p:spTree>
    <p:extLst>
      <p:ext uri="{BB962C8B-B14F-4D97-AF65-F5344CB8AC3E}">
        <p14:creationId xmlns:p14="http://schemas.microsoft.com/office/powerpoint/2010/main" val="249286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a:xfrm>
            <a:off x="666804" y="2531419"/>
            <a:ext cx="2801607" cy="1344227"/>
          </a:xfrm>
        </p:spPr>
        <p:txBody>
          <a:bodyPr/>
          <a:lstStyle/>
          <a:p>
            <a:pPr rtl="0"/>
            <a:r>
              <a:rPr lang="x-none" b="1" i="0" u="none" baseline="0" dirty="0"/>
              <a:t>Presentadores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gn="l" rtl="0">
              <a:lnSpc>
                <a:spcPct val="150000"/>
              </a:lnSpc>
              <a:spcBef>
                <a:spcPts val="0"/>
              </a:spcBef>
              <a:buNone/>
            </a:pPr>
            <a:r>
              <a:rPr lang="x-none" b="0" i="0" u="none" baseline="0">
                <a:latin typeface="Arial" panose="020B0604020202020204" pitchFamily="34" charset="0"/>
                <a:ea typeface="Arial" panose="020B0604020202020204" pitchFamily="34" charset="0"/>
                <a:cs typeface="Arial" panose="020B0604020202020204" pitchFamily="34" charset="0"/>
              </a:rPr>
              <a:t>Primer apellido</a:t>
            </a:r>
          </a:p>
          <a:p>
            <a:pPr marL="91440" indent="0" algn="l" rtl="0">
              <a:lnSpc>
                <a:spcPct val="150000"/>
              </a:lnSpc>
              <a:spcBef>
                <a:spcPts val="0"/>
              </a:spcBef>
              <a:buNone/>
            </a:pPr>
            <a:r>
              <a:rPr lang="x-none" sz="2000" b="0" i="0" u="none" baseline="0"/>
              <a:t>Puesto, The Standard</a:t>
            </a:r>
          </a:p>
          <a:p>
            <a:pPr marL="91440" indent="0" algn="l" rtl="0">
              <a:lnSpc>
                <a:spcPct val="150000"/>
              </a:lnSpc>
              <a:spcBef>
                <a:spcPts val="0"/>
              </a:spcBef>
              <a:buNone/>
            </a:pPr>
            <a:endParaRPr lang="x-none" dirty="0">
              <a:latin typeface="Arial" panose="020B0604020202020204" pitchFamily="34" charset="0"/>
              <a:cs typeface="Arial" panose="020B0604020202020204" pitchFamily="34" charset="0"/>
            </a:endParaRPr>
          </a:p>
          <a:p>
            <a:pPr marL="91440" indent="0" algn="l" rtl="0">
              <a:lnSpc>
                <a:spcPct val="150000"/>
              </a:lnSpc>
              <a:spcBef>
                <a:spcPts val="0"/>
              </a:spcBef>
              <a:buNone/>
            </a:pPr>
            <a:r>
              <a:rPr lang="x-none" b="0" i="0" u="none" baseline="0"/>
              <a:t>Primer apellido</a:t>
            </a:r>
          </a:p>
          <a:p>
            <a:pPr marL="91440" indent="0" algn="l" rtl="0">
              <a:lnSpc>
                <a:spcPct val="150000"/>
              </a:lnSpc>
              <a:spcBef>
                <a:spcPts val="0"/>
              </a:spcBef>
              <a:buNone/>
            </a:pPr>
            <a:r>
              <a:rPr lang="x-none" sz="2000" b="0" i="0" u="none" baseline="0">
                <a:latin typeface="Arial" panose="020B0604020202020204" pitchFamily="34" charset="0"/>
                <a:ea typeface="Arial" panose="020B0604020202020204" pitchFamily="34" charset="0"/>
                <a:cs typeface="Arial" panose="020B0604020202020204" pitchFamily="34" charset="0"/>
              </a:rPr>
              <a:t>Pue</a:t>
            </a:r>
            <a:r>
              <a:rPr lang="x-none" sz="2000" b="0" i="0" u="none" baseline="0"/>
              <a:t>sto, The Standard</a:t>
            </a:r>
            <a:endParaRPr lang="x-none"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2</a:t>
            </a:fld>
            <a:endParaRPr lang="x-none"/>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a:lstStyle/>
          <a:p>
            <a:pPr algn="l" rtl="0"/>
            <a:r>
              <a:rPr lang="x-none" b="1" i="0" u="none" baseline="0"/>
              <a:t>¿Por qué no estamos ahorrando para la jubilación?</a:t>
            </a:r>
          </a:p>
        </p:txBody>
      </p:sp>
      <p:sp>
        <p:nvSpPr>
          <p:cNvPr id="5" name="Slide Number Placeholder 4">
            <a:extLst>
              <a:ext uri="{FF2B5EF4-FFF2-40B4-BE49-F238E27FC236}">
                <a16:creationId xmlns:a16="http://schemas.microsoft.com/office/drawing/2014/main" id="{ECCE13D7-A27E-6EA5-4E92-256F41DE779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3</a:t>
            </a:fld>
            <a:endParaRPr lang="x-none"/>
          </a:p>
        </p:txBody>
      </p:sp>
      <p:sp>
        <p:nvSpPr>
          <p:cNvPr id="6" name="Quote background">
            <a:extLst>
              <a:ext uri="{FF2B5EF4-FFF2-40B4-BE49-F238E27FC236}">
                <a16:creationId xmlns:a16="http://schemas.microsoft.com/office/drawing/2014/main" id="{75BCA9DF-2736-E08F-225C-7C54DBAB8CF4}"/>
              </a:ext>
              <a:ext uri="{C183D7F6-B498-43B3-948B-1728B52AA6E4}">
                <adec:decorative xmlns:adec="http://schemas.microsoft.com/office/drawing/2017/decorative" val="1"/>
              </a:ext>
            </a:extLst>
          </p:cNvPr>
          <p:cNvSpPr/>
          <p:nvPr/>
        </p:nvSpPr>
        <p:spPr>
          <a:xfrm>
            <a:off x="749692" y="1727277"/>
            <a:ext cx="3749039" cy="1554480"/>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pic>
        <p:nvPicPr>
          <p:cNvPr id="7" name="Quote gfx">
            <a:extLst>
              <a:ext uri="{FF2B5EF4-FFF2-40B4-BE49-F238E27FC236}">
                <a16:creationId xmlns:a16="http://schemas.microsoft.com/office/drawing/2014/main" id="{DB8290C4-2575-FF2F-F12A-C4083BF46DD9}"/>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992957" y="1375642"/>
            <a:ext cx="979569" cy="745910"/>
          </a:xfrm>
          <a:prstGeom prst="rect">
            <a:avLst/>
          </a:prstGeom>
          <a:effectLst/>
        </p:spPr>
      </p:pic>
      <p:sp>
        <p:nvSpPr>
          <p:cNvPr id="8" name="Quote background">
            <a:extLst>
              <a:ext uri="{FF2B5EF4-FFF2-40B4-BE49-F238E27FC236}">
                <a16:creationId xmlns:a16="http://schemas.microsoft.com/office/drawing/2014/main" id="{2CDF1FB2-3689-144A-6C3E-1635E18F864F}"/>
              </a:ext>
              <a:ext uri="{C183D7F6-B498-43B3-948B-1728B52AA6E4}">
                <adec:decorative xmlns:adec="http://schemas.microsoft.com/office/drawing/2017/decorative" val="1"/>
              </a:ext>
            </a:extLst>
          </p:cNvPr>
          <p:cNvSpPr/>
          <p:nvPr/>
        </p:nvSpPr>
        <p:spPr>
          <a:xfrm>
            <a:off x="1426825" y="4055123"/>
            <a:ext cx="3749039" cy="1554480"/>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pic>
        <p:nvPicPr>
          <p:cNvPr id="9" name="Quote gfx">
            <a:extLst>
              <a:ext uri="{FF2B5EF4-FFF2-40B4-BE49-F238E27FC236}">
                <a16:creationId xmlns:a16="http://schemas.microsoft.com/office/drawing/2014/main" id="{A9D543AF-223E-40EE-84EB-7A6C718BC0A9}"/>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670091" y="3703489"/>
            <a:ext cx="979569" cy="745910"/>
          </a:xfrm>
          <a:prstGeom prst="rect">
            <a:avLst/>
          </a:prstGeom>
          <a:effectLst/>
        </p:spPr>
      </p:pic>
      <p:sp>
        <p:nvSpPr>
          <p:cNvPr id="18" name="Quote background">
            <a:extLst>
              <a:ext uri="{FF2B5EF4-FFF2-40B4-BE49-F238E27FC236}">
                <a16:creationId xmlns:a16="http://schemas.microsoft.com/office/drawing/2014/main" id="{15174C60-024F-A5EF-9DB7-C89B1B2C9AAE}"/>
              </a:ext>
              <a:ext uri="{C183D7F6-B498-43B3-948B-1728B52AA6E4}">
                <adec:decorative xmlns:adec="http://schemas.microsoft.com/office/drawing/2017/decorative" val="1"/>
              </a:ext>
            </a:extLst>
          </p:cNvPr>
          <p:cNvSpPr/>
          <p:nvPr/>
        </p:nvSpPr>
        <p:spPr>
          <a:xfrm>
            <a:off x="6267065" y="4483349"/>
            <a:ext cx="3749039" cy="1554480"/>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pic>
        <p:nvPicPr>
          <p:cNvPr id="19" name="Quote gfx">
            <a:extLst>
              <a:ext uri="{FF2B5EF4-FFF2-40B4-BE49-F238E27FC236}">
                <a16:creationId xmlns:a16="http://schemas.microsoft.com/office/drawing/2014/main" id="{7DF2EDB5-E128-7FD0-4ED7-0290FED15ECC}"/>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6510330" y="4131714"/>
            <a:ext cx="979569" cy="745910"/>
          </a:xfrm>
          <a:prstGeom prst="rect">
            <a:avLst/>
          </a:prstGeom>
          <a:effectLst/>
        </p:spPr>
      </p:pic>
      <p:sp>
        <p:nvSpPr>
          <p:cNvPr id="21" name="Quote background">
            <a:extLst>
              <a:ext uri="{FF2B5EF4-FFF2-40B4-BE49-F238E27FC236}">
                <a16:creationId xmlns:a16="http://schemas.microsoft.com/office/drawing/2014/main" id="{700B9353-3884-DC66-8DCD-F6781208C595}"/>
              </a:ext>
              <a:ext uri="{C183D7F6-B498-43B3-948B-1728B52AA6E4}">
                <adec:decorative xmlns:adec="http://schemas.microsoft.com/office/drawing/2017/decorative" val="1"/>
              </a:ext>
            </a:extLst>
          </p:cNvPr>
          <p:cNvSpPr/>
          <p:nvPr/>
        </p:nvSpPr>
        <p:spPr>
          <a:xfrm>
            <a:off x="4810494" y="2279789"/>
            <a:ext cx="3566160" cy="1554480"/>
          </a:xfrm>
          <a:prstGeom prst="roundRect">
            <a:avLst>
              <a:gd name="adj" fmla="val 450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pic>
        <p:nvPicPr>
          <p:cNvPr id="22" name="Quote gfx">
            <a:extLst>
              <a:ext uri="{FF2B5EF4-FFF2-40B4-BE49-F238E27FC236}">
                <a16:creationId xmlns:a16="http://schemas.microsoft.com/office/drawing/2014/main" id="{F61638C4-84D6-CA25-1A72-E284F0DD51F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68162" y="1920723"/>
            <a:ext cx="1046497" cy="796874"/>
          </a:xfrm>
          <a:prstGeom prst="rect">
            <a:avLst/>
          </a:prstGeom>
          <a:effectLst/>
        </p:spPr>
      </p:pic>
      <p:sp>
        <p:nvSpPr>
          <p:cNvPr id="24" name="Quote background">
            <a:extLst>
              <a:ext uri="{FF2B5EF4-FFF2-40B4-BE49-F238E27FC236}">
                <a16:creationId xmlns:a16="http://schemas.microsoft.com/office/drawing/2014/main" id="{A5601C42-54CC-B1D0-B2BE-455F98DA5DD5}"/>
              </a:ext>
              <a:ext uri="{C183D7F6-B498-43B3-948B-1728B52AA6E4}">
                <adec:decorative xmlns:adec="http://schemas.microsoft.com/office/drawing/2017/decorative" val="1"/>
              </a:ext>
            </a:extLst>
          </p:cNvPr>
          <p:cNvSpPr/>
          <p:nvPr/>
        </p:nvSpPr>
        <p:spPr>
          <a:xfrm>
            <a:off x="7736395" y="1268632"/>
            <a:ext cx="3749039" cy="1554480"/>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pic>
        <p:nvPicPr>
          <p:cNvPr id="25" name="Quote gfx">
            <a:extLst>
              <a:ext uri="{FF2B5EF4-FFF2-40B4-BE49-F238E27FC236}">
                <a16:creationId xmlns:a16="http://schemas.microsoft.com/office/drawing/2014/main" id="{1ED7D80B-1486-EE0E-0254-D01A081D43FF}"/>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7979661" y="916998"/>
            <a:ext cx="979569" cy="745910"/>
          </a:xfrm>
          <a:prstGeom prst="rect">
            <a:avLst/>
          </a:prstGeom>
          <a:effectLst/>
        </p:spPr>
      </p:pic>
      <p:sp>
        <p:nvSpPr>
          <p:cNvPr id="15" name="Rounded Rectangle 14">
            <a:extLst>
              <a:ext uri="{FF2B5EF4-FFF2-40B4-BE49-F238E27FC236}">
                <a16:creationId xmlns:a16="http://schemas.microsoft.com/office/drawing/2014/main" id="{16481FF7-97F0-B9F4-AF7D-89F068D008A4}"/>
              </a:ext>
            </a:extLst>
          </p:cNvPr>
          <p:cNvSpPr/>
          <p:nvPr/>
        </p:nvSpPr>
        <p:spPr>
          <a:xfrm>
            <a:off x="922256" y="2065280"/>
            <a:ext cx="3577637" cy="1160202"/>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none" b="0" i="0" u="none" baseline="0">
                <a:solidFill>
                  <a:schemeClr val="bg1"/>
                </a:solidFill>
              </a:rPr>
              <a:t>Es muy difícil iniciar.</a:t>
            </a:r>
          </a:p>
        </p:txBody>
      </p:sp>
      <p:sp>
        <p:nvSpPr>
          <p:cNvPr id="16" name="Rounded Rectangle 15">
            <a:extLst>
              <a:ext uri="{FF2B5EF4-FFF2-40B4-BE49-F238E27FC236}">
                <a16:creationId xmlns:a16="http://schemas.microsoft.com/office/drawing/2014/main" id="{3DF19E7C-D259-88D5-77D7-7B724D708311}"/>
              </a:ext>
            </a:extLst>
          </p:cNvPr>
          <p:cNvSpPr/>
          <p:nvPr/>
        </p:nvSpPr>
        <p:spPr>
          <a:xfrm>
            <a:off x="1631831" y="4364991"/>
            <a:ext cx="3577637" cy="1137830"/>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none" b="0" i="0" u="none" baseline="0">
                <a:solidFill>
                  <a:schemeClr val="tx1"/>
                </a:solidFill>
              </a:rPr>
              <a:t>No sé cuánto ahorrar.</a:t>
            </a:r>
          </a:p>
        </p:txBody>
      </p:sp>
      <p:sp>
        <p:nvSpPr>
          <p:cNvPr id="23" name="Rounded Rectangle 22">
            <a:extLst>
              <a:ext uri="{FF2B5EF4-FFF2-40B4-BE49-F238E27FC236}">
                <a16:creationId xmlns:a16="http://schemas.microsoft.com/office/drawing/2014/main" id="{A8BE40DF-4AC1-D4CB-62DA-10A2CBEE6F61}"/>
              </a:ext>
            </a:extLst>
          </p:cNvPr>
          <p:cNvSpPr/>
          <p:nvPr/>
        </p:nvSpPr>
        <p:spPr>
          <a:xfrm>
            <a:off x="5068162" y="2628057"/>
            <a:ext cx="3308492" cy="1141635"/>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none" b="0" i="0" u="none" baseline="0">
                <a:solidFill>
                  <a:schemeClr val="bg1"/>
                </a:solidFill>
              </a:rPr>
              <a:t>Estoy cerca de jubilarme. </a:t>
            </a:r>
            <a:endParaRPr lang="es-ES" b="0" i="0" u="none" baseline="0" dirty="0">
              <a:solidFill>
                <a:schemeClr val="bg1"/>
              </a:solidFill>
            </a:endParaRPr>
          </a:p>
          <a:p>
            <a:pPr algn="l" rtl="0"/>
            <a:r>
              <a:rPr lang="x-none" b="0" i="0" u="none" baseline="0">
                <a:solidFill>
                  <a:schemeClr val="bg1"/>
                </a:solidFill>
              </a:rPr>
              <a:t>Es demasiado tarde para empezar a ahorrar.</a:t>
            </a:r>
          </a:p>
        </p:txBody>
      </p:sp>
      <p:sp>
        <p:nvSpPr>
          <p:cNvPr id="26" name="Rounded Rectangle 25">
            <a:extLst>
              <a:ext uri="{FF2B5EF4-FFF2-40B4-BE49-F238E27FC236}">
                <a16:creationId xmlns:a16="http://schemas.microsoft.com/office/drawing/2014/main" id="{D3741232-D223-EFD0-3477-E08499D47AB7}"/>
              </a:ext>
            </a:extLst>
          </p:cNvPr>
          <p:cNvSpPr/>
          <p:nvPr/>
        </p:nvSpPr>
        <p:spPr>
          <a:xfrm>
            <a:off x="7941401" y="1570633"/>
            <a:ext cx="3577637" cy="1173834"/>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none" b="0" i="0" u="none" baseline="0">
                <a:solidFill>
                  <a:schemeClr val="tx1"/>
                </a:solidFill>
              </a:rPr>
              <a:t>Espero estar bien con mis beneficios del Seguro Social.</a:t>
            </a:r>
          </a:p>
        </p:txBody>
      </p:sp>
      <p:sp>
        <p:nvSpPr>
          <p:cNvPr id="20" name="Rounded Rectangle 19">
            <a:extLst>
              <a:ext uri="{FF2B5EF4-FFF2-40B4-BE49-F238E27FC236}">
                <a16:creationId xmlns:a16="http://schemas.microsoft.com/office/drawing/2014/main" id="{B19926F8-977E-6D9D-CE98-BB28338A2259}"/>
              </a:ext>
            </a:extLst>
          </p:cNvPr>
          <p:cNvSpPr/>
          <p:nvPr/>
        </p:nvSpPr>
        <p:spPr>
          <a:xfrm>
            <a:off x="6468132" y="4761018"/>
            <a:ext cx="3547972" cy="1192403"/>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none" b="0" i="0" u="none" baseline="0">
                <a:solidFill>
                  <a:schemeClr val="bg1"/>
                </a:solidFill>
              </a:rPr>
              <a:t>Aún falta mucho para jubilarme.</a:t>
            </a:r>
          </a:p>
        </p:txBody>
      </p:sp>
    </p:spTree>
    <p:extLst>
      <p:ext uri="{BB962C8B-B14F-4D97-AF65-F5344CB8AC3E}">
        <p14:creationId xmlns:p14="http://schemas.microsoft.com/office/powerpoint/2010/main" val="105407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Razones para ahorrar</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4</a:t>
            </a:fld>
            <a:endParaRPr lang="x-none"/>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7" name="1 - text">
            <a:extLst>
              <a:ext uri="{FF2B5EF4-FFF2-40B4-BE49-F238E27FC236}">
                <a16:creationId xmlns:a16="http://schemas.microsoft.com/office/drawing/2014/main" id="{5F651E6C-F6D3-0183-869E-9C6F416426C6}"/>
              </a:ext>
            </a:extLst>
          </p:cNvPr>
          <p:cNvSpPr txBox="1"/>
          <p:nvPr/>
        </p:nvSpPr>
        <p:spPr>
          <a:xfrm>
            <a:off x="1644341" y="3827505"/>
            <a:ext cx="2191700" cy="1163166"/>
          </a:xfrm>
          <a:prstGeom prst="rect">
            <a:avLst/>
          </a:prstGeom>
          <a:noFill/>
        </p:spPr>
        <p:txBody>
          <a:bodyPr wrap="square" rtlCol="0" anchor="ctr" anchorCtr="0">
            <a:noAutofit/>
          </a:bodyPr>
          <a:lstStyle/>
          <a:p>
            <a:pPr algn="ctr">
              <a:lnSpc>
                <a:spcPct val="110000"/>
              </a:lnSpc>
              <a:spcAft>
                <a:spcPts val="600"/>
              </a:spcAft>
            </a:pPr>
            <a:r>
              <a:rPr lang="x-none" sz="1600" b="1">
                <a:solidFill>
                  <a:srgbClr val="004EA8"/>
                </a:solidFill>
                <a:latin typeface="Arial" panose="020B0604020202020204" pitchFamily="34" charset="0"/>
                <a:ea typeface="Arial" panose="020B0604020202020204" pitchFamily="34" charset="0"/>
                <a:cs typeface="Arial" panose="020B0604020202020204" pitchFamily="34" charset="0"/>
              </a:rPr>
              <a:t>Dinero para</a:t>
            </a: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 compras o</a:t>
            </a:r>
            <a:r>
              <a:rPr lang="x-none" sz="1600" b="1">
                <a:solidFill>
                  <a:srgbClr val="004EA8"/>
                </a:solidFill>
                <a:latin typeface="Arial" panose="020B0604020202020204" pitchFamily="34" charset="0"/>
                <a:ea typeface="Arial" panose="020B0604020202020204" pitchFamily="34" charset="0"/>
                <a:cs typeface="Arial" panose="020B0604020202020204" pitchFamily="34" charset="0"/>
              </a:rPr>
              <a:t> gastos </a:t>
            </a: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esenciales</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033580" y="2483282"/>
            <a:ext cx="1364057" cy="1364057"/>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37" name="1 - text">
            <a:extLst>
              <a:ext uri="{FF2B5EF4-FFF2-40B4-BE49-F238E27FC236}">
                <a16:creationId xmlns:a16="http://schemas.microsoft.com/office/drawing/2014/main" id="{C3984B62-F284-B122-31ED-1AD9632251B8}"/>
              </a:ext>
            </a:extLst>
          </p:cNvPr>
          <p:cNvSpPr txBox="1"/>
          <p:nvPr/>
        </p:nvSpPr>
        <p:spPr>
          <a:xfrm>
            <a:off x="4837921" y="3827505"/>
            <a:ext cx="2191696" cy="1101459"/>
          </a:xfrm>
          <a:prstGeom prst="rect">
            <a:avLst/>
          </a:prstGeom>
          <a:noFill/>
        </p:spPr>
        <p:txBody>
          <a:bodyPr wrap="square" rtlCol="0" anchor="ctr" anchorCtr="0">
            <a:noAutofit/>
          </a:bodyPr>
          <a:lstStyle/>
          <a:p>
            <a:pPr algn="ctr" rtl="0">
              <a:lnSpc>
                <a:spcPct val="110000"/>
              </a:lnSpc>
              <a:spcAft>
                <a:spcPts val="600"/>
              </a:spcAft>
            </a:pP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Dinero para la recreación</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42" name="1 - text">
            <a:extLst>
              <a:ext uri="{FF2B5EF4-FFF2-40B4-BE49-F238E27FC236}">
                <a16:creationId xmlns:a16="http://schemas.microsoft.com/office/drawing/2014/main" id="{EF10C694-81B1-8ACE-F0B3-995634E0AEB7}"/>
              </a:ext>
            </a:extLst>
          </p:cNvPr>
          <p:cNvSpPr txBox="1"/>
          <p:nvPr/>
        </p:nvSpPr>
        <p:spPr>
          <a:xfrm>
            <a:off x="8021249" y="3827505"/>
            <a:ext cx="2201943" cy="1163166"/>
          </a:xfrm>
          <a:prstGeom prst="rect">
            <a:avLst/>
          </a:prstGeom>
          <a:noFill/>
        </p:spPr>
        <p:txBody>
          <a:bodyPr wrap="square" rtlCol="0" anchor="ctr" anchorCtr="0">
            <a:noAutofit/>
          </a:bodyPr>
          <a:lstStyle/>
          <a:p>
            <a:pPr algn="ctr" rtl="0">
              <a:lnSpc>
                <a:spcPct val="110000"/>
              </a:lnSpc>
              <a:spcAft>
                <a:spcPts val="600"/>
              </a:spcAft>
            </a:pP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Dinero para adquisiciones mayores</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435670" y="2807587"/>
            <a:ext cx="1341130" cy="1039752"/>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247755" y="2446427"/>
            <a:ext cx="1400912" cy="1400912"/>
          </a:xfrm>
          <a:prstGeom prst="rect">
            <a:avLst/>
          </a:prstGeom>
        </p:spPr>
      </p:pic>
    </p:spTree>
    <p:extLst>
      <p:ext uri="{BB962C8B-B14F-4D97-AF65-F5344CB8AC3E}">
        <p14:creationId xmlns:p14="http://schemas.microsoft.com/office/powerpoint/2010/main" val="73487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Más razones para ahorrar</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5</a:t>
            </a:fld>
            <a:endParaRPr lang="x-none"/>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7" name="1 - text">
            <a:extLst>
              <a:ext uri="{FF2B5EF4-FFF2-40B4-BE49-F238E27FC236}">
                <a16:creationId xmlns:a16="http://schemas.microsoft.com/office/drawing/2014/main" id="{5F651E6C-F6D3-0183-869E-9C6F416426C6}"/>
              </a:ext>
            </a:extLst>
          </p:cNvPr>
          <p:cNvSpPr txBox="1"/>
          <p:nvPr/>
        </p:nvSpPr>
        <p:spPr>
          <a:xfrm>
            <a:off x="1644341" y="3827505"/>
            <a:ext cx="2212188" cy="1183000"/>
          </a:xfrm>
          <a:prstGeom prst="rect">
            <a:avLst/>
          </a:prstGeom>
          <a:noFill/>
        </p:spPr>
        <p:txBody>
          <a:bodyPr wrap="square" rtlCol="0" anchor="ctr" anchorCtr="0">
            <a:noAutofit/>
          </a:bodyPr>
          <a:lstStyle/>
          <a:p>
            <a:pPr algn="ctr" rtl="0">
              <a:lnSpc>
                <a:spcPct val="110000"/>
              </a:lnSpc>
              <a:spcAft>
                <a:spcPts val="600"/>
              </a:spcAft>
            </a:pP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Atención médica</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127080" y="2483282"/>
            <a:ext cx="1273119" cy="1364057"/>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37" name="1 - text">
            <a:extLst>
              <a:ext uri="{FF2B5EF4-FFF2-40B4-BE49-F238E27FC236}">
                <a16:creationId xmlns:a16="http://schemas.microsoft.com/office/drawing/2014/main" id="{C3984B62-F284-B122-31ED-1AD9632251B8}"/>
              </a:ext>
            </a:extLst>
          </p:cNvPr>
          <p:cNvSpPr txBox="1"/>
          <p:nvPr/>
        </p:nvSpPr>
        <p:spPr>
          <a:xfrm>
            <a:off x="4827673" y="3827505"/>
            <a:ext cx="2212188" cy="1183000"/>
          </a:xfrm>
          <a:prstGeom prst="rect">
            <a:avLst/>
          </a:prstGeom>
          <a:noFill/>
        </p:spPr>
        <p:txBody>
          <a:bodyPr wrap="square" rtlCol="0" anchor="ctr" anchorCtr="0">
            <a:noAutofit/>
          </a:bodyPr>
          <a:lstStyle/>
          <a:p>
            <a:pPr algn="ctr" rtl="0">
              <a:lnSpc>
                <a:spcPct val="110000"/>
              </a:lnSpc>
              <a:spcAft>
                <a:spcPts val="600"/>
              </a:spcAft>
            </a:pP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Inflación</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dirty="0"/>
          </a:p>
        </p:txBody>
      </p:sp>
      <p:sp>
        <p:nvSpPr>
          <p:cNvPr id="42" name="1 - text">
            <a:extLst>
              <a:ext uri="{FF2B5EF4-FFF2-40B4-BE49-F238E27FC236}">
                <a16:creationId xmlns:a16="http://schemas.microsoft.com/office/drawing/2014/main" id="{EF10C694-81B1-8ACE-F0B3-995634E0AEB7}"/>
              </a:ext>
            </a:extLst>
          </p:cNvPr>
          <p:cNvSpPr txBox="1"/>
          <p:nvPr/>
        </p:nvSpPr>
        <p:spPr>
          <a:xfrm>
            <a:off x="8011004" y="3827505"/>
            <a:ext cx="2212187" cy="1183000"/>
          </a:xfrm>
          <a:prstGeom prst="rect">
            <a:avLst/>
          </a:prstGeom>
          <a:noFill/>
        </p:spPr>
        <p:txBody>
          <a:bodyPr wrap="square" rtlCol="0" anchor="ctr" anchorCtr="0">
            <a:noAutofit/>
          </a:bodyPr>
          <a:lstStyle/>
          <a:p>
            <a:pPr algn="ctr" rtl="0">
              <a:lnSpc>
                <a:spcPct val="110000"/>
              </a:lnSpc>
              <a:spcAft>
                <a:spcPts val="600"/>
              </a:spcAft>
            </a:pP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Beneficios del</a:t>
            </a:r>
            <a:br>
              <a:rPr lang="x-none" sz="1600" b="1">
                <a:solidFill>
                  <a:srgbClr val="004EA8"/>
                </a:solidFill>
                <a:latin typeface="Arial" panose="020B0604020202020204" pitchFamily="34" charset="0"/>
                <a:cs typeface="Arial" panose="020B0604020202020204" pitchFamily="34" charset="0"/>
              </a:rPr>
            </a:br>
            <a:r>
              <a:rPr lang="x-none"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Seguro Social</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442911" y="2426467"/>
            <a:ext cx="1348378" cy="1420872"/>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092899" y="2608969"/>
            <a:ext cx="1681738" cy="1238370"/>
          </a:xfrm>
          <a:prstGeom prst="rect">
            <a:avLst/>
          </a:prstGeom>
        </p:spPr>
      </p:pic>
    </p:spTree>
    <p:extLst>
      <p:ext uri="{BB962C8B-B14F-4D97-AF65-F5344CB8AC3E}">
        <p14:creationId xmlns:p14="http://schemas.microsoft.com/office/powerpoint/2010/main" val="2105714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¿Por qué unirse a su plan?</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6</a:t>
            </a:fld>
            <a:endParaRPr lang="x-none"/>
          </a:p>
        </p:txBody>
      </p:sp>
      <p:sp>
        <p:nvSpPr>
          <p:cNvPr id="28" name="Text">
            <a:extLst>
              <a:ext uri="{FF2B5EF4-FFF2-40B4-BE49-F238E27FC236}">
                <a16:creationId xmlns:a16="http://schemas.microsoft.com/office/drawing/2014/main" id="{AB9BEFF1-8BAD-B3AE-DB0B-90B785FE24E0}"/>
              </a:ext>
            </a:extLst>
          </p:cNvPr>
          <p:cNvSpPr txBox="1"/>
          <p:nvPr/>
        </p:nvSpPr>
        <p:spPr>
          <a:xfrm>
            <a:off x="1066999" y="2973176"/>
            <a:ext cx="2617568" cy="646870"/>
          </a:xfrm>
          <a:prstGeom prst="rect">
            <a:avLst/>
          </a:prstGeom>
          <a:noFill/>
        </p:spPr>
        <p:txBody>
          <a:bodyPr wrap="square" rtlCol="0" anchor="t">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Ahorro automático</a:t>
            </a:r>
          </a:p>
        </p:txBody>
      </p:sp>
      <p:sp>
        <p:nvSpPr>
          <p:cNvPr id="3" name="Text">
            <a:extLst>
              <a:ext uri="{FF2B5EF4-FFF2-40B4-BE49-F238E27FC236}">
                <a16:creationId xmlns:a16="http://schemas.microsoft.com/office/drawing/2014/main" id="{A794E158-AF79-05F8-F05E-11DDF848BCB5}"/>
              </a:ext>
            </a:extLst>
          </p:cNvPr>
          <p:cNvSpPr txBox="1"/>
          <p:nvPr/>
        </p:nvSpPr>
        <p:spPr>
          <a:xfrm>
            <a:off x="4489903" y="2973176"/>
            <a:ext cx="2617568" cy="646870"/>
          </a:xfrm>
          <a:prstGeom prst="rect">
            <a:avLst/>
          </a:prstGeom>
          <a:noFill/>
        </p:spPr>
        <p:txBody>
          <a:bodyPr wrap="square" rtlCol="0" anchor="t">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Ventajas fiscales</a:t>
            </a:r>
          </a:p>
        </p:txBody>
      </p:sp>
      <p:sp>
        <p:nvSpPr>
          <p:cNvPr id="29" name="Text">
            <a:extLst>
              <a:ext uri="{FF2B5EF4-FFF2-40B4-BE49-F238E27FC236}">
                <a16:creationId xmlns:a16="http://schemas.microsoft.com/office/drawing/2014/main" id="{8AC0FBDC-31E6-2F96-344E-4D29E9DB389A}"/>
              </a:ext>
            </a:extLst>
          </p:cNvPr>
          <p:cNvSpPr txBox="1"/>
          <p:nvPr/>
        </p:nvSpPr>
        <p:spPr>
          <a:xfrm>
            <a:off x="7912807" y="2973176"/>
            <a:ext cx="2617568" cy="646870"/>
          </a:xfrm>
          <a:prstGeom prst="rect">
            <a:avLst/>
          </a:prstGeom>
          <a:noFill/>
        </p:spPr>
        <p:txBody>
          <a:bodyPr wrap="square" rtlCol="0" anchor="t">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Opciones de inversión</a:t>
            </a:r>
          </a:p>
        </p:txBody>
      </p:sp>
      <p:sp>
        <p:nvSpPr>
          <p:cNvPr id="31" name="Text">
            <a:extLst>
              <a:ext uri="{FF2B5EF4-FFF2-40B4-BE49-F238E27FC236}">
                <a16:creationId xmlns:a16="http://schemas.microsoft.com/office/drawing/2014/main" id="{D3BB1EB6-5243-9F8E-053A-5C2A686F2A40}"/>
              </a:ext>
            </a:extLst>
          </p:cNvPr>
          <p:cNvSpPr txBox="1"/>
          <p:nvPr/>
        </p:nvSpPr>
        <p:spPr>
          <a:xfrm>
            <a:off x="2698882" y="5174907"/>
            <a:ext cx="2617568" cy="646870"/>
          </a:xfrm>
          <a:prstGeom prst="rect">
            <a:avLst/>
          </a:prstGeom>
          <a:noFill/>
        </p:spPr>
        <p:txBody>
          <a:bodyPr wrap="square" lIns="90000"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Capitalización</a:t>
            </a:r>
          </a:p>
        </p:txBody>
      </p:sp>
      <p:sp>
        <p:nvSpPr>
          <p:cNvPr id="30" name="Text">
            <a:extLst>
              <a:ext uri="{FF2B5EF4-FFF2-40B4-BE49-F238E27FC236}">
                <a16:creationId xmlns:a16="http://schemas.microsoft.com/office/drawing/2014/main" id="{092CDDD2-A180-15F7-5F08-C43A84C0A603}"/>
              </a:ext>
            </a:extLst>
          </p:cNvPr>
          <p:cNvSpPr txBox="1"/>
          <p:nvPr/>
        </p:nvSpPr>
        <p:spPr>
          <a:xfrm>
            <a:off x="6096000" y="5174907"/>
            <a:ext cx="2617568" cy="1124001"/>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Aportación complementaria</a:t>
            </a:r>
            <a:br>
              <a:rPr lang="es-ES" sz="2000" b="0" i="0" u="none" baseline="0" dirty="0">
                <a:latin typeface="Arial" panose="020B0604020202020204" pitchFamily="34" charset="0"/>
                <a:ea typeface="Arial" panose="020B0604020202020204" pitchFamily="34" charset="0"/>
                <a:cs typeface="Arial" panose="020B0604020202020204" pitchFamily="34" charset="0"/>
              </a:rPr>
            </a:br>
            <a:r>
              <a:rPr lang="x-none" sz="2000" b="0" i="0" u="none" baseline="0">
                <a:latin typeface="Arial" panose="020B0604020202020204" pitchFamily="34" charset="0"/>
                <a:ea typeface="Arial" panose="020B0604020202020204" pitchFamily="34" charset="0"/>
                <a:cs typeface="Arial" panose="020B0604020202020204" pitchFamily="34" charset="0"/>
              </a:rPr>
              <a:t>del empleador</a:t>
            </a:r>
          </a:p>
        </p:txBody>
      </p:sp>
      <p:pic>
        <p:nvPicPr>
          <p:cNvPr id="23" name="Picture 22">
            <a:extLst>
              <a:ext uri="{FF2B5EF4-FFF2-40B4-BE49-F238E27FC236}">
                <a16:creationId xmlns:a16="http://schemas.microsoft.com/office/drawing/2014/main" id="{DC7B0BB9-7B0A-3DF4-E85D-1AFA0497F918}"/>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621759" y="1683092"/>
            <a:ext cx="1199665" cy="1199665"/>
          </a:xfrm>
          <a:prstGeom prst="rect">
            <a:avLst/>
          </a:prstGeom>
        </p:spPr>
      </p:pic>
      <p:pic>
        <p:nvPicPr>
          <p:cNvPr id="24" name="Picture 23">
            <a:extLst>
              <a:ext uri="{FF2B5EF4-FFF2-40B4-BE49-F238E27FC236}">
                <a16:creationId xmlns:a16="http://schemas.microsoft.com/office/drawing/2014/main" id="{041D176B-D3A1-3946-5FEF-2DF769BC53D5}"/>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615987" y="1778067"/>
            <a:ext cx="1519593" cy="1111898"/>
          </a:xfrm>
          <a:prstGeom prst="rect">
            <a:avLst/>
          </a:prstGeom>
        </p:spPr>
      </p:pic>
      <p:pic>
        <p:nvPicPr>
          <p:cNvPr id="25" name="Picture 24">
            <a:extLst>
              <a:ext uri="{FF2B5EF4-FFF2-40B4-BE49-F238E27FC236}">
                <a16:creationId xmlns:a16="http://schemas.microsoft.com/office/drawing/2014/main" id="{C38C02F8-811F-A312-A067-4EF2072B27C1}"/>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6757262" y="3983305"/>
            <a:ext cx="1295045" cy="1124001"/>
          </a:xfrm>
          <a:prstGeom prst="rect">
            <a:avLst/>
          </a:prstGeom>
        </p:spPr>
      </p:pic>
      <p:pic>
        <p:nvPicPr>
          <p:cNvPr id="35" name="Picture 34">
            <a:extLst>
              <a:ext uri="{FF2B5EF4-FFF2-40B4-BE49-F238E27FC236}">
                <a16:creationId xmlns:a16="http://schemas.microsoft.com/office/drawing/2014/main" id="{CC2726BF-2D1F-6B8C-9180-7938EAD8CD9D}"/>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5242738" y="1730517"/>
            <a:ext cx="1111898" cy="1111898"/>
          </a:xfrm>
          <a:prstGeom prst="rect">
            <a:avLst/>
          </a:prstGeom>
        </p:spPr>
      </p:pic>
      <p:pic>
        <p:nvPicPr>
          <p:cNvPr id="4" name="Picture 3">
            <a:extLst>
              <a:ext uri="{FF2B5EF4-FFF2-40B4-BE49-F238E27FC236}">
                <a16:creationId xmlns:a16="http://schemas.microsoft.com/office/drawing/2014/main" id="{45CA3C16-2C74-9683-7A0D-8D082CD32F3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305383" y="4084416"/>
            <a:ext cx="1404566" cy="1022890"/>
          </a:xfrm>
          <a:prstGeom prst="rect">
            <a:avLst/>
          </a:prstGeom>
        </p:spPr>
      </p:pic>
    </p:spTree>
    <p:extLst>
      <p:ext uri="{BB962C8B-B14F-4D97-AF65-F5344CB8AC3E}">
        <p14:creationId xmlns:p14="http://schemas.microsoft.com/office/powerpoint/2010/main" val="121308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7</a:t>
            </a:fld>
            <a:endParaRPr lang="x-none"/>
          </a:p>
        </p:txBody>
      </p:sp>
      <p:sp>
        <p:nvSpPr>
          <p:cNvPr id="4" name="Headline">
            <a:extLst>
              <a:ext uri="{FF2B5EF4-FFF2-40B4-BE49-F238E27FC236}">
                <a16:creationId xmlns:a16="http://schemas.microsoft.com/office/drawing/2014/main" id="{D7EB8295-8E87-BD64-D1A8-FBC51F0EC05A}"/>
              </a:ext>
            </a:extLst>
          </p:cNvPr>
          <p:cNvSpPr>
            <a:spLocks noGrp="1"/>
          </p:cNvSpPr>
          <p:nvPr>
            <p:ph type="title"/>
          </p:nvPr>
        </p:nvSpPr>
        <p:spPr>
          <a:xfrm>
            <a:off x="4505035" y="461820"/>
            <a:ext cx="7244142" cy="507998"/>
          </a:xfrm>
        </p:spPr>
        <p:txBody>
          <a:bodyPr anchor="t" anchorCtr="0">
            <a:noAutofit/>
          </a:bodyPr>
          <a:lstStyle/>
          <a:p>
            <a:pPr algn="l" rtl="0"/>
            <a:r>
              <a:rPr lang="x-none" sz="2800" b="1" i="0" u="none" baseline="0"/>
              <a:t>¿Cuánto necesitará en la jubilación?</a:t>
            </a:r>
          </a:p>
        </p:txBody>
      </p:sp>
      <p:sp>
        <p:nvSpPr>
          <p:cNvPr id="2" name="Text">
            <a:extLst>
              <a:ext uri="{FF2B5EF4-FFF2-40B4-BE49-F238E27FC236}">
                <a16:creationId xmlns:a16="http://schemas.microsoft.com/office/drawing/2014/main" id="{E6AA4F8A-3838-1112-34DD-35F18D2AEFDC}"/>
              </a:ext>
            </a:extLst>
          </p:cNvPr>
          <p:cNvSpPr txBox="1"/>
          <p:nvPr/>
        </p:nvSpPr>
        <p:spPr>
          <a:xfrm>
            <a:off x="5001545" y="2075902"/>
            <a:ext cx="5836024" cy="1190444"/>
          </a:xfrm>
          <a:prstGeom prst="rect">
            <a:avLst/>
          </a:prstGeom>
          <a:noFill/>
        </p:spPr>
        <p:txBody>
          <a:bodyPr wrap="square" rtlCol="0">
            <a:noAutofit/>
          </a:bodyPr>
          <a:lstStyle/>
          <a:p>
            <a:pPr algn="ctr" rtl="0">
              <a:lnSpc>
                <a:spcPct val="110000"/>
              </a:lnSpc>
              <a:spcBef>
                <a:spcPts val="0"/>
              </a:spcBef>
            </a:pPr>
            <a:r>
              <a:rPr lang="x-none" sz="6000" b="1" i="0" u="none" baseline="0">
                <a:solidFill>
                  <a:schemeClr val="tx2"/>
                </a:solidFill>
                <a:latin typeface="Arial" panose="020B0604020202020204" pitchFamily="34" charset="0"/>
                <a:ea typeface="Arial" panose="020B0604020202020204" pitchFamily="34" charset="0"/>
                <a:cs typeface="Arial" panose="020B0604020202020204" pitchFamily="34" charset="0"/>
              </a:rPr>
              <a:t>80% a 90%</a:t>
            </a:r>
            <a:endParaRPr lang="x-none" sz="6000" dirty="0">
              <a:latin typeface="Arial" panose="020B0604020202020204" pitchFamily="34" charset="0"/>
              <a:cs typeface="Arial" panose="020B0604020202020204" pitchFamily="34" charset="0"/>
            </a:endParaRPr>
          </a:p>
        </p:txBody>
      </p:sp>
      <p:sp>
        <p:nvSpPr>
          <p:cNvPr id="8" name="Text">
            <a:extLst>
              <a:ext uri="{FF2B5EF4-FFF2-40B4-BE49-F238E27FC236}">
                <a16:creationId xmlns:a16="http://schemas.microsoft.com/office/drawing/2014/main" id="{2886B852-2300-B83E-7518-AABA0B094D16}"/>
              </a:ext>
            </a:extLst>
          </p:cNvPr>
          <p:cNvSpPr txBox="1"/>
          <p:nvPr/>
        </p:nvSpPr>
        <p:spPr>
          <a:xfrm>
            <a:off x="5001545" y="3157267"/>
            <a:ext cx="5836024" cy="1155941"/>
          </a:xfrm>
          <a:prstGeom prst="rect">
            <a:avLst/>
          </a:prstGeom>
          <a:noFill/>
        </p:spPr>
        <p:txBody>
          <a:bodyPr wrap="square" rtlCol="0">
            <a:noAutofit/>
          </a:bodyPr>
          <a:lstStyle/>
          <a:p>
            <a:pPr algn="ctr" rtl="0">
              <a:lnSpc>
                <a:spcPct val="110000"/>
              </a:lnSpc>
              <a:spcBef>
                <a:spcPts val="0"/>
              </a:spcBef>
            </a:pPr>
            <a:r>
              <a:rPr lang="x-none" sz="3600" b="0" i="0" u="none" baseline="0">
                <a:latin typeface="Arial" panose="020B0604020202020204" pitchFamily="34" charset="0"/>
                <a:ea typeface="Arial" panose="020B0604020202020204" pitchFamily="34" charset="0"/>
                <a:cs typeface="Arial" panose="020B0604020202020204" pitchFamily="34" charset="0"/>
              </a:rPr>
              <a:t>de sus ingresos actuales</a:t>
            </a:r>
          </a:p>
          <a:p>
            <a:pPr algn="ctr" rtl="0">
              <a:lnSpc>
                <a:spcPct val="200000"/>
              </a:lnSpc>
              <a:spcBef>
                <a:spcPts val="0"/>
              </a:spcBef>
              <a:spcAft>
                <a:spcPts val="1000"/>
              </a:spcAft>
            </a:pPr>
            <a:r>
              <a:rPr lang="x-none" sz="2000" b="0" i="0" u="none" baseline="0">
                <a:latin typeface="Arial" panose="020B0604020202020204" pitchFamily="34" charset="0"/>
                <a:ea typeface="Arial" panose="020B0604020202020204" pitchFamily="34" charset="0"/>
                <a:cs typeface="Arial" panose="020B0604020202020204" pitchFamily="34" charset="0"/>
              </a:rPr>
              <a:t>Según los expertos</a:t>
            </a:r>
          </a:p>
          <a:p>
            <a:pPr marL="285750" indent="-285750" algn="ctr" rtl="0">
              <a:lnSpc>
                <a:spcPct val="110000"/>
              </a:lnSpc>
              <a:spcBef>
                <a:spcPts val="0"/>
              </a:spcBef>
              <a:spcAft>
                <a:spcPts val="1000"/>
              </a:spcAft>
              <a:buFont typeface="Arial" panose="020B0604020202020204" pitchFamily="34" charset="0"/>
              <a:buChar char="•"/>
            </a:pPr>
            <a:endParaRPr lang="x-none" sz="2000" dirty="0">
              <a:latin typeface="Arial" panose="020B0604020202020204" pitchFamily="34" charset="0"/>
              <a:cs typeface="Arial" panose="020B0604020202020204" pitchFamily="34" charset="0"/>
            </a:endParaRPr>
          </a:p>
        </p:txBody>
      </p:sp>
      <p:pic>
        <p:nvPicPr>
          <p:cNvPr id="5" name="Icon big">
            <a:extLst>
              <a:ext uri="{FF2B5EF4-FFF2-40B4-BE49-F238E27FC236}">
                <a16:creationId xmlns:a16="http://schemas.microsoft.com/office/drawing/2014/main" id="{B5D68ADD-7D54-32CB-FC9F-07206C17B89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3" name="TextBox 2">
            <a:extLst>
              <a:ext uri="{FF2B5EF4-FFF2-40B4-BE49-F238E27FC236}">
                <a16:creationId xmlns:a16="http://schemas.microsoft.com/office/drawing/2014/main" id="{A2B528CD-FEB1-7996-C534-8EC770AC292B}"/>
              </a:ext>
            </a:extLst>
          </p:cNvPr>
          <p:cNvSpPr txBox="1"/>
          <p:nvPr/>
        </p:nvSpPr>
        <p:spPr>
          <a:xfrm>
            <a:off x="4693920" y="6035240"/>
            <a:ext cx="4206240" cy="261610"/>
          </a:xfrm>
          <a:prstGeom prst="rect">
            <a:avLst/>
          </a:prstGeom>
          <a:noFill/>
        </p:spPr>
        <p:txBody>
          <a:bodyPr wrap="square" rtlCol="0">
            <a:spAutoFit/>
          </a:bodyPr>
          <a:lstStyle/>
          <a:p>
            <a:pPr algn="l" rtl="0"/>
            <a:r>
              <a:rPr lang="x-none" sz="1100" b="0" i="0" u="none" baseline="0">
                <a:latin typeface="Arial" panose="020B0604020202020204" pitchFamily="34" charset="0"/>
                <a:ea typeface="Arial" panose="020B0604020202020204" pitchFamily="34" charset="0"/>
                <a:cs typeface="Arial" panose="020B0604020202020204" pitchFamily="34" charset="0"/>
              </a:rPr>
              <a:t>Fuente: </a:t>
            </a:r>
            <a:r>
              <a:rPr lang="x-none" sz="1100" b="0" i="0" u="none" strike="noStrike" baseline="0">
                <a:solidFill>
                  <a:srgbClr val="000000"/>
                </a:solidFill>
                <a:effectLst/>
                <a:latin typeface="Arial" panose="020B0604020202020204" pitchFamily="34" charset="0"/>
                <a:ea typeface="Arial" panose="020B0604020202020204" pitchFamily="34" charset="0"/>
                <a:cs typeface="Arial" panose="020B0604020202020204" pitchFamily="34" charset="0"/>
              </a:rPr>
              <a:t>Kmotion Research, 2024</a:t>
            </a:r>
            <a:r>
              <a:rPr lang="x-none" sz="1100" b="0" i="0" u="none" baseline="0">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47301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8</a:t>
            </a:fld>
            <a:endParaRPr lang="x-none"/>
          </a:p>
        </p:txBody>
      </p:sp>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350062" y="461283"/>
            <a:ext cx="3514015" cy="548741"/>
          </a:xfrm>
        </p:spPr>
        <p:txBody>
          <a:bodyPr anchor="t" anchorCtr="0">
            <a:noAutofit/>
          </a:bodyPr>
          <a:lstStyle/>
          <a:p>
            <a:pPr algn="l" rtl="0"/>
            <a:r>
              <a:rPr lang="x-none" sz="2800" b="1" i="0" u="none" baseline="0"/>
              <a:t>Hora del cuestionario</a:t>
            </a:r>
          </a:p>
        </p:txBody>
      </p:sp>
      <p:pic>
        <p:nvPicPr>
          <p:cNvPr id="3" name="Picture">
            <a:extLst>
              <a:ext uri="{FF2B5EF4-FFF2-40B4-BE49-F238E27FC236}">
                <a16:creationId xmlns:a16="http://schemas.microsoft.com/office/drawing/2014/main" id="{1529088C-D3E2-6CEE-51A8-1D95E5EEA9C6}"/>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Tree>
    <p:extLst>
      <p:ext uri="{BB962C8B-B14F-4D97-AF65-F5344CB8AC3E}">
        <p14:creationId xmlns:p14="http://schemas.microsoft.com/office/powerpoint/2010/main" val="2355638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9</a:t>
            </a:fld>
            <a:endParaRPr lang="x-none"/>
          </a:p>
        </p:txBody>
      </p:sp>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Responda 6 preguntas</a:t>
            </a:r>
          </a:p>
        </p:txBody>
      </p:sp>
      <p:sp>
        <p:nvSpPr>
          <p:cNvPr id="6" name="Text">
            <a:extLst>
              <a:ext uri="{FF2B5EF4-FFF2-40B4-BE49-F238E27FC236}">
                <a16:creationId xmlns:a16="http://schemas.microsoft.com/office/drawing/2014/main" id="{F9476F62-4356-CC1A-E1E0-03444A692D2C}"/>
              </a:ext>
            </a:extLst>
          </p:cNvPr>
          <p:cNvSpPr txBox="1"/>
          <p:nvPr/>
        </p:nvSpPr>
        <p:spPr>
          <a:xfrm>
            <a:off x="416453" y="2981391"/>
            <a:ext cx="2059331"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Deudas</a:t>
            </a:r>
          </a:p>
        </p:txBody>
      </p:sp>
      <p:sp>
        <p:nvSpPr>
          <p:cNvPr id="5" name="Text">
            <a:extLst>
              <a:ext uri="{FF2B5EF4-FFF2-40B4-BE49-F238E27FC236}">
                <a16:creationId xmlns:a16="http://schemas.microsoft.com/office/drawing/2014/main" id="{3C0D08C7-4956-D31B-6FE0-CD42AB4054BB}"/>
              </a:ext>
            </a:extLst>
          </p:cNvPr>
          <p:cNvSpPr txBox="1"/>
          <p:nvPr/>
        </p:nvSpPr>
        <p:spPr>
          <a:xfrm>
            <a:off x="2716955" y="2981391"/>
            <a:ext cx="2059331"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Gastos del hogar</a:t>
            </a:r>
          </a:p>
        </p:txBody>
      </p:sp>
      <p:sp>
        <p:nvSpPr>
          <p:cNvPr id="7" name="Text">
            <a:extLst>
              <a:ext uri="{FF2B5EF4-FFF2-40B4-BE49-F238E27FC236}">
                <a16:creationId xmlns:a16="http://schemas.microsoft.com/office/drawing/2014/main" id="{8D94CF56-5EBF-CBB5-79AE-5538FAA01540}"/>
              </a:ext>
            </a:extLst>
          </p:cNvPr>
          <p:cNvSpPr txBox="1"/>
          <p:nvPr/>
        </p:nvSpPr>
        <p:spPr>
          <a:xfrm>
            <a:off x="5005591" y="2981391"/>
            <a:ext cx="1702969"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Viajes</a:t>
            </a:r>
          </a:p>
        </p:txBody>
      </p:sp>
      <p:pic>
        <p:nvPicPr>
          <p:cNvPr id="8" name="Picture 7">
            <a:extLst>
              <a:ext uri="{FF2B5EF4-FFF2-40B4-BE49-F238E27FC236}">
                <a16:creationId xmlns:a16="http://schemas.microsoft.com/office/drawing/2014/main" id="{F0407E05-6A33-F834-F571-21841215E10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57243" y="1680362"/>
            <a:ext cx="1199665" cy="1036510"/>
          </a:xfrm>
          <a:prstGeom prst="rect">
            <a:avLst/>
          </a:prstGeom>
        </p:spPr>
      </p:pic>
      <p:pic>
        <p:nvPicPr>
          <p:cNvPr id="9" name="Picture 8">
            <a:extLst>
              <a:ext uri="{FF2B5EF4-FFF2-40B4-BE49-F238E27FC236}">
                <a16:creationId xmlns:a16="http://schemas.microsoft.com/office/drawing/2014/main" id="{173DBE58-0A02-D51A-1CA6-B2EF1389069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09676" y="1642669"/>
            <a:ext cx="1072884" cy="1111898"/>
          </a:xfrm>
          <a:prstGeom prst="rect">
            <a:avLst/>
          </a:prstGeom>
        </p:spPr>
      </p:pic>
      <p:pic>
        <p:nvPicPr>
          <p:cNvPr id="10" name="Picture 9">
            <a:extLst>
              <a:ext uri="{FF2B5EF4-FFF2-40B4-BE49-F238E27FC236}">
                <a16:creationId xmlns:a16="http://schemas.microsoft.com/office/drawing/2014/main" id="{771B5EA8-9B76-323C-E4FA-B390F93817D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90671" y="1594587"/>
            <a:ext cx="1111898" cy="1111898"/>
          </a:xfrm>
          <a:prstGeom prst="rect">
            <a:avLst/>
          </a:prstGeom>
        </p:spPr>
      </p:pic>
      <p:sp>
        <p:nvSpPr>
          <p:cNvPr id="12" name="Text">
            <a:extLst>
              <a:ext uri="{FF2B5EF4-FFF2-40B4-BE49-F238E27FC236}">
                <a16:creationId xmlns:a16="http://schemas.microsoft.com/office/drawing/2014/main" id="{519396B9-73E4-C33D-991A-D7F0336830D2}"/>
              </a:ext>
            </a:extLst>
          </p:cNvPr>
          <p:cNvSpPr txBox="1"/>
          <p:nvPr/>
        </p:nvSpPr>
        <p:spPr>
          <a:xfrm>
            <a:off x="152400" y="5265327"/>
            <a:ext cx="2587437"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Adquisiciones mayores</a:t>
            </a:r>
          </a:p>
        </p:txBody>
      </p:sp>
      <p:sp>
        <p:nvSpPr>
          <p:cNvPr id="11" name="Text">
            <a:extLst>
              <a:ext uri="{FF2B5EF4-FFF2-40B4-BE49-F238E27FC236}">
                <a16:creationId xmlns:a16="http://schemas.microsoft.com/office/drawing/2014/main" id="{8C1A514B-36DB-65D9-9154-1834EDA3E13A}"/>
              </a:ext>
            </a:extLst>
          </p:cNvPr>
          <p:cNvSpPr txBox="1"/>
          <p:nvPr/>
        </p:nvSpPr>
        <p:spPr>
          <a:xfrm>
            <a:off x="2518973" y="5265327"/>
            <a:ext cx="2455294"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Entretenimiento</a:t>
            </a:r>
          </a:p>
        </p:txBody>
      </p:sp>
      <p:sp>
        <p:nvSpPr>
          <p:cNvPr id="13" name="Text">
            <a:extLst>
              <a:ext uri="{FF2B5EF4-FFF2-40B4-BE49-F238E27FC236}">
                <a16:creationId xmlns:a16="http://schemas.microsoft.com/office/drawing/2014/main" id="{2789034C-CD75-5429-27AE-8081372959B8}"/>
              </a:ext>
            </a:extLst>
          </p:cNvPr>
          <p:cNvSpPr txBox="1"/>
          <p:nvPr/>
        </p:nvSpPr>
        <p:spPr>
          <a:xfrm>
            <a:off x="4872280" y="5265327"/>
            <a:ext cx="1969591" cy="646870"/>
          </a:xfrm>
          <a:prstGeom prst="rect">
            <a:avLst/>
          </a:prstGeom>
          <a:noFill/>
        </p:spPr>
        <p:txBody>
          <a:bodyPr wrap="square" rtlCol="0">
            <a:noAutofit/>
          </a:bodyPr>
          <a:lstStyle/>
          <a:p>
            <a:pPr algn="ctr" rtl="0">
              <a:lnSpc>
                <a:spcPct val="110000"/>
              </a:lnSpc>
              <a:spcBef>
                <a:spcPts val="0"/>
              </a:spcBef>
              <a:spcAft>
                <a:spcPts val="400"/>
              </a:spcAft>
            </a:pPr>
            <a:r>
              <a:rPr lang="x-none" sz="2000" b="0" i="0" u="none" baseline="0">
                <a:latin typeface="Arial" panose="020B0604020202020204" pitchFamily="34" charset="0"/>
                <a:ea typeface="Arial" panose="020B0604020202020204" pitchFamily="34" charset="0"/>
                <a:cs typeface="Arial" panose="020B0604020202020204" pitchFamily="34" charset="0"/>
              </a:rPr>
              <a:t>Atención médica</a:t>
            </a:r>
          </a:p>
        </p:txBody>
      </p:sp>
      <p:pic>
        <p:nvPicPr>
          <p:cNvPr id="14" name="Picture 13">
            <a:extLst>
              <a:ext uri="{FF2B5EF4-FFF2-40B4-BE49-F238E27FC236}">
                <a16:creationId xmlns:a16="http://schemas.microsoft.com/office/drawing/2014/main" id="{26EE448C-CB36-441E-E018-8E2076F60525}"/>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257243" y="4044794"/>
            <a:ext cx="1199665" cy="1089772"/>
          </a:xfrm>
          <a:prstGeom prst="rect">
            <a:avLst/>
          </a:prstGeom>
        </p:spPr>
      </p:pic>
      <p:pic>
        <p:nvPicPr>
          <p:cNvPr id="15" name="Picture 14">
            <a:extLst>
              <a:ext uri="{FF2B5EF4-FFF2-40B4-BE49-F238E27FC236}">
                <a16:creationId xmlns:a16="http://schemas.microsoft.com/office/drawing/2014/main" id="{C4ECF542-1854-4742-E85B-C402DBFCAE1C}"/>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27352" y="4180438"/>
            <a:ext cx="1237532" cy="954128"/>
          </a:xfrm>
          <a:prstGeom prst="rect">
            <a:avLst/>
          </a:prstGeom>
        </p:spPr>
      </p:pic>
      <p:sp>
        <p:nvSpPr>
          <p:cNvPr id="17" name="Quote background">
            <a:extLst>
              <a:ext uri="{FF2B5EF4-FFF2-40B4-BE49-F238E27FC236}">
                <a16:creationId xmlns:a16="http://schemas.microsoft.com/office/drawing/2014/main" id="{E2D0F92A-480B-6A4A-7BA3-8F3A1B22F561}"/>
              </a:ext>
              <a:ext uri="{C183D7F6-B498-43B3-948B-1728B52AA6E4}">
                <adec:decorative xmlns:adec="http://schemas.microsoft.com/office/drawing/2017/decorative" val="1"/>
              </a:ext>
            </a:extLst>
          </p:cNvPr>
          <p:cNvSpPr/>
          <p:nvPr/>
        </p:nvSpPr>
        <p:spPr>
          <a:xfrm>
            <a:off x="7482154" y="1432025"/>
            <a:ext cx="4198560" cy="4480172"/>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0" name="Headline">
            <a:extLst>
              <a:ext uri="{FF2B5EF4-FFF2-40B4-BE49-F238E27FC236}">
                <a16:creationId xmlns:a16="http://schemas.microsoft.com/office/drawing/2014/main" id="{BABC4050-264A-72B3-D996-A7EF233EF735}"/>
              </a:ext>
            </a:extLst>
          </p:cNvPr>
          <p:cNvSpPr txBox="1">
            <a:spLocks/>
          </p:cNvSpPr>
          <p:nvPr/>
        </p:nvSpPr>
        <p:spPr>
          <a:xfrm>
            <a:off x="7655906" y="1558468"/>
            <a:ext cx="3787528" cy="1041837"/>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a:t>
            </a:r>
            <a:br>
              <a:rPr lang="es-ES" sz="2800" b="1" i="0" u="none" baseline="0" dirty="0">
                <a:solidFill>
                  <a:schemeClr val="bg1"/>
                </a:solidFill>
              </a:rPr>
            </a:br>
            <a:r>
              <a:rPr lang="x-none" sz="2800" b="1" i="0" u="none" baseline="0">
                <a:solidFill>
                  <a:schemeClr val="bg1"/>
                </a:solidFill>
              </a:rPr>
              <a:t>mismo</a:t>
            </a:r>
          </a:p>
        </p:txBody>
      </p:sp>
      <p:sp>
        <p:nvSpPr>
          <p:cNvPr id="18" name="Quote copy">
            <a:extLst>
              <a:ext uri="{FF2B5EF4-FFF2-40B4-BE49-F238E27FC236}">
                <a16:creationId xmlns:a16="http://schemas.microsoft.com/office/drawing/2014/main" id="{2F13772E-5CC4-BE61-DC0B-76B9CC7DB31C}"/>
              </a:ext>
            </a:extLst>
          </p:cNvPr>
          <p:cNvSpPr txBox="1">
            <a:spLocks/>
          </p:cNvSpPr>
          <p:nvPr/>
        </p:nvSpPr>
        <p:spPr>
          <a:xfrm>
            <a:off x="7655906" y="2643169"/>
            <a:ext cx="4024808" cy="282756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00000"/>
              </a:lnSpc>
            </a:pPr>
            <a:r>
              <a:rPr lang="x-none" sz="3600" b="1" i="0" u="none" baseline="0">
                <a:solidFill>
                  <a:schemeClr val="bg1"/>
                </a:solidFill>
              </a:rPr>
              <a:t>0</a:t>
            </a:r>
            <a:r>
              <a:rPr lang="x-none" b="0" i="0" u="none" baseline="0">
                <a:solidFill>
                  <a:schemeClr val="bg1"/>
                </a:solidFill>
              </a:rPr>
              <a:t> Si la respuesta es </a:t>
            </a:r>
            <a:br>
              <a:rPr lang="es-ES" b="0" i="0" u="none" baseline="0" dirty="0">
                <a:solidFill>
                  <a:schemeClr val="bg1"/>
                </a:solidFill>
              </a:rPr>
            </a:br>
            <a:r>
              <a:rPr lang="x-none" b="1" i="0" u="none" baseline="0">
                <a:solidFill>
                  <a:schemeClr val="bg1"/>
                </a:solidFill>
              </a:rPr>
              <a:t>"menos"</a:t>
            </a:r>
          </a:p>
          <a:p>
            <a:pPr algn="l" rtl="0">
              <a:lnSpc>
                <a:spcPct val="100000"/>
              </a:lnSpc>
            </a:pPr>
            <a:r>
              <a:rPr lang="x-none" sz="3600" b="1" i="0" u="none" baseline="0">
                <a:solidFill>
                  <a:schemeClr val="bg1"/>
                </a:solidFill>
              </a:rPr>
              <a:t>1</a:t>
            </a:r>
            <a:r>
              <a:rPr lang="x-none" b="0" i="0" u="none" baseline="0">
                <a:solidFill>
                  <a:schemeClr val="bg1"/>
                </a:solidFill>
              </a:rPr>
              <a:t> Si la respuesta es </a:t>
            </a:r>
            <a:br>
              <a:rPr lang="es-ES" b="0" i="0" u="none" baseline="0" dirty="0">
                <a:solidFill>
                  <a:schemeClr val="bg1"/>
                </a:solidFill>
              </a:rPr>
            </a:br>
            <a:r>
              <a:rPr lang="x-none" b="1" i="0" u="none" baseline="0">
                <a:solidFill>
                  <a:schemeClr val="bg1"/>
                </a:solidFill>
              </a:rPr>
              <a:t>"lo mismo"</a:t>
            </a:r>
          </a:p>
          <a:p>
            <a:pPr algn="l" rtl="0">
              <a:lnSpc>
                <a:spcPct val="150000"/>
              </a:lnSpc>
            </a:pPr>
            <a:r>
              <a:rPr lang="x-none" sz="3600" b="1" i="0" u="none" baseline="0">
                <a:solidFill>
                  <a:schemeClr val="bg1"/>
                </a:solidFill>
              </a:rPr>
              <a:t>2</a:t>
            </a:r>
            <a:r>
              <a:rPr lang="x-none" b="0" i="0" u="none" baseline="0">
                <a:solidFill>
                  <a:schemeClr val="bg1"/>
                </a:solidFill>
              </a:rPr>
              <a:t> Si la respuesta es </a:t>
            </a:r>
            <a:r>
              <a:rPr lang="x-none" b="1" i="0" u="none" baseline="0">
                <a:solidFill>
                  <a:schemeClr val="bg1"/>
                </a:solidFill>
              </a:rPr>
              <a:t>"más"</a:t>
            </a:r>
          </a:p>
        </p:txBody>
      </p:sp>
      <p:pic>
        <p:nvPicPr>
          <p:cNvPr id="19" name="Picture 18">
            <a:extLst>
              <a:ext uri="{FF2B5EF4-FFF2-40B4-BE49-F238E27FC236}">
                <a16:creationId xmlns:a16="http://schemas.microsoft.com/office/drawing/2014/main" id="{DCEAE194-1A49-A12E-FE6B-13061345A315}"/>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90671" y="4022668"/>
            <a:ext cx="1111898" cy="1111898"/>
          </a:xfrm>
          <a:prstGeom prst="rect">
            <a:avLst/>
          </a:prstGeom>
        </p:spPr>
      </p:pic>
    </p:spTree>
    <p:extLst>
      <p:ext uri="{BB962C8B-B14F-4D97-AF65-F5344CB8AC3E}">
        <p14:creationId xmlns:p14="http://schemas.microsoft.com/office/powerpoint/2010/main" val="71260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10</a:t>
            </a:fld>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 1: DEUDAS</a:t>
            </a:r>
          </a:p>
        </p:txBody>
      </p:sp>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5" name="Quote copy">
            <a:extLst>
              <a:ext uri="{FF2B5EF4-FFF2-40B4-BE49-F238E27FC236}">
                <a16:creationId xmlns:a16="http://schemas.microsoft.com/office/drawing/2014/main" id="{23A12D25-FA8C-F4EF-C044-2AD11A0C3B11}"/>
              </a:ext>
            </a:extLst>
          </p:cNvPr>
          <p:cNvSpPr txBox="1">
            <a:spLocks/>
          </p:cNvSpPr>
          <p:nvPr/>
        </p:nvSpPr>
        <p:spPr>
          <a:xfrm>
            <a:off x="3254723" y="2605488"/>
            <a:ext cx="4464267" cy="131304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r>
              <a:rPr lang="x-none" sz="7200" b="0" i="0" u="none" baseline="0"/>
              <a:t>¿Deudas?</a:t>
            </a:r>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614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669656"/>
            <a:ext cx="2515256" cy="2326105"/>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a:t>
            </a:r>
            <a:r>
              <a:rPr lang="es-ES" b="1" dirty="0">
                <a:solidFill>
                  <a:schemeClr val="bg1"/>
                </a:solidFill>
              </a:rPr>
              <a:t> </a:t>
            </a:r>
            <a:r>
              <a:rPr lang="x-none" b="1" i="0" u="none" baseline="0">
                <a:solidFill>
                  <a:schemeClr val="bg1"/>
                </a:solidFill>
              </a:rPr>
              <a:t>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pic>
        <p:nvPicPr>
          <p:cNvPr id="16" name="Picture 15">
            <a:extLst>
              <a:ext uri="{FF2B5EF4-FFF2-40B4-BE49-F238E27FC236}">
                <a16:creationId xmlns:a16="http://schemas.microsoft.com/office/drawing/2014/main" id="{8B0BE0DA-842D-9A92-FAFD-1C8B9FE8D1E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15764" y="2139352"/>
            <a:ext cx="2166532" cy="2245316"/>
          </a:xfrm>
          <a:prstGeom prst="rect">
            <a:avLst/>
          </a:prstGeom>
        </p:spPr>
      </p:pic>
    </p:spTree>
    <p:extLst>
      <p:ext uri="{BB962C8B-B14F-4D97-AF65-F5344CB8AC3E}">
        <p14:creationId xmlns:p14="http://schemas.microsoft.com/office/powerpoint/2010/main" val="4135140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2E418EC8-8AC6-2BA8-8975-ADCBEDC77830}"/>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 2: GASTOS DEL HOGAR</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217479" y="2605488"/>
            <a:ext cx="5036195" cy="131304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00000"/>
              </a:lnSpc>
            </a:pPr>
            <a:r>
              <a:rPr lang="x-none" sz="7200" b="0" i="0" u="none" baseline="0"/>
              <a:t>¿Gastos</a:t>
            </a:r>
            <a:r>
              <a:rPr lang="es-ES" sz="7200" b="0" i="0" u="none" baseline="0" dirty="0"/>
              <a:t> </a:t>
            </a:r>
            <a:r>
              <a:rPr lang="x-none" sz="7200" b="0" i="0" u="none" baseline="0"/>
              <a:t>del hogar?</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11</a:t>
            </a:fld>
            <a:endParaRPr lang="x-none"/>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41866" y="2139352"/>
            <a:ext cx="2245316" cy="2245316"/>
          </a:xfrm>
          <a:prstGeom prst="rect">
            <a:avLst/>
          </a:prstGeom>
        </p:spPr>
      </p:pic>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8358"/>
            <a:ext cx="2851400" cy="730375"/>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775285"/>
            <a:ext cx="2589154" cy="2101516"/>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a:t>
            </a:r>
            <a:r>
              <a:rPr lang="es-ES" b="1" dirty="0">
                <a:solidFill>
                  <a:schemeClr val="bg1"/>
                </a:solidFill>
              </a:rPr>
              <a:t> </a:t>
            </a:r>
            <a:r>
              <a:rPr lang="x-none" b="1" i="0" u="none" baseline="0">
                <a:solidFill>
                  <a:schemeClr val="bg1"/>
                </a:solidFill>
              </a:rPr>
              <a:t>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spTree>
    <p:extLst>
      <p:ext uri="{BB962C8B-B14F-4D97-AF65-F5344CB8AC3E}">
        <p14:creationId xmlns:p14="http://schemas.microsoft.com/office/powerpoint/2010/main" val="131515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9C1D26E5-03F6-17D9-F80C-D756FBC1A125}"/>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a:t>
            </a:r>
            <a:r>
              <a:rPr kumimoji="0" lang="es-ES"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 </a:t>
            </a: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3: VIAJES</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529540" y="2637472"/>
            <a:ext cx="4147500" cy="131304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r>
              <a:rPr lang="x-none" sz="7200" b="0" i="0" u="none" baseline="0"/>
              <a:t>¿Viajes?</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12</a:t>
            </a:fld>
            <a:endParaRPr lang="x-none"/>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35167" y="2292033"/>
            <a:ext cx="2319354" cy="2003922"/>
          </a:xfrm>
          <a:prstGeom prst="rect">
            <a:avLst/>
          </a:prstGeom>
        </p:spPr>
      </p:pic>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7329"/>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481817"/>
            <a:ext cx="2721420" cy="2693055"/>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 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spTree>
    <p:extLst>
      <p:ext uri="{BB962C8B-B14F-4D97-AF65-F5344CB8AC3E}">
        <p14:creationId xmlns:p14="http://schemas.microsoft.com/office/powerpoint/2010/main" val="222972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8F716574-46AF-378F-7F2E-723771C8CBCD}"/>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 4: ADQUISICIONES MAYORES</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148418" y="2350852"/>
            <a:ext cx="5108828" cy="215629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00000"/>
              </a:lnSpc>
            </a:pPr>
            <a:r>
              <a:rPr lang="x-none" sz="6600" b="0" i="0" u="none" baseline="0"/>
              <a:t>¿Adquisiciones</a:t>
            </a:r>
            <a:r>
              <a:rPr lang="es-ES" sz="6600" b="0" i="0" u="none" baseline="0" dirty="0"/>
              <a:t> </a:t>
            </a:r>
            <a:r>
              <a:rPr lang="x-none" sz="6600" b="0" i="0" u="none" baseline="0"/>
              <a:t>mayores?</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13</a:t>
            </a:fld>
            <a:endParaRPr lang="x-none"/>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07360" y="2399671"/>
            <a:ext cx="2168631" cy="1671997"/>
          </a:xfrm>
          <a:prstGeom prst="rect">
            <a:avLst/>
          </a:prstGeom>
        </p:spPr>
      </p:pic>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6552"/>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416490"/>
            <a:ext cx="2623660" cy="282756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 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spTree>
    <p:extLst>
      <p:ext uri="{BB962C8B-B14F-4D97-AF65-F5344CB8AC3E}">
        <p14:creationId xmlns:p14="http://schemas.microsoft.com/office/powerpoint/2010/main" val="2234115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C916EE69-35C1-EF2F-BD17-AA77E7A9DF84}"/>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 5: ENTRETENIMIENTO</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2886251" y="2637472"/>
            <a:ext cx="5702301" cy="131304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r>
              <a:rPr lang="x-none" sz="5200" b="0" i="0" u="none" baseline="0"/>
              <a:t>¿Entretenimiento?</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14</a:t>
            </a:fld>
            <a:endParaRPr lang="x-none"/>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82329" y="2292033"/>
            <a:ext cx="2003922" cy="2003922"/>
          </a:xfrm>
          <a:prstGeom prst="rect">
            <a:avLst/>
          </a:prstGeom>
        </p:spPr>
      </p:pic>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6552"/>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79" y="2416490"/>
            <a:ext cx="2448691" cy="282756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 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spTree>
    <p:extLst>
      <p:ext uri="{BB962C8B-B14F-4D97-AF65-F5344CB8AC3E}">
        <p14:creationId xmlns:p14="http://schemas.microsoft.com/office/powerpoint/2010/main" val="205819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17545521-8E43-070F-7E8B-196E8B0B354D}"/>
              </a:ext>
              <a:ext uri="{C183D7F6-B498-43B3-948B-1728B52AA6E4}">
                <adec:decorative xmlns:adec="http://schemas.microsoft.com/office/drawing/2017/decorative" val="1"/>
              </a:ext>
            </a:extLst>
          </p:cNvPr>
          <p:cNvSpPr/>
          <p:nvPr/>
        </p:nvSpPr>
        <p:spPr>
          <a:xfrm>
            <a:off x="8588553" y="1471614"/>
            <a:ext cx="3123827" cy="3943350"/>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x-none"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Pregunta N.º 6: ATENCIÓN MÉDICA</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570270" y="2637472"/>
            <a:ext cx="4554765" cy="131304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r>
              <a:rPr lang="x-none" sz="7200" b="0" i="0" u="none" baseline="0"/>
              <a:t>¿Atención médica?</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15</a:t>
            </a:fld>
            <a:endParaRPr lang="x-none"/>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91845" y="2292033"/>
            <a:ext cx="2205998" cy="2003922"/>
          </a:xfrm>
          <a:prstGeom prst="rect">
            <a:avLst/>
          </a:prstGeom>
        </p:spPr>
      </p:pic>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706552"/>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pPr>
            <a:r>
              <a:rPr lang="x-none" sz="2800" b="1" i="0" u="none" baseline="0">
                <a:solidFill>
                  <a:schemeClr val="bg1"/>
                </a:solidFill>
              </a:rPr>
              <a:t>Califíquese a usted mismo</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416490"/>
            <a:ext cx="2705378" cy="2827563"/>
          </a:xfrm>
          <a:prstGeom prst="rect">
            <a:avLst/>
          </a:prstGeom>
        </p:spPr>
        <p:txBody>
          <a:bodyPr anchor="ctr" anchorCtr="0"/>
          <a:lstStyle>
            <a:defPPr>
              <a:defRPr lang="x-none"/>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a:lnSpc>
                <a:spcPct val="150000"/>
              </a:lnSpc>
            </a:pPr>
            <a:r>
              <a:rPr lang="x-none" sz="3600" b="1" i="0" u="none" baseline="0">
                <a:solidFill>
                  <a:schemeClr val="bg1"/>
                </a:solidFill>
              </a:rPr>
              <a:t>0</a:t>
            </a:r>
            <a:r>
              <a:rPr lang="x-none" b="0" i="0" u="none" baseline="0">
                <a:solidFill>
                  <a:schemeClr val="bg1"/>
                </a:solidFill>
              </a:rPr>
              <a:t> = </a:t>
            </a:r>
            <a:r>
              <a:rPr lang="x-none" b="1" i="0" u="none" baseline="0">
                <a:solidFill>
                  <a:schemeClr val="bg1"/>
                </a:solidFill>
              </a:rPr>
              <a:t>“menos”</a:t>
            </a:r>
          </a:p>
          <a:p>
            <a:pPr algn="l" rtl="0">
              <a:lnSpc>
                <a:spcPct val="150000"/>
              </a:lnSpc>
            </a:pPr>
            <a:r>
              <a:rPr lang="x-none" sz="3600" b="1" i="0" u="none" baseline="0">
                <a:solidFill>
                  <a:schemeClr val="bg1"/>
                </a:solidFill>
              </a:rPr>
              <a:t>1</a:t>
            </a:r>
            <a:r>
              <a:rPr lang="x-none" b="0" i="0" u="none" baseline="0">
                <a:solidFill>
                  <a:schemeClr val="bg1"/>
                </a:solidFill>
              </a:rPr>
              <a:t> = </a:t>
            </a:r>
            <a:r>
              <a:rPr lang="x-none" b="1" i="0" u="none" baseline="0">
                <a:solidFill>
                  <a:schemeClr val="bg1"/>
                </a:solidFill>
              </a:rPr>
              <a:t>“lo mismo”</a:t>
            </a:r>
          </a:p>
          <a:p>
            <a:pPr algn="l" rtl="0">
              <a:lnSpc>
                <a:spcPct val="150000"/>
              </a:lnSpc>
            </a:pPr>
            <a:r>
              <a:rPr lang="x-none" sz="3600" b="1" i="0" u="none" baseline="0">
                <a:solidFill>
                  <a:schemeClr val="bg1"/>
                </a:solidFill>
              </a:rPr>
              <a:t>2</a:t>
            </a:r>
            <a:r>
              <a:rPr lang="x-none" b="0" i="0" u="none" baseline="0">
                <a:solidFill>
                  <a:schemeClr val="bg1"/>
                </a:solidFill>
              </a:rPr>
              <a:t> = </a:t>
            </a:r>
            <a:r>
              <a:rPr lang="x-none" b="1" i="0" u="none" baseline="0">
                <a:solidFill>
                  <a:schemeClr val="bg1"/>
                </a:solidFill>
              </a:rPr>
              <a:t>“más”</a:t>
            </a:r>
          </a:p>
        </p:txBody>
      </p:sp>
    </p:spTree>
    <p:extLst>
      <p:ext uri="{BB962C8B-B14F-4D97-AF65-F5344CB8AC3E}">
        <p14:creationId xmlns:p14="http://schemas.microsoft.com/office/powerpoint/2010/main" val="2175958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16</a:t>
            </a:fld>
            <a:endParaRPr lang="x-none"/>
          </a:p>
        </p:txBody>
      </p:sp>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Puntuación de su cuestionario</a:t>
            </a:r>
          </a:p>
        </p:txBody>
      </p:sp>
      <p:sp>
        <p:nvSpPr>
          <p:cNvPr id="17" name="Quote background">
            <a:extLst>
              <a:ext uri="{FF2B5EF4-FFF2-40B4-BE49-F238E27FC236}">
                <a16:creationId xmlns:a16="http://schemas.microsoft.com/office/drawing/2014/main" id="{E2D0F92A-480B-6A4A-7BA3-8F3A1B22F561}"/>
              </a:ext>
              <a:ext uri="{C183D7F6-B498-43B3-948B-1728B52AA6E4}">
                <adec:decorative xmlns:adec="http://schemas.microsoft.com/office/drawing/2017/decorative" val="1"/>
              </a:ext>
            </a:extLst>
          </p:cNvPr>
          <p:cNvSpPr/>
          <p:nvPr/>
        </p:nvSpPr>
        <p:spPr>
          <a:xfrm>
            <a:off x="2357975" y="1590890"/>
            <a:ext cx="7476050" cy="4175541"/>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26" name="TextBox 25">
            <a:extLst>
              <a:ext uri="{FF2B5EF4-FFF2-40B4-BE49-F238E27FC236}">
                <a16:creationId xmlns:a16="http://schemas.microsoft.com/office/drawing/2014/main" id="{F975E35D-5399-D0E1-A69E-CC7B25DFA487}"/>
              </a:ext>
            </a:extLst>
          </p:cNvPr>
          <p:cNvSpPr txBox="1"/>
          <p:nvPr/>
        </p:nvSpPr>
        <p:spPr>
          <a:xfrm>
            <a:off x="2942125" y="1772486"/>
            <a:ext cx="2175307" cy="523220"/>
          </a:xfrm>
          <a:prstGeom prst="rect">
            <a:avLst/>
          </a:prstGeom>
          <a:noFill/>
        </p:spPr>
        <p:txBody>
          <a:bodyPr wrap="square" rtlCol="0">
            <a:spAutoFit/>
          </a:bodyPr>
          <a:lstStyle/>
          <a:p>
            <a:pPr algn="l" rtl="0"/>
            <a:r>
              <a:rPr lang="x-none" sz="2800" b="1" i="0" u="none" baseline="0">
                <a:solidFill>
                  <a:schemeClr val="bg1"/>
                </a:solidFill>
                <a:latin typeface="Arial" charset="0"/>
                <a:ea typeface="Arial" charset="0"/>
                <a:cs typeface="Arial" charset="0"/>
              </a:rPr>
              <a:t>Puntuación</a:t>
            </a:r>
          </a:p>
        </p:txBody>
      </p:sp>
      <p:sp>
        <p:nvSpPr>
          <p:cNvPr id="27" name="TextBox 26">
            <a:extLst>
              <a:ext uri="{FF2B5EF4-FFF2-40B4-BE49-F238E27FC236}">
                <a16:creationId xmlns:a16="http://schemas.microsoft.com/office/drawing/2014/main" id="{400C55FE-A5C3-5E99-2879-3285D75690B7}"/>
              </a:ext>
            </a:extLst>
          </p:cNvPr>
          <p:cNvSpPr txBox="1"/>
          <p:nvPr/>
        </p:nvSpPr>
        <p:spPr>
          <a:xfrm>
            <a:off x="5575337" y="1713418"/>
            <a:ext cx="4098052" cy="707886"/>
          </a:xfrm>
          <a:prstGeom prst="rect">
            <a:avLst/>
          </a:prstGeom>
          <a:noFill/>
        </p:spPr>
        <p:txBody>
          <a:bodyPr wrap="square" rtlCol="0">
            <a:spAutoFit/>
          </a:bodyPr>
          <a:lstStyle/>
          <a:p>
            <a:pPr algn="l" rtl="0"/>
            <a:r>
              <a:rPr lang="x-none" sz="2000" b="1" i="0" u="none" baseline="0">
                <a:solidFill>
                  <a:schemeClr val="bg1"/>
                </a:solidFill>
                <a:latin typeface="Arial" charset="0"/>
                <a:ea typeface="Arial" charset="0"/>
                <a:cs typeface="Arial" charset="0"/>
              </a:rPr>
              <a:t>Porcentaje aproximado de los ingresos actuales necesarios</a:t>
            </a:r>
          </a:p>
        </p:txBody>
      </p:sp>
      <p:cxnSp>
        <p:nvCxnSpPr>
          <p:cNvPr id="36" name="Straight Arrow Connector 35">
            <a:extLst>
              <a:ext uri="{FF2B5EF4-FFF2-40B4-BE49-F238E27FC236}">
                <a16:creationId xmlns:a16="http://schemas.microsoft.com/office/drawing/2014/main" id="{EC67EFC3-06C5-2031-C12E-91DE46F11D90}"/>
              </a:ext>
              <a:ext uri="{C183D7F6-B498-43B3-948B-1728B52AA6E4}">
                <adec:decorative xmlns:adec="http://schemas.microsoft.com/office/drawing/2017/decorative" val="1"/>
              </a:ext>
            </a:extLst>
          </p:cNvPr>
          <p:cNvCxnSpPr/>
          <p:nvPr/>
        </p:nvCxnSpPr>
        <p:spPr>
          <a:xfrm>
            <a:off x="4006902" y="2844313"/>
            <a:ext cx="1479651" cy="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39172325-261E-0B1F-8686-350BFEB93265}"/>
              </a:ext>
              <a:ext uri="{C183D7F6-B498-43B3-948B-1728B52AA6E4}">
                <adec:decorative xmlns:adec="http://schemas.microsoft.com/office/drawing/2017/decorative" val="1"/>
              </a:ext>
            </a:extLst>
          </p:cNvPr>
          <p:cNvCxnSpPr/>
          <p:nvPr/>
        </p:nvCxnSpPr>
        <p:spPr>
          <a:xfrm>
            <a:off x="4006902" y="3543262"/>
            <a:ext cx="1479651" cy="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a:extLst>
              <a:ext uri="{FF2B5EF4-FFF2-40B4-BE49-F238E27FC236}">
                <a16:creationId xmlns:a16="http://schemas.microsoft.com/office/drawing/2014/main" id="{528256E1-79EA-8159-4C35-4F947B514263}"/>
              </a:ext>
              <a:ext uri="{C183D7F6-B498-43B3-948B-1728B52AA6E4}">
                <adec:decorative xmlns:adec="http://schemas.microsoft.com/office/drawing/2017/decorative" val="1"/>
              </a:ext>
            </a:extLst>
          </p:cNvPr>
          <p:cNvCxnSpPr/>
          <p:nvPr/>
        </p:nvCxnSpPr>
        <p:spPr>
          <a:xfrm flipV="1">
            <a:off x="4224926" y="4255886"/>
            <a:ext cx="1261627" cy="145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9" name="Straight Arrow Connector 38">
            <a:extLst>
              <a:ext uri="{FF2B5EF4-FFF2-40B4-BE49-F238E27FC236}">
                <a16:creationId xmlns:a16="http://schemas.microsoft.com/office/drawing/2014/main" id="{87023156-5A2A-1AE1-2714-23BB91353397}"/>
              </a:ext>
              <a:ext uri="{C183D7F6-B498-43B3-948B-1728B52AA6E4}">
                <adec:decorative xmlns:adec="http://schemas.microsoft.com/office/drawing/2017/decorative" val="1"/>
              </a:ext>
            </a:extLst>
          </p:cNvPr>
          <p:cNvCxnSpPr/>
          <p:nvPr/>
        </p:nvCxnSpPr>
        <p:spPr>
          <a:xfrm flipV="1">
            <a:off x="4347563" y="4965818"/>
            <a:ext cx="1138990" cy="16042"/>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pic>
        <p:nvPicPr>
          <p:cNvPr id="42" name="Picture 41">
            <a:extLst>
              <a:ext uri="{FF2B5EF4-FFF2-40B4-BE49-F238E27FC236}">
                <a16:creationId xmlns:a16="http://schemas.microsoft.com/office/drawing/2014/main" id="{E26A8DA1-8676-EA92-6EC8-48C30DFB713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8638" y="2804858"/>
            <a:ext cx="1503282" cy="1949569"/>
          </a:xfrm>
          <a:prstGeom prst="rect">
            <a:avLst/>
          </a:prstGeom>
        </p:spPr>
      </p:pic>
      <p:sp>
        <p:nvSpPr>
          <p:cNvPr id="5" name="TextBox 4">
            <a:extLst>
              <a:ext uri="{FF2B5EF4-FFF2-40B4-BE49-F238E27FC236}">
                <a16:creationId xmlns:a16="http://schemas.microsoft.com/office/drawing/2014/main" id="{253DBE41-9DC8-7BAF-0C27-8A1B911AF580}"/>
              </a:ext>
            </a:extLst>
          </p:cNvPr>
          <p:cNvSpPr txBox="1"/>
          <p:nvPr/>
        </p:nvSpPr>
        <p:spPr>
          <a:xfrm>
            <a:off x="2941984" y="2389524"/>
            <a:ext cx="861391"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0-4</a:t>
            </a:r>
          </a:p>
        </p:txBody>
      </p:sp>
      <p:sp>
        <p:nvSpPr>
          <p:cNvPr id="6" name="TextBox 5">
            <a:extLst>
              <a:ext uri="{FF2B5EF4-FFF2-40B4-BE49-F238E27FC236}">
                <a16:creationId xmlns:a16="http://schemas.microsoft.com/office/drawing/2014/main" id="{F1FFAEA6-F030-1C20-ED62-FA090E94D903}"/>
              </a:ext>
            </a:extLst>
          </p:cNvPr>
          <p:cNvSpPr txBox="1"/>
          <p:nvPr/>
        </p:nvSpPr>
        <p:spPr>
          <a:xfrm>
            <a:off x="5584136" y="2389518"/>
            <a:ext cx="1240735"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80%</a:t>
            </a:r>
          </a:p>
        </p:txBody>
      </p:sp>
      <p:sp>
        <p:nvSpPr>
          <p:cNvPr id="7" name="TextBox 6">
            <a:extLst>
              <a:ext uri="{FF2B5EF4-FFF2-40B4-BE49-F238E27FC236}">
                <a16:creationId xmlns:a16="http://schemas.microsoft.com/office/drawing/2014/main" id="{EB56F648-8E98-4EA0-7AD0-5EF772580F70}"/>
              </a:ext>
            </a:extLst>
          </p:cNvPr>
          <p:cNvSpPr txBox="1"/>
          <p:nvPr/>
        </p:nvSpPr>
        <p:spPr>
          <a:xfrm>
            <a:off x="2941983" y="3125859"/>
            <a:ext cx="958902"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5-7</a:t>
            </a:r>
          </a:p>
        </p:txBody>
      </p:sp>
      <p:sp>
        <p:nvSpPr>
          <p:cNvPr id="8" name="TextBox 7">
            <a:extLst>
              <a:ext uri="{FF2B5EF4-FFF2-40B4-BE49-F238E27FC236}">
                <a16:creationId xmlns:a16="http://schemas.microsoft.com/office/drawing/2014/main" id="{0DE7DE2A-0227-BF6B-7FAE-DDAADB061AF3}"/>
              </a:ext>
            </a:extLst>
          </p:cNvPr>
          <p:cNvSpPr txBox="1"/>
          <p:nvPr/>
        </p:nvSpPr>
        <p:spPr>
          <a:xfrm>
            <a:off x="5584136" y="3125856"/>
            <a:ext cx="1028549" cy="73975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90%</a:t>
            </a:r>
          </a:p>
        </p:txBody>
      </p:sp>
      <p:sp>
        <p:nvSpPr>
          <p:cNvPr id="9" name="TextBox 8">
            <a:extLst>
              <a:ext uri="{FF2B5EF4-FFF2-40B4-BE49-F238E27FC236}">
                <a16:creationId xmlns:a16="http://schemas.microsoft.com/office/drawing/2014/main" id="{098590E9-C551-4F8F-6663-530922257497}"/>
              </a:ext>
            </a:extLst>
          </p:cNvPr>
          <p:cNvSpPr txBox="1"/>
          <p:nvPr/>
        </p:nvSpPr>
        <p:spPr>
          <a:xfrm>
            <a:off x="2941984" y="3849760"/>
            <a:ext cx="1077462"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8-10</a:t>
            </a:r>
          </a:p>
        </p:txBody>
      </p:sp>
      <p:sp>
        <p:nvSpPr>
          <p:cNvPr id="10" name="TextBox 9">
            <a:extLst>
              <a:ext uri="{FF2B5EF4-FFF2-40B4-BE49-F238E27FC236}">
                <a16:creationId xmlns:a16="http://schemas.microsoft.com/office/drawing/2014/main" id="{4085FC3A-90A9-CE7E-9776-B5074C756B08}"/>
              </a:ext>
            </a:extLst>
          </p:cNvPr>
          <p:cNvSpPr txBox="1"/>
          <p:nvPr/>
        </p:nvSpPr>
        <p:spPr>
          <a:xfrm>
            <a:off x="5584134" y="3849758"/>
            <a:ext cx="1240735"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100%</a:t>
            </a:r>
            <a:endParaRPr lang="en-US" dirty="0"/>
          </a:p>
        </p:txBody>
      </p:sp>
      <p:sp>
        <p:nvSpPr>
          <p:cNvPr id="11" name="TextBox 10">
            <a:extLst>
              <a:ext uri="{FF2B5EF4-FFF2-40B4-BE49-F238E27FC236}">
                <a16:creationId xmlns:a16="http://schemas.microsoft.com/office/drawing/2014/main" id="{B05ABBE8-3C7C-AE12-B83B-747BEB56C1D7}"/>
              </a:ext>
            </a:extLst>
          </p:cNvPr>
          <p:cNvSpPr txBox="1"/>
          <p:nvPr/>
        </p:nvSpPr>
        <p:spPr>
          <a:xfrm>
            <a:off x="2941983" y="4585254"/>
            <a:ext cx="1479650"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11-12</a:t>
            </a:r>
            <a:endParaRPr lang="en-US" dirty="0"/>
          </a:p>
        </p:txBody>
      </p:sp>
      <p:sp>
        <p:nvSpPr>
          <p:cNvPr id="12" name="TextBox 11">
            <a:extLst>
              <a:ext uri="{FF2B5EF4-FFF2-40B4-BE49-F238E27FC236}">
                <a16:creationId xmlns:a16="http://schemas.microsoft.com/office/drawing/2014/main" id="{E2290EB8-CD19-11CC-1C6F-86A83BF54838}"/>
              </a:ext>
            </a:extLst>
          </p:cNvPr>
          <p:cNvSpPr txBox="1"/>
          <p:nvPr/>
        </p:nvSpPr>
        <p:spPr>
          <a:xfrm>
            <a:off x="5584136" y="4585250"/>
            <a:ext cx="1374341"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charset="0"/>
                <a:ea typeface="Arial" charset="0"/>
                <a:cs typeface="Arial" charset="0"/>
              </a:rPr>
              <a:t>110%</a:t>
            </a:r>
          </a:p>
        </p:txBody>
      </p:sp>
      <p:sp>
        <p:nvSpPr>
          <p:cNvPr id="2" name="TextBox 1">
            <a:extLst>
              <a:ext uri="{FF2B5EF4-FFF2-40B4-BE49-F238E27FC236}">
                <a16:creationId xmlns:a16="http://schemas.microsoft.com/office/drawing/2014/main" id="{28E57989-EA35-C62E-486D-EAC9B07A64D0}"/>
              </a:ext>
            </a:extLst>
          </p:cNvPr>
          <p:cNvSpPr txBox="1"/>
          <p:nvPr/>
        </p:nvSpPr>
        <p:spPr>
          <a:xfrm>
            <a:off x="2535936" y="5861132"/>
            <a:ext cx="4206240" cy="261610"/>
          </a:xfrm>
          <a:prstGeom prst="rect">
            <a:avLst/>
          </a:prstGeom>
          <a:noFill/>
        </p:spPr>
        <p:txBody>
          <a:bodyPr wrap="square" rtlCol="0">
            <a:spAutoFit/>
          </a:bodyPr>
          <a:lstStyle/>
          <a:p>
            <a:pPr algn="l" rtl="0"/>
            <a:r>
              <a:rPr lang="x-none" sz="1100" b="0" i="0" u="none" baseline="0">
                <a:latin typeface="Arial" panose="020B0604020202020204" pitchFamily="34" charset="0"/>
                <a:ea typeface="Arial" panose="020B0604020202020204" pitchFamily="34" charset="0"/>
                <a:cs typeface="Arial" panose="020B0604020202020204" pitchFamily="34" charset="0"/>
              </a:rPr>
              <a:t>Fuente: </a:t>
            </a:r>
            <a:r>
              <a:rPr lang="x-none" sz="1100" b="0" i="0" u="none" strike="noStrike" baseline="0">
                <a:solidFill>
                  <a:srgbClr val="000000"/>
                </a:solidFill>
                <a:effectLst/>
                <a:latin typeface="Arial" panose="020B0604020202020204" pitchFamily="34" charset="0"/>
                <a:ea typeface="Arial" panose="020B0604020202020204" pitchFamily="34" charset="0"/>
                <a:cs typeface="Arial" panose="020B0604020202020204" pitchFamily="34" charset="0"/>
              </a:rPr>
              <a:t>Kmotion Research, 2024</a:t>
            </a:r>
            <a:r>
              <a:rPr lang="x-none" sz="1100" b="0" i="0" u="none" baseline="0">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178504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background">
            <a:extLst>
              <a:ext uri="{FF2B5EF4-FFF2-40B4-BE49-F238E27FC236}">
                <a16:creationId xmlns:a16="http://schemas.microsoft.com/office/drawing/2014/main" id="{C7ACFFB4-7CFA-BE48-B823-BB287D680C6E}"/>
              </a:ext>
              <a:ext uri="{C183D7F6-B498-43B3-948B-1728B52AA6E4}">
                <adec:decorative xmlns:adec="http://schemas.microsoft.com/office/drawing/2017/decorative" val="1"/>
              </a:ext>
            </a:extLst>
          </p:cNvPr>
          <p:cNvSpPr/>
          <p:nvPr/>
        </p:nvSpPr>
        <p:spPr>
          <a:xfrm>
            <a:off x="892908" y="2426465"/>
            <a:ext cx="3244033"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none" sz="2800" b="1" i="0" u="none" baseline="0"/>
              <a:t>Metas de ahorro</a:t>
            </a:r>
          </a:p>
        </p:txBody>
      </p:sp>
      <p:sp>
        <p:nvSpPr>
          <p:cNvPr id="7" name="Text">
            <a:extLst>
              <a:ext uri="{FF2B5EF4-FFF2-40B4-BE49-F238E27FC236}">
                <a16:creationId xmlns:a16="http://schemas.microsoft.com/office/drawing/2014/main" id="{90742FD9-D215-9D0F-FC9D-8A9FB4864F8C}"/>
              </a:ext>
            </a:extLst>
          </p:cNvPr>
          <p:cNvSpPr txBox="1"/>
          <p:nvPr/>
        </p:nvSpPr>
        <p:spPr>
          <a:xfrm>
            <a:off x="1024903"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none"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30 años</a:t>
            </a:r>
          </a:p>
        </p:txBody>
      </p:sp>
      <p:sp>
        <p:nvSpPr>
          <p:cNvPr id="8" name="Title background">
            <a:extLst>
              <a:ext uri="{FF2B5EF4-FFF2-40B4-BE49-F238E27FC236}">
                <a16:creationId xmlns:a16="http://schemas.microsoft.com/office/drawing/2014/main" id="{33E54180-1468-6883-33EB-341B1BE6A75C}"/>
              </a:ext>
              <a:ext uri="{C183D7F6-B498-43B3-948B-1728B52AA6E4}">
                <adec:decorative xmlns:adec="http://schemas.microsoft.com/office/drawing/2017/decorative" val="1"/>
              </a:ext>
            </a:extLst>
          </p:cNvPr>
          <p:cNvSpPr/>
          <p:nvPr/>
        </p:nvSpPr>
        <p:spPr>
          <a:xfrm>
            <a:off x="4461994" y="2452453"/>
            <a:ext cx="3244033"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0" name="Title background">
            <a:extLst>
              <a:ext uri="{FF2B5EF4-FFF2-40B4-BE49-F238E27FC236}">
                <a16:creationId xmlns:a16="http://schemas.microsoft.com/office/drawing/2014/main" id="{E2C21ECE-D6E3-21E5-6359-3BDE56ABCE8B}"/>
              </a:ext>
              <a:ext uri="{C183D7F6-B498-43B3-948B-1728B52AA6E4}">
                <adec:decorative xmlns:adec="http://schemas.microsoft.com/office/drawing/2017/decorative" val="1"/>
              </a:ext>
            </a:extLst>
          </p:cNvPr>
          <p:cNvSpPr/>
          <p:nvPr/>
        </p:nvSpPr>
        <p:spPr>
          <a:xfrm>
            <a:off x="8031249" y="2452453"/>
            <a:ext cx="3266015"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none"/>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17</a:t>
            </a:fld>
            <a:endParaRPr lang="x-none"/>
          </a:p>
        </p:txBody>
      </p:sp>
      <p:sp>
        <p:nvSpPr>
          <p:cNvPr id="5" name="Text">
            <a:extLst>
              <a:ext uri="{FF2B5EF4-FFF2-40B4-BE49-F238E27FC236}">
                <a16:creationId xmlns:a16="http://schemas.microsoft.com/office/drawing/2014/main" id="{0CA721EF-9B62-B50E-C878-DEE6E13AAFC8}"/>
              </a:ext>
            </a:extLst>
          </p:cNvPr>
          <p:cNvSpPr txBox="1"/>
          <p:nvPr/>
        </p:nvSpPr>
        <p:spPr>
          <a:xfrm>
            <a:off x="1024902" y="3261584"/>
            <a:ext cx="3093140" cy="1855124"/>
          </a:xfrm>
          <a:prstGeom prst="rect">
            <a:avLst/>
          </a:prstGeom>
          <a:noFill/>
        </p:spPr>
        <p:txBody>
          <a:bodyPr wrap="square" rtlCol="0">
            <a:noAutofit/>
          </a:bodyPr>
          <a:lstStyle/>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De 10 a 15% de cada cheque salarial</a:t>
            </a:r>
          </a:p>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1 vez el salario anual</a:t>
            </a:r>
          </a:p>
        </p:txBody>
      </p:sp>
      <p:sp>
        <p:nvSpPr>
          <p:cNvPr id="17" name="Text">
            <a:extLst>
              <a:ext uri="{FF2B5EF4-FFF2-40B4-BE49-F238E27FC236}">
                <a16:creationId xmlns:a16="http://schemas.microsoft.com/office/drawing/2014/main" id="{77B502E5-C1A1-A58C-A02F-E8FF4AC3BEE7}"/>
              </a:ext>
            </a:extLst>
          </p:cNvPr>
          <p:cNvSpPr txBox="1"/>
          <p:nvPr/>
        </p:nvSpPr>
        <p:spPr>
          <a:xfrm>
            <a:off x="4634701"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none"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45 años</a:t>
            </a:r>
          </a:p>
        </p:txBody>
      </p:sp>
      <p:sp>
        <p:nvSpPr>
          <p:cNvPr id="29" name="Text">
            <a:extLst>
              <a:ext uri="{FF2B5EF4-FFF2-40B4-BE49-F238E27FC236}">
                <a16:creationId xmlns:a16="http://schemas.microsoft.com/office/drawing/2014/main" id="{81ED0E6E-F275-4CC5-6DCA-7D90D351178B}"/>
              </a:ext>
            </a:extLst>
          </p:cNvPr>
          <p:cNvSpPr txBox="1"/>
          <p:nvPr/>
        </p:nvSpPr>
        <p:spPr>
          <a:xfrm>
            <a:off x="4634701" y="3261584"/>
            <a:ext cx="3052596" cy="1855124"/>
          </a:xfrm>
          <a:prstGeom prst="rect">
            <a:avLst/>
          </a:prstGeom>
          <a:noFill/>
        </p:spPr>
        <p:txBody>
          <a:bodyPr wrap="square" rtlCol="0">
            <a:noAutofit/>
          </a:bodyPr>
          <a:lstStyle/>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De 15 a 20% de cada cheque salarial</a:t>
            </a:r>
          </a:p>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3.5 veces el salario anual</a:t>
            </a:r>
          </a:p>
        </p:txBody>
      </p:sp>
      <p:sp>
        <p:nvSpPr>
          <p:cNvPr id="30" name="Text">
            <a:extLst>
              <a:ext uri="{FF2B5EF4-FFF2-40B4-BE49-F238E27FC236}">
                <a16:creationId xmlns:a16="http://schemas.microsoft.com/office/drawing/2014/main" id="{3B2A4B43-2DBC-14EC-8BF0-ACDE2C7C8E9E}"/>
              </a:ext>
            </a:extLst>
          </p:cNvPr>
          <p:cNvSpPr txBox="1"/>
          <p:nvPr/>
        </p:nvSpPr>
        <p:spPr>
          <a:xfrm>
            <a:off x="8244668"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none"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60 años</a:t>
            </a:r>
          </a:p>
        </p:txBody>
      </p:sp>
      <p:sp>
        <p:nvSpPr>
          <p:cNvPr id="34" name="Text">
            <a:extLst>
              <a:ext uri="{FF2B5EF4-FFF2-40B4-BE49-F238E27FC236}">
                <a16:creationId xmlns:a16="http://schemas.microsoft.com/office/drawing/2014/main" id="{59E92E15-794E-37DF-59DF-978EC7DCAC3C}"/>
              </a:ext>
            </a:extLst>
          </p:cNvPr>
          <p:cNvSpPr txBox="1"/>
          <p:nvPr/>
        </p:nvSpPr>
        <p:spPr>
          <a:xfrm>
            <a:off x="8244667" y="3261584"/>
            <a:ext cx="3052597" cy="1855124"/>
          </a:xfrm>
          <a:prstGeom prst="rect">
            <a:avLst/>
          </a:prstGeom>
          <a:noFill/>
        </p:spPr>
        <p:txBody>
          <a:bodyPr wrap="square" rtlCol="0">
            <a:noAutofit/>
          </a:bodyPr>
          <a:lstStyle/>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20% o más de cada cheque salarial</a:t>
            </a:r>
          </a:p>
          <a:p>
            <a:pPr algn="l" rtl="0">
              <a:lnSpc>
                <a:spcPct val="110000"/>
              </a:lnSpc>
              <a:spcBef>
                <a:spcPts val="0"/>
              </a:spcBef>
              <a:spcAft>
                <a:spcPts val="400"/>
              </a:spcAft>
            </a:pPr>
            <a:r>
              <a:rPr lang="x-none"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none" sz="1600" b="0" i="0" u="none" baseline="0">
                <a:latin typeface="Arial" panose="020B0604020202020204" pitchFamily="34" charset="0"/>
                <a:ea typeface="Arial" panose="020B0604020202020204" pitchFamily="34" charset="0"/>
                <a:cs typeface="Arial" panose="020B0604020202020204" pitchFamily="34" charset="0"/>
              </a:rPr>
              <a:t>7 veces el salario anual</a:t>
            </a:r>
          </a:p>
        </p:txBody>
      </p:sp>
      <p:pic>
        <p:nvPicPr>
          <p:cNvPr id="13" name="Picture 12">
            <a:extLst>
              <a:ext uri="{FF2B5EF4-FFF2-40B4-BE49-F238E27FC236}">
                <a16:creationId xmlns:a16="http://schemas.microsoft.com/office/drawing/2014/main" id="{80CFFBBD-9BF3-77ED-5CEE-92EBEFF6607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718138" y="1783934"/>
            <a:ext cx="1152119" cy="1434715"/>
          </a:xfrm>
          <a:prstGeom prst="rect">
            <a:avLst/>
          </a:prstGeom>
        </p:spPr>
      </p:pic>
      <p:pic>
        <p:nvPicPr>
          <p:cNvPr id="15" name="Picture 14">
            <a:extLst>
              <a:ext uri="{FF2B5EF4-FFF2-40B4-BE49-F238E27FC236}">
                <a16:creationId xmlns:a16="http://schemas.microsoft.com/office/drawing/2014/main" id="{327F50A7-DA4B-2A16-6738-947118F70194}"/>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6272856" y="1783934"/>
            <a:ext cx="1152119" cy="1434715"/>
          </a:xfrm>
          <a:prstGeom prst="rect">
            <a:avLst/>
          </a:prstGeom>
        </p:spPr>
      </p:pic>
      <p:pic>
        <p:nvPicPr>
          <p:cNvPr id="18" name="Picture 17">
            <a:extLst>
              <a:ext uri="{FF2B5EF4-FFF2-40B4-BE49-F238E27FC236}">
                <a16:creationId xmlns:a16="http://schemas.microsoft.com/office/drawing/2014/main" id="{9BDF556C-1BE1-CAFC-EE10-BF7DEE389129}"/>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9923535" y="1783933"/>
            <a:ext cx="1152119" cy="1434715"/>
          </a:xfrm>
          <a:prstGeom prst="rect">
            <a:avLst/>
          </a:prstGeom>
        </p:spPr>
      </p:pic>
      <p:sp>
        <p:nvSpPr>
          <p:cNvPr id="3" name="TextBox 2">
            <a:extLst>
              <a:ext uri="{FF2B5EF4-FFF2-40B4-BE49-F238E27FC236}">
                <a16:creationId xmlns:a16="http://schemas.microsoft.com/office/drawing/2014/main" id="{765B0EEB-3F50-42F2-B7B0-49703E985B06}"/>
              </a:ext>
            </a:extLst>
          </p:cNvPr>
          <p:cNvSpPr txBox="1"/>
          <p:nvPr/>
        </p:nvSpPr>
        <p:spPr>
          <a:xfrm>
            <a:off x="892908" y="6135107"/>
            <a:ext cx="4206240" cy="261610"/>
          </a:xfrm>
          <a:prstGeom prst="rect">
            <a:avLst/>
          </a:prstGeom>
          <a:noFill/>
        </p:spPr>
        <p:txBody>
          <a:bodyPr wrap="square" rtlCol="0">
            <a:spAutoFit/>
          </a:bodyPr>
          <a:lstStyle/>
          <a:p>
            <a:pPr algn="l" rtl="0"/>
            <a:r>
              <a:rPr lang="x-none" sz="1100" b="0" i="0" u="none" baseline="0">
                <a:latin typeface="Arial" panose="020B0604020202020204" pitchFamily="34" charset="0"/>
                <a:ea typeface="Arial" panose="020B0604020202020204" pitchFamily="34" charset="0"/>
                <a:cs typeface="Arial" panose="020B0604020202020204" pitchFamily="34" charset="0"/>
              </a:rPr>
              <a:t>Fuente: </a:t>
            </a:r>
            <a:r>
              <a:rPr lang="x-none" sz="1100" b="0" i="0" u="none" strike="noStrike" baseline="0">
                <a:solidFill>
                  <a:srgbClr val="000000"/>
                </a:solidFill>
                <a:effectLst/>
                <a:latin typeface="Arial" panose="020B0604020202020204" pitchFamily="34" charset="0"/>
                <a:ea typeface="Arial" panose="020B0604020202020204" pitchFamily="34" charset="0"/>
                <a:cs typeface="Arial" panose="020B0604020202020204" pitchFamily="34" charset="0"/>
              </a:rPr>
              <a:t>Kmotion Research, 2024</a:t>
            </a:r>
            <a:r>
              <a:rPr lang="x-none" sz="1100" b="0" i="0" u="none" baseline="0">
                <a:latin typeface="Arial" panose="020B0604020202020204" pitchFamily="34" charset="0"/>
                <a:ea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52082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18</a:t>
            </a:fld>
            <a:endParaRPr lang="x-none"/>
          </a:p>
        </p:txBody>
      </p:sp>
      <p:pic>
        <p:nvPicPr>
          <p:cNvPr id="5" name="Picture" descr="Screenshot shows the save now for your post-work life.">
            <a:extLst>
              <a:ext uri="{FF2B5EF4-FFF2-40B4-BE49-F238E27FC236}">
                <a16:creationId xmlns:a16="http://schemas.microsoft.com/office/drawing/2014/main" id="{F5C1BAAF-5916-C8F8-2801-6413B792C616}"/>
              </a:ext>
              <a:ext uri="{C183D7F6-B498-43B3-948B-1728B52AA6E4}">
                <adec:decorative xmlns:adec="http://schemas.microsoft.com/office/drawing/2017/decorative" val="0"/>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7" name="TextBox 1">
            <a:extLst>
              <a:ext uri="{FF2B5EF4-FFF2-40B4-BE49-F238E27FC236}">
                <a16:creationId xmlns:a16="http://schemas.microsoft.com/office/drawing/2014/main" id="{346C463F-2F71-A1B9-2048-FD6242924D31}"/>
              </a:ext>
            </a:extLst>
          </p:cNvPr>
          <p:cNvSpPr txBox="1"/>
          <p:nvPr/>
        </p:nvSpPr>
        <p:spPr>
          <a:xfrm>
            <a:off x="698904" y="754720"/>
            <a:ext cx="2582064"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s-419" sz="2800" b="1" dirty="0">
                <a:latin typeface="Arial"/>
              </a:rPr>
              <a:t>Empiece a ahorrar para el futuro</a:t>
            </a:r>
            <a:endParaRPr lang="en-US" dirty="0"/>
          </a:p>
          <a:p>
            <a:pPr algn="ctr" rtl="0"/>
            <a:endParaRPr lang="en-US" dirty="0"/>
          </a:p>
        </p:txBody>
      </p:sp>
      <p:sp>
        <p:nvSpPr>
          <p:cNvPr id="8" name="TextBox 2">
            <a:extLst>
              <a:ext uri="{FF2B5EF4-FFF2-40B4-BE49-F238E27FC236}">
                <a16:creationId xmlns:a16="http://schemas.microsoft.com/office/drawing/2014/main" id="{85F0208F-994E-0B6C-2D57-F7D8475D2D37}"/>
              </a:ext>
            </a:extLst>
          </p:cNvPr>
          <p:cNvSpPr txBox="1"/>
          <p:nvPr/>
        </p:nvSpPr>
        <p:spPr>
          <a:xfrm>
            <a:off x="698500" y="2160814"/>
            <a:ext cx="2639786" cy="1938992"/>
          </a:xfrm>
          <a:prstGeom prst="rect">
            <a:avLst/>
          </a:prstGeom>
          <a:noFill/>
        </p:spPr>
        <p:txBody>
          <a:bodyPr wrap="square" lIns="91440" tIns="45720" rIns="91440" bIns="45720" rtlCol="0" anchor="t">
            <a:spAutoFit/>
          </a:bodyPr>
          <a:lstStyle/>
          <a:p>
            <a:pPr rtl="0"/>
            <a:r>
              <a:rPr lang="es-419" sz="2000" b="0" i="0" u="none" strike="noStrike" kern="1200" cap="none" spc="0" normalizeH="0" noProof="0" dirty="0">
                <a:ln>
                  <a:noFill/>
                </a:ln>
                <a:effectLst/>
                <a:uLnTx/>
                <a:uFillTx/>
                <a:latin typeface="Arial"/>
                <a:ea typeface="Arial" charset="0"/>
                <a:cs typeface="Arial"/>
              </a:rPr>
              <a:t>Cuando esté listo </a:t>
            </a:r>
            <a:r>
              <a:rPr lang="es-419" sz="2000" dirty="0">
                <a:latin typeface="Arial"/>
                <a:ea typeface="Arial" charset="0"/>
                <a:cs typeface="Arial"/>
              </a:rPr>
              <a:t> para comenzar a ahorrar en</a:t>
            </a:r>
            <a:r>
              <a:rPr lang="es-419" sz="2000" b="0" i="0" u="none" strike="noStrike" kern="1200" cap="none" spc="0" normalizeH="0" noProof="0" dirty="0">
                <a:ln>
                  <a:noFill/>
                </a:ln>
                <a:effectLst/>
                <a:uLnTx/>
                <a:uFillTx/>
                <a:latin typeface="Arial"/>
                <a:ea typeface="Arial" charset="0"/>
                <a:cs typeface="Arial"/>
              </a:rPr>
              <a:t> su plan o </a:t>
            </a:r>
            <a:r>
              <a:rPr lang="es-419" sz="2000" dirty="0">
                <a:latin typeface="Arial"/>
                <a:ea typeface="Arial" charset="0"/>
                <a:cs typeface="Arial"/>
              </a:rPr>
              <a:t> para aumentar </a:t>
            </a:r>
            <a:r>
              <a:rPr lang="es-419" sz="2000" b="0" i="0" u="none" strike="noStrike" kern="1200" cap="none" spc="0" normalizeH="0" noProof="0" dirty="0">
                <a:ln>
                  <a:noFill/>
                </a:ln>
                <a:effectLst/>
                <a:uLnTx/>
                <a:uFillTx/>
                <a:latin typeface="Arial"/>
                <a:ea typeface="Arial" charset="0"/>
                <a:cs typeface="Arial"/>
              </a:rPr>
              <a:t> su aportación,</a:t>
            </a:r>
            <a:r>
              <a:rPr lang="es-419" sz="2000" dirty="0">
                <a:solidFill>
                  <a:srgbClr val="00B050"/>
                </a:solidFill>
                <a:latin typeface="Arial"/>
                <a:ea typeface="Arial" charset="0"/>
                <a:cs typeface="Arial"/>
              </a:rPr>
              <a:t> </a:t>
            </a:r>
            <a:r>
              <a:rPr lang="es-419" sz="2000" dirty="0">
                <a:solidFill>
                  <a:srgbClr val="000000"/>
                </a:solidFill>
                <a:latin typeface="Arial"/>
                <a:ea typeface="Arial" charset="0"/>
                <a:cs typeface="Arial"/>
              </a:rPr>
              <a:t>diríjase a</a:t>
            </a:r>
            <a:r>
              <a:rPr lang="es-419" sz="2000" b="0" i="0" u="none" strike="noStrike" kern="1200" cap="none" spc="0" normalizeH="0" noProof="0" dirty="0">
                <a:ln>
                  <a:noFill/>
                </a:ln>
                <a:solidFill>
                  <a:srgbClr val="000000"/>
                </a:solidFill>
                <a:effectLst/>
                <a:uLnTx/>
                <a:uFillTx/>
                <a:latin typeface="Arial"/>
                <a:ea typeface="Arial" charset="0"/>
                <a:cs typeface="Arial"/>
              </a:rPr>
              <a:t> </a:t>
            </a:r>
            <a:endParaRPr lang="en-US" dirty="0">
              <a:solidFill>
                <a:srgbClr val="000000"/>
              </a:solidFill>
              <a:latin typeface="Arial"/>
              <a:ea typeface="Arial" charset="0"/>
              <a:cs typeface="Arial"/>
            </a:endParaRPr>
          </a:p>
          <a:p>
            <a:pPr rtl="0"/>
            <a:endParaRPr lang="en-US" sz="2000" b="1" dirty="0">
              <a:solidFill>
                <a:srgbClr val="004EA8"/>
              </a:solidFill>
              <a:latin typeface="Arial"/>
              <a:cs typeface="Arial"/>
            </a:endParaRPr>
          </a:p>
        </p:txBody>
      </p:sp>
      <p:sp>
        <p:nvSpPr>
          <p:cNvPr id="9" name="TextBox 5">
            <a:extLst>
              <a:ext uri="{FF2B5EF4-FFF2-40B4-BE49-F238E27FC236}">
                <a16:creationId xmlns:a16="http://schemas.microsoft.com/office/drawing/2014/main" id="{C7EA8B8A-F6CB-48E9-08AA-067D8CC8CC14}"/>
              </a:ext>
            </a:extLst>
          </p:cNvPr>
          <p:cNvSpPr txBox="1"/>
          <p:nvPr/>
        </p:nvSpPr>
        <p:spPr>
          <a:xfrm>
            <a:off x="698904" y="3758216"/>
            <a:ext cx="7901503"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dirty="0">
                <a:solidFill>
                  <a:srgbClr val="004EA6"/>
                </a:solidFill>
                <a:ea typeface="Segoe UI"/>
                <a:cs typeface="Segoe UI"/>
                <a:hlinkClick r:id="rId4">
                  <a:extLst>
                    <a:ext uri="{A12FA001-AC4F-418D-AE19-62706E023703}">
                      <ahyp:hlinkClr xmlns:ahyp="http://schemas.microsoft.com/office/drawing/2018/hyperlinkcolor" val="tx"/>
                    </a:ext>
                  </a:extLst>
                </a:hlinkClick>
              </a:rPr>
              <a:t>standard.com/</a:t>
            </a:r>
            <a:r>
              <a:rPr lang="en-US" sz="2000" dirty="0">
                <a:ea typeface="Arial"/>
                <a:cs typeface="Arial"/>
                <a:hlinkClick r:id="rId4">
                  <a:extLst>
                    <a:ext uri="{A12FA001-AC4F-418D-AE19-62706E023703}">
                      <ahyp:hlinkClr xmlns:ahyp="http://schemas.microsoft.com/office/drawing/2018/hyperlinkcolor" val="tx"/>
                    </a:ext>
                  </a:extLst>
                </a:hlinkClick>
              </a:rPr>
              <a:t>​</a:t>
            </a:r>
            <a:r>
              <a:rPr lang="en-US" sz="2000" b="1" u="sng" dirty="0">
                <a:solidFill>
                  <a:srgbClr val="004EA6"/>
                </a:solidFill>
                <a:ea typeface="Segoe UI"/>
                <a:cs typeface="Segoe UI"/>
                <a:hlinkClick r:id="rId4">
                  <a:extLst>
                    <a:ext uri="{A12FA001-AC4F-418D-AE19-62706E023703}">
                      <ahyp:hlinkClr xmlns:ahyp="http://schemas.microsoft.com/office/drawing/2018/hyperlinkcolor" val="tx"/>
                    </a:ext>
                  </a:extLst>
                </a:hlinkClick>
              </a:rPr>
              <a:t>retirement</a:t>
            </a:r>
            <a:r>
              <a:rPr lang="en-US" sz="2000" b="1" dirty="0">
                <a:solidFill>
                  <a:srgbClr val="004EA8"/>
                </a:solidFill>
              </a:rPr>
              <a:t>.</a:t>
            </a:r>
            <a:endParaRPr lang="en-US" sz="2000" dirty="0"/>
          </a:p>
          <a:p>
            <a:pPr algn="ctr" rtl="0"/>
            <a:endParaRPr lang="en-US" dirty="0"/>
          </a:p>
        </p:txBody>
      </p:sp>
    </p:spTree>
    <p:extLst>
      <p:ext uri="{BB962C8B-B14F-4D97-AF65-F5344CB8AC3E}">
        <p14:creationId xmlns:p14="http://schemas.microsoft.com/office/powerpoint/2010/main" val="4068596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F62D0B-EB6F-3984-1176-8EC1081D6C5D}"/>
              </a:ext>
              <a:ext uri="{C183D7F6-B498-43B3-948B-1728B52AA6E4}">
                <adec:decorative xmlns:adec="http://schemas.microsoft.com/office/drawing/2017/decorative" val="0"/>
              </a:ext>
            </a:extLst>
          </p:cNvPr>
          <p:cNvSpPr>
            <a:spLocks noGrp="1"/>
          </p:cNvSpPr>
          <p:nvPr>
            <p:ph type="title" idx="4294967295"/>
          </p:nvPr>
        </p:nvSpPr>
        <p:spPr>
          <a:xfrm>
            <a:off x="838200" y="-88324"/>
            <a:ext cx="452438" cy="88323"/>
          </a:xfrm>
        </p:spPr>
        <p:txBody>
          <a:bodyPr vert="horz" lIns="91440" tIns="45720" rIns="91440" bIns="45720" rtlCol="0" anchor="b">
            <a:noAutofit/>
          </a:bodyPr>
          <a:lstStyle/>
          <a:p>
            <a:r>
              <a:rPr lang="en-US" sz="100" dirty="0"/>
              <a:t>Conclusión</a:t>
            </a:r>
          </a:p>
        </p:txBody>
      </p:sp>
      <p:pic>
        <p:nvPicPr>
          <p:cNvPr id="3" name="Picture 2" descr="El logotipo registrado estándar">
            <a:extLst>
              <a:ext uri="{FF2B5EF4-FFF2-40B4-BE49-F238E27FC236}">
                <a16:creationId xmlns:a16="http://schemas.microsoft.com/office/drawing/2014/main" id="{0F761BE6-9CC7-8770-AF1C-35207489A4B1}"/>
              </a:ext>
            </a:extLst>
          </p:cNvPr>
          <p:cNvPicPr>
            <a:picLocks noChangeAspect="1"/>
          </p:cNvPicPr>
          <p:nvPr/>
        </p:nvPicPr>
        <p:blipFill>
          <a:blip r:embed="rId2"/>
          <a:stretch>
            <a:fillRect/>
          </a:stretch>
        </p:blipFill>
        <p:spPr>
          <a:xfrm>
            <a:off x="609601" y="2123310"/>
            <a:ext cx="1667434" cy="1078369"/>
          </a:xfrm>
          <a:prstGeom prst="rect">
            <a:avLst/>
          </a:prstGeom>
        </p:spPr>
      </p:pic>
      <p:sp>
        <p:nvSpPr>
          <p:cNvPr id="2" name="Slide Number Placeholder 1">
            <a:extLst>
              <a:ext uri="{FF2B5EF4-FFF2-40B4-BE49-F238E27FC236}">
                <a16:creationId xmlns:a16="http://schemas.microsoft.com/office/drawing/2014/main" id="{47E676C5-C77D-9DAE-ABE6-9C70FF583C28}"/>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19</a:t>
            </a:fld>
            <a:endParaRPr lang="x-none"/>
          </a:p>
        </p:txBody>
      </p:sp>
      <p:sp>
        <p:nvSpPr>
          <p:cNvPr id="6" name="TextBox 4">
            <a:extLst>
              <a:ext uri="{FF2B5EF4-FFF2-40B4-BE49-F238E27FC236}">
                <a16:creationId xmlns:a16="http://schemas.microsoft.com/office/drawing/2014/main" id="{64C14A88-ECAB-6DB1-A97A-876D1CCB1666}"/>
              </a:ext>
            </a:extLst>
          </p:cNvPr>
          <p:cNvSpPr txBox="1"/>
          <p:nvPr/>
        </p:nvSpPr>
        <p:spPr>
          <a:xfrm>
            <a:off x="381000" y="4459448"/>
            <a:ext cx="11196918" cy="1092607"/>
          </a:xfrm>
          <a:prstGeom prst="rect">
            <a:avLst/>
          </a:prstGeom>
          <a:noFill/>
        </p:spPr>
        <p:txBody>
          <a:bodyPr wrap="square" lIns="91440" tIns="45720" rIns="91440" bIns="45720" rtlCol="0" anchor="t">
            <a:spAutoFit/>
          </a:bodyPr>
          <a:lstStyle/>
          <a:p>
            <a:pPr rtl="0"/>
            <a:r>
              <a:rPr lang="es-419" sz="1300" dirty="0"/>
              <a:t>The Standard es el nombre comercial de StanCorp Financial Group, Inc. y sus subsidiarias, Standard Retirement Services, Inc. proporciona servicios de mantenimiento de documentación financiera y de administración del plan. Standard Retirement Services, Inc. es una filial de StanCorp Financial Group, Inc. </a:t>
            </a:r>
          </a:p>
          <a:p>
            <a:pPr rtl="0"/>
            <a:endParaRPr lang="en-US" sz="1300" dirty="0"/>
          </a:p>
          <a:p>
            <a:pPr rtl="0"/>
            <a:r>
              <a:rPr lang="es-419" sz="1300" dirty="0"/>
              <a:t>Esta presentación tiene únicamente fines informativos. No pretende ser ni debe ser considerado como asesoramiento financiero, de inversión o de seguros. Por favor, consulte con su profesional financiero o fiscal para que lo oriente en su situación particular. </a:t>
            </a:r>
            <a:endParaRPr lang="en-US" sz="1300" dirty="0">
              <a:cs typeface="Arial"/>
            </a:endParaRPr>
          </a:p>
        </p:txBody>
      </p:sp>
      <p:sp>
        <p:nvSpPr>
          <p:cNvPr id="8" name="TextBox 6">
            <a:extLst>
              <a:ext uri="{FF2B5EF4-FFF2-40B4-BE49-F238E27FC236}">
                <a16:creationId xmlns:a16="http://schemas.microsoft.com/office/drawing/2014/main" id="{363162D7-1BE4-C971-9FAF-6A31BF6B7F66}"/>
              </a:ext>
            </a:extLst>
          </p:cNvPr>
          <p:cNvSpPr txBox="1"/>
          <p:nvPr/>
        </p:nvSpPr>
        <p:spPr>
          <a:xfrm>
            <a:off x="381000" y="5910520"/>
            <a:ext cx="6096000" cy="276999"/>
          </a:xfrm>
          <a:prstGeom prst="rect">
            <a:avLst/>
          </a:prstGeom>
          <a:noFill/>
        </p:spPr>
        <p:txBody>
          <a:bodyPr wrap="square" lIns="91440" tIns="45720" rIns="91440" bIns="45720" rtlCol="0" anchor="t">
            <a:spAutoFit/>
          </a:bodyPr>
          <a:lstStyle/>
          <a:p>
            <a:r>
              <a:rPr lang="es-419" sz="1200" dirty="0">
                <a:solidFill>
                  <a:srgbClr val="000000"/>
                </a:solidFill>
              </a:rPr>
              <a:t>RP</a:t>
            </a:r>
            <a:r>
              <a:rPr lang="es-419" sz="1200" b="1" dirty="0">
                <a:solidFill>
                  <a:srgbClr val="000000"/>
                </a:solidFill>
              </a:rPr>
              <a:t> 19356</a:t>
            </a:r>
            <a:r>
              <a:rPr lang="es-ES" sz="1200" b="1" dirty="0"/>
              <a:t>-SPU</a:t>
            </a:r>
            <a:r>
              <a:rPr lang="es-419" sz="1200" b="1" dirty="0">
                <a:solidFill>
                  <a:srgbClr val="000000"/>
                </a:solidFill>
              </a:rPr>
              <a:t> </a:t>
            </a:r>
            <a:r>
              <a:rPr lang="es-419" sz="1200" dirty="0">
                <a:solidFill>
                  <a:srgbClr val="000000"/>
                </a:solidFill>
              </a:rPr>
              <a:t>(2/26) C360103.01-0226 (02/28)</a:t>
            </a:r>
            <a:endParaRPr lang="en-US" dirty="0">
              <a:solidFill>
                <a:srgbClr val="000000"/>
              </a:solidFill>
              <a:cs typeface="Arial"/>
            </a:endParaRPr>
          </a:p>
        </p:txBody>
      </p:sp>
    </p:spTree>
    <p:extLst>
      <p:ext uri="{BB962C8B-B14F-4D97-AF65-F5344CB8AC3E}">
        <p14:creationId xmlns:p14="http://schemas.microsoft.com/office/powerpoint/2010/main" val="2514092043"/>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F56FA5-23CA-48ED-9B53-653DE43F58D1}">
  <ds:schemaRefs>
    <ds:schemaRef ds:uri="http://schemas.microsoft.com/office/2006/documentManagement/types"/>
    <ds:schemaRef ds:uri="http://schemas.openxmlformats.org/package/2006/metadata/core-properties"/>
    <ds:schemaRef ds:uri="http://purl.org/dc/elements/1.1/"/>
    <ds:schemaRef ds:uri="http://www.w3.org/XML/1998/namespace"/>
    <ds:schemaRef ds:uri="http://purl.org/dc/dcmitype/"/>
    <ds:schemaRef ds:uri="6021318e-cadf-4644-b3f5-8786c4cf8acd"/>
    <ds:schemaRef ds:uri="http://purl.org/dc/terms/"/>
    <ds:schemaRef ds:uri="af0d835a-3d14-486d-980f-eaf76ccd082e"/>
    <ds:schemaRef ds:uri="http://schemas.microsoft.com/office/infopath/2007/PartnerControls"/>
    <ds:schemaRef ds:uri="fe1d0d08-bf91-42eb-a2fe-06a16a639f77"/>
    <ds:schemaRef ds:uri="http://schemas.microsoft.com/office/2006/metadata/properties"/>
  </ds:schemaRefs>
</ds:datastoreItem>
</file>

<file path=customXml/itemProps2.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7795A2-EC25-45BF-A0BA-CC20F6269A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3062</TotalTime>
  <Words>2082</Words>
  <Application>Microsoft Office PowerPoint</Application>
  <PresentationFormat>Widescreen</PresentationFormat>
  <Paragraphs>307</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Courier New</vt:lpstr>
      <vt:lpstr>Segoe UI</vt:lpstr>
      <vt:lpstr>Wingdings</vt:lpstr>
      <vt:lpstr>Master w/ Full Footer</vt:lpstr>
      <vt:lpstr>Ahorro para  el futuro</vt:lpstr>
      <vt:lpstr>Presentadores</vt:lpstr>
      <vt:lpstr>¿Por qué no estamos ahorrando para la jubilación?</vt:lpstr>
      <vt:lpstr>Razones para ahorrar</vt:lpstr>
      <vt:lpstr>Más razones para ahorrar</vt:lpstr>
      <vt:lpstr>¿Por qué unirse a su plan?</vt:lpstr>
      <vt:lpstr>¿Cuánto necesitará en la jubilación?</vt:lpstr>
      <vt:lpstr>Hora del cuestionario</vt:lpstr>
      <vt:lpstr>Responda 6 preguntas</vt:lpstr>
      <vt:lpstr>Pregunta N.º 1: DEUDAS</vt:lpstr>
      <vt:lpstr>Pregunta N.º 2: GASTOS DEL HOGAR</vt:lpstr>
      <vt:lpstr>Pregunta N.º 3: VIAJES</vt:lpstr>
      <vt:lpstr>Pregunta N.º 4: ADQUISICIONES MAYORES</vt:lpstr>
      <vt:lpstr>Pregunta N.º 5: ENTRETENIMIENTO</vt:lpstr>
      <vt:lpstr>Pregunta N.º 6: ATENCIÓN MÉDICA</vt:lpstr>
      <vt:lpstr>Puntuación de su cuestionario</vt:lpstr>
      <vt:lpstr>Metas de ahorro</vt:lpstr>
      <vt:lpstr>PowerPoint Presentation</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Ahorro para el Futuro</dc:title>
  <dc:subject>Ahorro para el Futuro</dc:subject>
  <dc:creator>The Standard</dc:creator>
  <dc:description> </dc:description>
  <cp:lastModifiedBy>Patty Wisner</cp:lastModifiedBy>
  <cp:revision>143</cp:revision>
  <dcterms:created xsi:type="dcterms:W3CDTF">2024-03-15T21:30:48Z</dcterms:created>
  <dcterms:modified xsi:type="dcterms:W3CDTF">2026-02-23T18:59:57Z</dcterms:modified>
  <cp:category>Ahorro para el Futuro, The Standard</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