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Lst>
  <p:notesMasterIdLst>
    <p:notesMasterId r:id="rId17"/>
  </p:notesMasterIdLst>
  <p:handoutMasterIdLst>
    <p:handoutMasterId r:id="rId18"/>
  </p:handoutMasterIdLst>
  <p:sldIdLst>
    <p:sldId id="261" r:id="rId3"/>
    <p:sldId id="275" r:id="rId4"/>
    <p:sldId id="269" r:id="rId5"/>
    <p:sldId id="262" r:id="rId6"/>
    <p:sldId id="266" r:id="rId7"/>
    <p:sldId id="284" r:id="rId8"/>
    <p:sldId id="276" r:id="rId9"/>
    <p:sldId id="277" r:id="rId10"/>
    <p:sldId id="279" r:id="rId11"/>
    <p:sldId id="286" r:id="rId12"/>
    <p:sldId id="278" r:id="rId13"/>
    <p:sldId id="287" r:id="rId14"/>
    <p:sldId id="281" r:id="rId15"/>
    <p:sldId id="283" r:id="rId16"/>
  </p:sldIdLst>
  <p:sldSz cx="9144000" cy="6858000" type="screen4x3"/>
  <p:notesSz cx="7315200" cy="96012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728"/>
    <a:srgbClr val="0093D1"/>
    <a:srgbClr val="6C9BC6"/>
    <a:srgbClr val="FDBB63"/>
    <a:srgbClr val="004EA8"/>
    <a:srgbClr val="54B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12" autoAdjust="0"/>
    <p:restoredTop sz="95126" autoAdjust="0"/>
  </p:normalViewPr>
  <p:slideViewPr>
    <p:cSldViewPr snapToGrid="0">
      <p:cViewPr varScale="1">
        <p:scale>
          <a:sx n="81" d="100"/>
          <a:sy n="81" d="100"/>
        </p:scale>
        <p:origin x="1338" y="96"/>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p:scale>
          <a:sx n="110" d="100"/>
          <a:sy n="110" d="100"/>
        </p:scale>
        <p:origin x="3872" y="-7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6512C49-0CE2-4530-8CC8-97A893745CBB}" type="datetimeFigureOut">
              <a:rPr lang="en-US" smtClean="0"/>
              <a:t>12/15/2022</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45C34FEA-B771-4DF1-812A-3BE50CC49095}" type="slidenum">
              <a:rPr lang="en-US" smtClean="0"/>
              <a:t>‹#›</a:t>
            </a:fld>
            <a:endParaRPr lang="en-US" dirty="0"/>
          </a:p>
        </p:txBody>
      </p:sp>
    </p:spTree>
    <p:extLst>
      <p:ext uri="{BB962C8B-B14F-4D97-AF65-F5344CB8AC3E}">
        <p14:creationId xmlns:p14="http://schemas.microsoft.com/office/powerpoint/2010/main" val="1616586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68A1BDD-88F0-8343-8E28-4BA14903206B}" type="datetimeFigureOut">
              <a:rPr lang="en-US" smtClean="0"/>
              <a:t>12/15/2022</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4BE8B25-A91D-A640-A32C-41D5F03152EC}" type="slidenum">
              <a:rPr lang="en-US" smtClean="0"/>
              <a:t>‹#›</a:t>
            </a:fld>
            <a:endParaRPr lang="en-US" dirty="0"/>
          </a:p>
        </p:txBody>
      </p:sp>
    </p:spTree>
    <p:extLst>
      <p:ext uri="{BB962C8B-B14F-4D97-AF65-F5344CB8AC3E}">
        <p14:creationId xmlns:p14="http://schemas.microsoft.com/office/powerpoint/2010/main" val="165277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b="1" dirty="0">
                <a:solidFill>
                  <a:srgbClr val="FDBB63"/>
                </a:solidFill>
              </a:rPr>
              <a:t>[1 Click for Animation]</a:t>
            </a:r>
          </a:p>
          <a:p>
            <a:endParaRPr lang="en-US" b="1" dirty="0"/>
          </a:p>
          <a:p>
            <a:r>
              <a:rPr lang="en-US" b="1" dirty="0"/>
              <a:t>Welcome</a:t>
            </a:r>
            <a:r>
              <a:rPr lang="en-US" dirty="0"/>
              <a:t>.</a:t>
            </a:r>
          </a:p>
          <a:p>
            <a:r>
              <a:rPr lang="en-US" dirty="0"/>
              <a:t>You’re here today because your employer offers a retirement plan. It’s a great way to save now to cover your living expenses in the future.  </a:t>
            </a:r>
          </a:p>
          <a:p>
            <a:endParaRPr lang="en-US" dirty="0"/>
          </a:p>
          <a:p>
            <a:r>
              <a:rPr lang="en-US" dirty="0"/>
              <a:t>You may or may not be enrolled in your plan, but either way, one big question may be on your mind.</a:t>
            </a:r>
          </a:p>
          <a:p>
            <a:endParaRPr lang="en-US" dirty="0"/>
          </a:p>
          <a:p>
            <a:r>
              <a:rPr lang="en-US" dirty="0"/>
              <a:t>“How much should I save?”</a:t>
            </a:r>
          </a:p>
          <a:p>
            <a:endParaRPr lang="en-US" dirty="0"/>
          </a:p>
          <a:p>
            <a:r>
              <a:rPr lang="en-US" dirty="0"/>
              <a:t>If this feels like a big question to tackle, put your worries aside. </a:t>
            </a:r>
          </a:p>
          <a:p>
            <a:r>
              <a:rPr lang="en-US" dirty="0"/>
              <a:t>Today, we’re going to move together through some simple steps to help you come up with an answer. </a:t>
            </a:r>
          </a:p>
          <a:p>
            <a:r>
              <a:rPr lang="en-US" dirty="0"/>
              <a:t> </a:t>
            </a:r>
          </a:p>
          <a:p>
            <a:endParaRPr lang="en-US" dirty="0"/>
          </a:p>
          <a:p>
            <a:r>
              <a:rPr lang="en-US" dirty="0"/>
              <a:t> </a:t>
            </a:r>
          </a:p>
          <a:p>
            <a:endParaRPr lang="en-US" dirty="0"/>
          </a:p>
          <a:p>
            <a:endParaRPr lang="en-US" dirty="0"/>
          </a:p>
          <a:p>
            <a:endParaRPr lang="en-US" dirty="0"/>
          </a:p>
          <a:p>
            <a:endParaRPr lang="x-es-XL" dirty="0"/>
          </a:p>
        </p:txBody>
      </p:sp>
      <p:sp>
        <p:nvSpPr>
          <p:cNvPr id="4" name="Slide Number Placeholder 3"/>
          <p:cNvSpPr>
            <a:spLocks noGrp="1"/>
          </p:cNvSpPr>
          <p:nvPr>
            <p:ph type="sldNum" sz="quarter" idx="10"/>
          </p:nvPr>
        </p:nvSpPr>
        <p:spPr/>
        <p:txBody>
          <a:bodyPr/>
          <a:lstStyle/>
          <a:p>
            <a:pPr algn="l" rtl="0"/>
            <a:fld id="{54BE8B25-A91D-A640-A32C-41D5F03152EC}" type="slidenum">
              <a:rPr/>
              <a:t>1</a:t>
            </a:fld>
            <a:endParaRPr lang="x-es-XL" dirty="0"/>
          </a:p>
        </p:txBody>
      </p:sp>
    </p:spTree>
    <p:extLst>
      <p:ext uri="{BB962C8B-B14F-4D97-AF65-F5344CB8AC3E}">
        <p14:creationId xmlns:p14="http://schemas.microsoft.com/office/powerpoint/2010/main" val="86512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questions.</a:t>
            </a:r>
            <a:br>
              <a:rPr lang="en-US" dirty="0"/>
            </a:br>
            <a:r>
              <a:rPr lang="en-US" b="1" dirty="0">
                <a:solidFill>
                  <a:srgbClr val="F89728"/>
                </a:solidFill>
              </a:rPr>
              <a:t>[1 Click for each question</a:t>
            </a:r>
            <a:r>
              <a:rPr lang="en-US" b="1" baseline="0" dirty="0">
                <a:solidFill>
                  <a:srgbClr val="F89728"/>
                </a:solidFill>
              </a:rPr>
              <a:t> </a:t>
            </a:r>
            <a:r>
              <a:rPr lang="en-US" b="1" dirty="0">
                <a:solidFill>
                  <a:srgbClr val="F89728"/>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228600" indent="-228600">
              <a:buFont typeface="+mj-lt"/>
              <a:buAutoNum type="arabicPeriod"/>
            </a:pPr>
            <a:r>
              <a:rPr lang="en-US" dirty="0"/>
              <a:t>Do you think you’ll have less, the same or more debt in retirement than you have now? (Think about loans, credit cards, etc.)</a:t>
            </a:r>
          </a:p>
          <a:p>
            <a:pPr marL="228600" indent="-228600">
              <a:buFont typeface="+mj-lt"/>
              <a:buAutoNum type="arabicPeriod"/>
            </a:pPr>
            <a:endParaRPr lang="en-US" dirty="0"/>
          </a:p>
          <a:p>
            <a:pPr marL="228600" indent="-228600">
              <a:buFont typeface="+mj-lt"/>
              <a:buAutoNum type="arabicPeriod"/>
            </a:pPr>
            <a:r>
              <a:rPr lang="en-US" dirty="0"/>
              <a:t>When you’re retired, will your mortgage or rent payment be less, the same or more than now?   </a:t>
            </a:r>
          </a:p>
          <a:p>
            <a:pPr marL="228600" indent="-228600">
              <a:buFont typeface="+mj-lt"/>
              <a:buAutoNum type="arabicPeriod"/>
            </a:pPr>
            <a:endParaRPr lang="en-US" dirty="0"/>
          </a:p>
          <a:p>
            <a:pPr marL="228600" indent="-228600">
              <a:buFont typeface="+mj-lt"/>
              <a:buAutoNum type="arabicPeriod"/>
            </a:pPr>
            <a:r>
              <a:rPr lang="en-US" dirty="0"/>
              <a:t>What about travel? Will you do less, the same or more when you’re retired? </a:t>
            </a:r>
          </a:p>
          <a:p>
            <a:pPr marL="228600" indent="-228600">
              <a:buFont typeface="+mj-lt"/>
              <a:buAutoNum type="arabicPeriod"/>
            </a:pPr>
            <a:endParaRPr lang="en-US" dirty="0"/>
          </a:p>
          <a:p>
            <a:pPr marL="228600" indent="-228600">
              <a:buFont typeface="+mj-lt"/>
              <a:buAutoNum type="arabicPeriod"/>
            </a:pPr>
            <a:r>
              <a:rPr lang="en-US" dirty="0"/>
              <a:t>Think about major purchases. Do you think you’ll be making fewer, the same or more big purchases in retirement? (Ex. Remodel house, computer, car, beach home, new roof.) </a:t>
            </a:r>
          </a:p>
          <a:p>
            <a:pPr marL="228600" indent="-228600">
              <a:buFont typeface="+mj-lt"/>
              <a:buAutoNum type="arabicPeriod"/>
            </a:pPr>
            <a:endParaRPr lang="en-US" dirty="0"/>
          </a:p>
          <a:p>
            <a:pPr marL="228600" indent="-228600">
              <a:buFont typeface="+mj-lt"/>
              <a:buAutoNum type="arabicPeriod"/>
            </a:pPr>
            <a:r>
              <a:rPr lang="en-US" dirty="0"/>
              <a:t>Do you plan to spend less, more or the same on entertainment and other recreational activities?</a:t>
            </a:r>
          </a:p>
          <a:p>
            <a:pPr marL="228600" indent="-228600">
              <a:buFont typeface="+mj-lt"/>
              <a:buAutoNum type="arabicPeriod"/>
            </a:pPr>
            <a:endParaRPr lang="en-US" dirty="0"/>
          </a:p>
          <a:p>
            <a:pPr marL="228600" indent="-228600">
              <a:buFont typeface="+mj-lt"/>
              <a:buAutoNum type="arabicPeriod"/>
            </a:pPr>
            <a:r>
              <a:rPr lang="en-US" dirty="0"/>
              <a:t>And what about health care and other insurance. Do you think you’ll be spending less, the same or more when you’re no longer working?</a:t>
            </a:r>
          </a:p>
          <a:p>
            <a:pPr marL="228600" indent="-228600">
              <a:buFont typeface="+mj-lt"/>
              <a:buAutoNum type="arabicPeriod"/>
            </a:pPr>
            <a:endParaRPr lang="en-US" dirty="0"/>
          </a:p>
          <a:p>
            <a:r>
              <a:rPr lang="en-US" b="1" dirty="0">
                <a:solidFill>
                  <a:srgbClr val="F89728"/>
                </a:solidFill>
              </a:rPr>
              <a:t>[1 Click for last check mark]</a:t>
            </a:r>
          </a:p>
          <a:p>
            <a:pPr marL="228600" indent="-228600">
              <a:buFont typeface="+mj-lt"/>
              <a:buAutoNum type="arabicPeriod"/>
            </a:pPr>
            <a:endParaRPr lang="en-US" dirty="0"/>
          </a:p>
          <a:p>
            <a:endParaRPr lang="en-US" dirty="0"/>
          </a:p>
          <a:p>
            <a:r>
              <a:rPr lang="en-US" dirty="0"/>
              <a:t> </a:t>
            </a:r>
          </a:p>
          <a:p>
            <a:endParaRPr lang="en-US" dirty="0"/>
          </a:p>
          <a:p>
            <a:endParaRPr lang="x-es-XL" dirty="0"/>
          </a:p>
        </p:txBody>
      </p:sp>
      <p:sp>
        <p:nvSpPr>
          <p:cNvPr id="4" name="Slide Number Placeholder 3"/>
          <p:cNvSpPr>
            <a:spLocks noGrp="1"/>
          </p:cNvSpPr>
          <p:nvPr>
            <p:ph type="sldNum" sz="quarter" idx="10"/>
          </p:nvPr>
        </p:nvSpPr>
        <p:spPr/>
        <p:txBody>
          <a:bodyPr/>
          <a:lstStyle/>
          <a:p>
            <a:pPr algn="l" rtl="0"/>
            <a:fld id="{54BE8B25-A91D-A640-A32C-41D5F03152EC}" type="slidenum">
              <a:rPr/>
              <a:t>10</a:t>
            </a:fld>
            <a:endParaRPr lang="x-es-XL" dirty="0"/>
          </a:p>
        </p:txBody>
      </p:sp>
    </p:spTree>
    <p:extLst>
      <p:ext uri="{BB962C8B-B14F-4D97-AF65-F5344CB8AC3E}">
        <p14:creationId xmlns:p14="http://schemas.microsoft.com/office/powerpoint/2010/main" val="158168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your total score on the left and find your percentage.  Maybe you came up with 80%.</a:t>
            </a:r>
          </a:p>
          <a:p>
            <a:endParaRPr lang="en-US" dirty="0"/>
          </a:p>
          <a:p>
            <a:r>
              <a:rPr lang="en-US" dirty="0"/>
              <a:t>Multiply that percentage with your current annual income to get a dollar amount. </a:t>
            </a:r>
          </a:p>
          <a:p>
            <a:r>
              <a:rPr lang="en-US" dirty="0"/>
              <a:t>This is an estimate of what you’ll need to live on each year in retirement. </a:t>
            </a:r>
          </a:p>
          <a:p>
            <a:endParaRPr lang="en-US" dirty="0"/>
          </a:p>
          <a:p>
            <a:r>
              <a:rPr lang="en-US" dirty="0"/>
              <a:t>The next step is figuring out how much to save now so you can reach that goal. I can help you do that next.</a:t>
            </a:r>
          </a:p>
          <a:p>
            <a:endParaRPr lang="x-es-XL" dirty="0"/>
          </a:p>
        </p:txBody>
      </p:sp>
      <p:sp>
        <p:nvSpPr>
          <p:cNvPr id="4" name="Slide Number Placeholder 3"/>
          <p:cNvSpPr>
            <a:spLocks noGrp="1"/>
          </p:cNvSpPr>
          <p:nvPr>
            <p:ph type="sldNum" sz="quarter" idx="10"/>
          </p:nvPr>
        </p:nvSpPr>
        <p:spPr/>
        <p:txBody>
          <a:bodyPr/>
          <a:lstStyle/>
          <a:p>
            <a:pPr algn="l" rtl="0"/>
            <a:fld id="{54BE8B25-A91D-A640-A32C-41D5F03152EC}" type="slidenum">
              <a:rPr/>
              <a:t>11</a:t>
            </a:fld>
            <a:endParaRPr lang="x-es-XL" dirty="0"/>
          </a:p>
        </p:txBody>
      </p:sp>
    </p:spTree>
    <p:extLst>
      <p:ext uri="{BB962C8B-B14F-4D97-AF65-F5344CB8AC3E}">
        <p14:creationId xmlns:p14="http://schemas.microsoft.com/office/powerpoint/2010/main" val="198206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ct val="0"/>
              </a:spcBef>
            </a:pPr>
            <a:r>
              <a:rPr lang="en-US" dirty="0">
                <a:latin typeface="Calibri" charset="0"/>
              </a:rPr>
              <a:t>We’ve consulted expert sources to find these suggested guidelines for saving when you’re 30, 45 and 60.</a:t>
            </a:r>
          </a:p>
          <a:p>
            <a:pPr>
              <a:spcBef>
                <a:spcPct val="0"/>
              </a:spcBef>
            </a:pPr>
            <a:endParaRPr lang="en-US" dirty="0">
              <a:latin typeface="Calibri" charset="0"/>
            </a:endParaRPr>
          </a:p>
          <a:p>
            <a:pPr>
              <a:spcBef>
                <a:spcPct val="0"/>
              </a:spcBef>
            </a:pPr>
            <a:r>
              <a:rPr lang="en-US" dirty="0">
                <a:latin typeface="Calibri" charset="0"/>
              </a:rPr>
              <a:t>As an example, the ideal target savings goal for a 45-year-old is 15 to 20 percent of your paycheck. </a:t>
            </a:r>
          </a:p>
          <a:p>
            <a:pPr>
              <a:spcBef>
                <a:spcPct val="0"/>
              </a:spcBef>
            </a:pPr>
            <a:endParaRPr lang="en-US" dirty="0">
              <a:latin typeface="Calibri" charset="0"/>
            </a:endParaRPr>
          </a:p>
          <a:p>
            <a:pPr>
              <a:spcBef>
                <a:spcPct val="0"/>
              </a:spcBef>
            </a:pPr>
            <a:r>
              <a:rPr lang="en-US" dirty="0">
                <a:latin typeface="Calibri" charset="0"/>
              </a:rPr>
              <a:t>You’re in good shape if you have 3.5 times your current annual salary already saved in a retirement account.</a:t>
            </a:r>
          </a:p>
          <a:p>
            <a:pPr>
              <a:spcBef>
                <a:spcPct val="0"/>
              </a:spcBef>
            </a:pPr>
            <a:endParaRPr lang="en-US" dirty="0">
              <a:latin typeface="Calibri" charset="0"/>
            </a:endParaRPr>
          </a:p>
          <a:p>
            <a:pPr>
              <a:spcBef>
                <a:spcPct val="0"/>
              </a:spcBef>
            </a:pPr>
            <a:endParaRPr lang="en-US" dirty="0">
              <a:latin typeface="Calibri" charset="0"/>
            </a:endParaRPr>
          </a:p>
          <a:p>
            <a:pPr>
              <a:spcBef>
                <a:spcPct val="0"/>
              </a:spcBef>
            </a:pPr>
            <a:r>
              <a:rPr lang="en-US" dirty="0">
                <a:latin typeface="Calibri" charset="0"/>
              </a:rPr>
              <a:t> </a:t>
            </a:r>
          </a:p>
          <a:p>
            <a:pPr>
              <a:spcBef>
                <a:spcPct val="0"/>
              </a:spcBef>
            </a:pPr>
            <a:endParaRPr lang="en-US" dirty="0">
              <a:latin typeface="Calibri" charset="0"/>
            </a:endParaRPr>
          </a:p>
          <a:p>
            <a:pPr algn="l" rtl="0">
              <a:spcBef>
                <a:spcPct val="0"/>
              </a:spcBef>
            </a:pPr>
            <a:endParaRPr lang="x-es-XL" dirty="0">
              <a:latin typeface="Calibri" charset="0"/>
            </a:endParaRPr>
          </a:p>
          <a:p>
            <a:pPr algn="l" rtl="0">
              <a:spcBef>
                <a:spcPct val="0"/>
              </a:spcBef>
            </a:pPr>
            <a:endParaRPr lang="x-es-XL" dirty="0">
              <a:latin typeface="Calibri" charset="0"/>
            </a:endParaRPr>
          </a:p>
          <a:p>
            <a:pPr algn="l" rtl="0">
              <a:spcBef>
                <a:spcPct val="0"/>
              </a:spcBef>
            </a:pPr>
            <a:r>
              <a:rPr lang="x-es-XL" b="0" i="0" u="none" baseline="0" dirty="0">
                <a:latin typeface="Calibri" charset="0"/>
                <a:ea typeface="Calibri" charset="0"/>
                <a:cs typeface="Calibri" charset="0"/>
                <a:sym typeface="Calibri" charset="0"/>
              </a:rPr>
              <a:t> </a:t>
            </a:r>
          </a:p>
          <a:p>
            <a:pPr algn="l" rtl="0">
              <a:spcBef>
                <a:spcPct val="0"/>
              </a:spcBef>
            </a:pPr>
            <a:endParaRPr lang="x-es-XL" dirty="0">
              <a:latin typeface="Calibri" charset="0"/>
            </a:endParaRPr>
          </a:p>
        </p:txBody>
      </p:sp>
      <p:sp>
        <p:nvSpPr>
          <p:cNvPr id="4" name="Slide Number Placeholder 3"/>
          <p:cNvSpPr>
            <a:spLocks noGrp="1"/>
          </p:cNvSpPr>
          <p:nvPr>
            <p:ph type="sldNum" sz="quarter" idx="10"/>
          </p:nvPr>
        </p:nvSpPr>
        <p:spPr/>
        <p:txBody>
          <a:bodyPr/>
          <a:lstStyle/>
          <a:p>
            <a:pPr algn="l" rtl="0"/>
            <a:fld id="{54BE8B25-A91D-A640-A32C-41D5F03152EC}" type="slidenum">
              <a:rPr/>
              <a:t>12</a:t>
            </a:fld>
            <a:endParaRPr lang="x-es-XL" dirty="0"/>
          </a:p>
        </p:txBody>
      </p:sp>
    </p:spTree>
    <p:extLst>
      <p:ext uri="{BB962C8B-B14F-4D97-AF65-F5344CB8AC3E}">
        <p14:creationId xmlns:p14="http://schemas.microsoft.com/office/powerpoint/2010/main" val="4868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327660" y="4750117"/>
            <a:ext cx="5852160" cy="4553903"/>
          </a:xfrm>
        </p:spPr>
        <p:txBody>
          <a:bodyPr/>
          <a:lstStyle/>
          <a:p>
            <a:r>
              <a:rPr lang="en-US" dirty="0"/>
              <a:t>We know that many of you came here wondering how much you should save.</a:t>
            </a:r>
          </a:p>
          <a:p>
            <a:endParaRPr lang="en-US" dirty="0"/>
          </a:p>
          <a:p>
            <a:r>
              <a:rPr lang="en-US" dirty="0"/>
              <a:t>If you visit standard.com/retirement, you can log in to your Personal Savings Center account. There you’ll see a helpful Retirement Readiness Snapshot. By adjusting the sliders and adding your income and outside savings, you can see how much you need to save for the future.</a:t>
            </a:r>
          </a:p>
          <a:p>
            <a:endParaRPr lang="en-US" dirty="0"/>
          </a:p>
          <a:p>
            <a:r>
              <a:rPr lang="en-US" dirty="0"/>
              <a:t>You may discover that you can afford to contribute on a regular basis. Investing even a small amount of your pay can make a big difference at retirement. </a:t>
            </a:r>
          </a:p>
          <a:p>
            <a:endParaRPr lang="en-US" dirty="0"/>
          </a:p>
          <a:p>
            <a:r>
              <a:rPr lang="en-US" dirty="0"/>
              <a:t>To save more, simply click Save Changes.</a:t>
            </a:r>
          </a:p>
          <a:p>
            <a:endParaRPr lang="en-US" dirty="0"/>
          </a:p>
          <a:p>
            <a:r>
              <a:rPr lang="en-US" dirty="0"/>
              <a:t>If you haven’t enrolled yet, you can click Save Changes to be quickly enrolled in the plan’s default investment at the contribution you choose. Or you can enroll online the regular way.</a:t>
            </a:r>
          </a:p>
          <a:p>
            <a:endParaRPr lang="en-US" dirty="0"/>
          </a:p>
          <a:p>
            <a:r>
              <a:rPr lang="en-US" dirty="0"/>
              <a:t>The sooner you start saving, the easier it will ‭be to prepare for retirement.</a:t>
            </a:r>
          </a:p>
          <a:p>
            <a:endParaRPr lang="en-US" dirty="0"/>
          </a:p>
          <a:p>
            <a:r>
              <a:rPr lang="en-US" dirty="0"/>
              <a:t>Thank you for your time</a:t>
            </a:r>
          </a:p>
          <a:p>
            <a:endParaRPr lang="x-es-XL" dirty="0"/>
          </a:p>
        </p:txBody>
      </p:sp>
      <p:sp>
        <p:nvSpPr>
          <p:cNvPr id="4" name="Slide Number Placeholder 3"/>
          <p:cNvSpPr>
            <a:spLocks noGrp="1"/>
          </p:cNvSpPr>
          <p:nvPr>
            <p:ph type="sldNum" sz="quarter" idx="10"/>
          </p:nvPr>
        </p:nvSpPr>
        <p:spPr/>
        <p:txBody>
          <a:bodyPr/>
          <a:lstStyle/>
          <a:p>
            <a:pPr algn="l" rtl="0"/>
            <a:fld id="{54BE8B25-A91D-A640-A32C-41D5F03152EC}" type="slidenum">
              <a:rPr/>
              <a:t>13</a:t>
            </a:fld>
            <a:endParaRPr lang="x-es-XL" dirty="0"/>
          </a:p>
        </p:txBody>
      </p:sp>
    </p:spTree>
    <p:extLst>
      <p:ext uri="{BB962C8B-B14F-4D97-AF65-F5344CB8AC3E}">
        <p14:creationId xmlns:p14="http://schemas.microsoft.com/office/powerpoint/2010/main" val="202299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spcBef>
                <a:spcPct val="0"/>
              </a:spcBef>
            </a:pPr>
            <a:endParaRPr lang="x-es-XL" dirty="0">
              <a:latin typeface="Calibri" charset="0"/>
            </a:endParaRPr>
          </a:p>
        </p:txBody>
      </p:sp>
      <p:sp>
        <p:nvSpPr>
          <p:cNvPr id="4096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rtl="0" fontAlgn="base">
              <a:spcBef>
                <a:spcPct val="0"/>
              </a:spcBef>
              <a:spcAft>
                <a:spcPct val="0"/>
              </a:spcAft>
            </a:pPr>
            <a:fld id="{919E3446-2FBB-4149-B0A2-8E323DC9FF2A}" type="datetime4">
              <a:rPr lang="es-GT">
                <a:latin typeface="Calibri" charset="0"/>
              </a:rPr>
              <a:t>15 de diciembre de 2022</a:t>
            </a:fld>
            <a:endParaRPr lang="x-es-XL" dirty="0">
              <a:latin typeface="Calibri" charset="0"/>
            </a:endParaRPr>
          </a:p>
        </p:txBody>
      </p:sp>
      <p:sp>
        <p:nvSpPr>
          <p:cNvPr id="4096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rtl="0" fontAlgn="base">
              <a:spcBef>
                <a:spcPct val="0"/>
              </a:spcBef>
              <a:spcAft>
                <a:spcPct val="0"/>
              </a:spcAft>
            </a:pPr>
            <a:fld id="{6EED1847-B33F-7943-9B9B-010B4271F1D1}" type="slidenum">
              <a:rPr>
                <a:latin typeface="Calibri" charset="0"/>
              </a:rPr>
              <a:pPr fontAlgn="base">
                <a:spcBef>
                  <a:spcPct val="0"/>
                </a:spcBef>
                <a:spcAft>
                  <a:spcPct val="0"/>
                </a:spcAft>
              </a:pPr>
              <a:t>14</a:t>
            </a:fld>
            <a:endParaRPr lang="x-es-XL" dirty="0">
              <a:latin typeface="Calibri" charset="0"/>
            </a:endParaRPr>
          </a:p>
        </p:txBody>
      </p:sp>
    </p:spTree>
    <p:extLst>
      <p:ext uri="{BB962C8B-B14F-4D97-AF65-F5344CB8AC3E}">
        <p14:creationId xmlns:p14="http://schemas.microsoft.com/office/powerpoint/2010/main" val="67133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Saving for retirement can feel challenging. A lot of us feel that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many Americans have access to a workplace retirement plan, they may not feel ready for retirement.</a:t>
            </a:r>
          </a:p>
          <a:p>
            <a:endParaRPr lang="en-US" dirty="0"/>
          </a:p>
          <a:p>
            <a:r>
              <a:rPr lang="en-US" b="1" dirty="0"/>
              <a:t>Why aren’t we saving for retirement? </a:t>
            </a:r>
          </a:p>
          <a:p>
            <a:r>
              <a:rPr lang="en-US" dirty="0"/>
              <a:t>The reasons may sound familiar to you. Which of these do you hear in your head?</a:t>
            </a:r>
          </a:p>
          <a:p>
            <a:endParaRPr lang="en-US" dirty="0"/>
          </a:p>
          <a:p>
            <a:r>
              <a:rPr lang="en-US" dirty="0"/>
              <a:t>“It’s too hard to get started.”</a:t>
            </a:r>
          </a:p>
          <a:p>
            <a:r>
              <a:rPr lang="en-US" dirty="0"/>
              <a:t>“Retirement is a long ways off.”</a:t>
            </a:r>
          </a:p>
          <a:p>
            <a:r>
              <a:rPr lang="en-US" dirty="0"/>
              <a:t>“I’m close to retiring. It’s too late to start saving.”</a:t>
            </a:r>
          </a:p>
          <a:p>
            <a:r>
              <a:rPr lang="en-US" dirty="0"/>
              <a:t>“I’m hoping I’ll be fine on my Social Security benefits.”</a:t>
            </a:r>
          </a:p>
          <a:p>
            <a:pPr>
              <a:spcBef>
                <a:spcPct val="0"/>
              </a:spcBef>
            </a:pPr>
            <a:r>
              <a:rPr lang="en-US" dirty="0">
                <a:latin typeface="Calibri" charset="0"/>
              </a:rPr>
              <a:t>“I don’t know how much to save.”</a:t>
            </a:r>
          </a:p>
          <a:p>
            <a:pPr>
              <a:spcBef>
                <a:spcPct val="0"/>
              </a:spcBef>
            </a:pPr>
            <a:endParaRPr lang="en-US" dirty="0">
              <a:latin typeface="Calibri" charset="0"/>
            </a:endParaRPr>
          </a:p>
          <a:p>
            <a:pPr>
              <a:spcBef>
                <a:spcPct val="0"/>
              </a:spcBef>
            </a:pPr>
            <a:r>
              <a:rPr lang="en-US" dirty="0">
                <a:latin typeface="Calibri" charset="0"/>
              </a:rPr>
              <a:t>We’ll talk more in a bit about some of these reasons – and how we can easily help you get past them.  </a:t>
            </a:r>
            <a:endParaRPr lang="en-US" dirty="0">
              <a:solidFill>
                <a:srgbClr val="FF0000"/>
              </a:solidFill>
              <a:latin typeface="Calibri" charset="0"/>
            </a:endParaRPr>
          </a:p>
          <a:p>
            <a:endParaRPr lang="x-es-XL" dirty="0">
              <a:solidFill>
                <a:srgbClr val="FF0000"/>
              </a:solidFill>
              <a:latin typeface="Calibri" charset="0"/>
            </a:endParaRPr>
          </a:p>
        </p:txBody>
      </p:sp>
      <p:sp>
        <p:nvSpPr>
          <p:cNvPr id="4" name="Slide Number Placeholder 3"/>
          <p:cNvSpPr>
            <a:spLocks noGrp="1"/>
          </p:cNvSpPr>
          <p:nvPr>
            <p:ph type="sldNum" sz="quarter" idx="10"/>
          </p:nvPr>
        </p:nvSpPr>
        <p:spPr/>
        <p:txBody>
          <a:bodyPr/>
          <a:lstStyle/>
          <a:p>
            <a:pPr algn="l" rtl="0"/>
            <a:fld id="{54BE8B25-A91D-A640-A32C-41D5F03152EC}" type="slidenum">
              <a:rPr/>
              <a:t>2</a:t>
            </a:fld>
            <a:endParaRPr lang="x-es-XL" dirty="0"/>
          </a:p>
        </p:txBody>
      </p:sp>
    </p:spTree>
    <p:extLst>
      <p:ext uri="{BB962C8B-B14F-4D97-AF65-F5344CB8AC3E}">
        <p14:creationId xmlns:p14="http://schemas.microsoft.com/office/powerpoint/2010/main" val="197134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ct val="0"/>
              </a:spcBef>
            </a:pPr>
            <a:r>
              <a:rPr lang="en-US" dirty="0">
                <a:latin typeface="Calibri" charset="0"/>
              </a:rPr>
              <a:t>Let’s talk about what your costs will be when you are retired.  </a:t>
            </a:r>
          </a:p>
          <a:p>
            <a:pPr>
              <a:spcBef>
                <a:spcPct val="0"/>
              </a:spcBef>
            </a:pPr>
            <a:endParaRPr lang="en-US" dirty="0">
              <a:latin typeface="Calibri" charset="0"/>
            </a:endParaRPr>
          </a:p>
          <a:p>
            <a:pPr>
              <a:spcBef>
                <a:spcPct val="0"/>
              </a:spcBef>
            </a:pPr>
            <a:r>
              <a:rPr lang="en-US" dirty="0">
                <a:latin typeface="Calibri" charset="0"/>
              </a:rPr>
              <a:t>When you stop working and stop getting a regular paycheck,  you’ll still have some of the same expenses you have now.  And new ones, too. </a:t>
            </a:r>
          </a:p>
          <a:p>
            <a:pPr>
              <a:spcBef>
                <a:spcPct val="0"/>
              </a:spcBef>
            </a:pPr>
            <a:endParaRPr lang="en-US" dirty="0">
              <a:latin typeface="Calibri" charset="0"/>
            </a:endParaRPr>
          </a:p>
          <a:p>
            <a:pPr>
              <a:spcBef>
                <a:spcPct val="0"/>
              </a:spcBef>
            </a:pPr>
            <a:r>
              <a:rPr lang="en-US" dirty="0">
                <a:latin typeface="Calibri" charset="0"/>
              </a:rPr>
              <a:t>Here’s what you’ll need:</a:t>
            </a:r>
          </a:p>
          <a:p>
            <a:pPr marL="0" indent="0">
              <a:buNone/>
            </a:pPr>
            <a:r>
              <a:rPr lang="en-US" b="1" dirty="0"/>
              <a:t>Money to live on</a:t>
            </a:r>
          </a:p>
          <a:p>
            <a:pPr marL="171450" indent="-171450">
              <a:buFont typeface="Arial" panose="020B0604020202020204" pitchFamily="34" charset="0"/>
              <a:buChar char="•"/>
            </a:pPr>
            <a:r>
              <a:rPr lang="en-US" dirty="0"/>
              <a:t>Rent or mortgage</a:t>
            </a:r>
          </a:p>
          <a:p>
            <a:pPr marL="171450" indent="-171450">
              <a:buFont typeface="Arial" panose="020B0604020202020204" pitchFamily="34" charset="0"/>
              <a:buChar char="•"/>
            </a:pPr>
            <a:r>
              <a:rPr lang="en-US" dirty="0"/>
              <a:t>Food and necessities</a:t>
            </a:r>
          </a:p>
          <a:p>
            <a:pPr marL="171450" indent="-171450">
              <a:buFont typeface="Arial" panose="020B0604020202020204" pitchFamily="34" charset="0"/>
              <a:buChar char="•"/>
            </a:pPr>
            <a:r>
              <a:rPr lang="en-US" dirty="0"/>
              <a:t>Utilities and other expenses</a:t>
            </a:r>
          </a:p>
          <a:p>
            <a:pPr marL="171450" indent="-171450">
              <a:buFont typeface="Arial" panose="020B0604020202020204" pitchFamily="34" charset="0"/>
              <a:buChar char="•"/>
            </a:pPr>
            <a:r>
              <a:rPr lang="en-US" dirty="0"/>
              <a:t>Insurance</a:t>
            </a:r>
          </a:p>
          <a:p>
            <a:pPr marL="171450" indent="-171450">
              <a:buFont typeface="Arial" panose="020B0604020202020204" pitchFamily="34" charset="0"/>
              <a:buChar char="•"/>
            </a:pPr>
            <a:r>
              <a:rPr lang="en-US" dirty="0"/>
              <a:t>Transportation</a:t>
            </a:r>
          </a:p>
          <a:p>
            <a:pPr marL="0" indent="0">
              <a:buNone/>
            </a:pPr>
            <a:r>
              <a:rPr lang="en-US" b="1" dirty="0"/>
              <a:t>Money for fun</a:t>
            </a:r>
          </a:p>
          <a:p>
            <a:pPr marL="171450" indent="-171450">
              <a:buFont typeface="Arial" panose="020B0604020202020204" pitchFamily="34" charset="0"/>
              <a:buChar char="•"/>
            </a:pPr>
            <a:r>
              <a:rPr lang="en-US" dirty="0"/>
              <a:t>Travel expenses</a:t>
            </a:r>
          </a:p>
          <a:p>
            <a:pPr marL="171450" indent="-171450">
              <a:buFont typeface="Arial" panose="020B0604020202020204" pitchFamily="34" charset="0"/>
              <a:buChar char="•"/>
            </a:pPr>
            <a:r>
              <a:rPr lang="en-US" dirty="0"/>
              <a:t>Club memberships</a:t>
            </a:r>
          </a:p>
          <a:p>
            <a:pPr marL="171450" indent="-171450">
              <a:buFont typeface="Arial" panose="020B0604020202020204" pitchFamily="34" charset="0"/>
              <a:buChar char="•"/>
            </a:pPr>
            <a:r>
              <a:rPr lang="en-US" dirty="0"/>
              <a:t>Hobbies and activities			</a:t>
            </a:r>
          </a:p>
          <a:p>
            <a:pPr marL="0" indent="0">
              <a:buNone/>
            </a:pPr>
            <a:r>
              <a:rPr lang="en-US" b="1" dirty="0"/>
              <a:t>Money for major purchases</a:t>
            </a:r>
          </a:p>
          <a:p>
            <a:pPr marL="171450" indent="-171450">
              <a:buFont typeface="Arial" panose="020B0604020202020204" pitchFamily="34" charset="0"/>
              <a:buChar char="•"/>
            </a:pPr>
            <a:r>
              <a:rPr lang="en-US" dirty="0"/>
              <a:t>Car</a:t>
            </a:r>
          </a:p>
          <a:p>
            <a:pPr marL="171450" indent="-171450">
              <a:buFont typeface="Arial" panose="020B0604020202020204" pitchFamily="34" charset="0"/>
              <a:buChar char="•"/>
            </a:pPr>
            <a:r>
              <a:rPr lang="en-US" dirty="0"/>
              <a:t>Home projects</a:t>
            </a:r>
          </a:p>
          <a:p>
            <a:pPr marL="171450" indent="-171450">
              <a:buFont typeface="Arial" panose="020B0604020202020204" pitchFamily="34" charset="0"/>
              <a:buChar char="•"/>
            </a:pPr>
            <a:r>
              <a:rPr lang="en-US" dirty="0"/>
              <a:t>Real estate</a:t>
            </a:r>
          </a:p>
          <a:p>
            <a:pPr marL="171450" indent="-171450">
              <a:buFont typeface="Arial" panose="020B0604020202020204" pitchFamily="34" charset="0"/>
              <a:buChar char="•"/>
            </a:pPr>
            <a:r>
              <a:rPr lang="en-US" dirty="0"/>
              <a:t>Technology, like new phones and computers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How will you cover these expenses?</a:t>
            </a:r>
          </a:p>
        </p:txBody>
      </p:sp>
      <p:sp>
        <p:nvSpPr>
          <p:cNvPr id="4" name="Slide Number Placeholder 3"/>
          <p:cNvSpPr>
            <a:spLocks noGrp="1"/>
          </p:cNvSpPr>
          <p:nvPr>
            <p:ph type="sldNum" sz="quarter" idx="10"/>
          </p:nvPr>
        </p:nvSpPr>
        <p:spPr/>
        <p:txBody>
          <a:bodyPr/>
          <a:lstStyle/>
          <a:p>
            <a:pPr algn="l" rtl="0"/>
            <a:fld id="{54BE8B25-A91D-A640-A32C-41D5F03152EC}" type="slidenum">
              <a:rPr/>
              <a:t>3</a:t>
            </a:fld>
            <a:endParaRPr lang="x-es-XL" dirty="0"/>
          </a:p>
        </p:txBody>
      </p:sp>
    </p:spTree>
    <p:extLst>
      <p:ext uri="{BB962C8B-B14F-4D97-AF65-F5344CB8AC3E}">
        <p14:creationId xmlns:p14="http://schemas.microsoft.com/office/powerpoint/2010/main" val="385321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327660" y="4750117"/>
            <a:ext cx="5852160" cy="4553903"/>
          </a:xfrm>
        </p:spPr>
        <p:txBody>
          <a:bodyPr/>
          <a:lstStyle/>
          <a:p>
            <a:pPr>
              <a:spcBef>
                <a:spcPct val="0"/>
              </a:spcBef>
            </a:pPr>
            <a:r>
              <a:rPr lang="en-US" dirty="0">
                <a:latin typeface="Calibri" charset="0"/>
              </a:rPr>
              <a:t>There are a few other important reasons to be saving.</a:t>
            </a:r>
          </a:p>
          <a:p>
            <a:pPr>
              <a:spcBef>
                <a:spcPct val="0"/>
              </a:spcBef>
            </a:pPr>
            <a:endParaRPr lang="en-US" dirty="0">
              <a:latin typeface="Calibri"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b="1" dirty="0">
                <a:solidFill>
                  <a:srgbClr val="FDBB63"/>
                </a:solidFill>
              </a:rPr>
              <a:t>[1 Click for Animation</a:t>
            </a:r>
            <a:r>
              <a:rPr lang="en-US" b="1" baseline="0" dirty="0">
                <a:solidFill>
                  <a:srgbClr val="FDBB63"/>
                </a:solidFill>
              </a:rPr>
              <a:t> Showing S</a:t>
            </a:r>
            <a:r>
              <a:rPr lang="en-US" b="1" dirty="0">
                <a:solidFill>
                  <a:srgbClr val="FDBB63"/>
                </a:solidFill>
              </a:rPr>
              <a:t>tats]</a:t>
            </a:r>
          </a:p>
          <a:p>
            <a:pPr>
              <a:spcBef>
                <a:spcPct val="0"/>
              </a:spcBef>
            </a:pPr>
            <a:endParaRPr lang="en-US" dirty="0">
              <a:latin typeface="Calibri" charset="0"/>
            </a:endParaRPr>
          </a:p>
          <a:p>
            <a:pPr>
              <a:spcBef>
                <a:spcPct val="0"/>
              </a:spcBef>
            </a:pPr>
            <a:r>
              <a:rPr lang="en-US" b="1" dirty="0">
                <a:latin typeface="Calibri" charset="0"/>
              </a:rPr>
              <a:t>Health-care costs are a big one.</a:t>
            </a:r>
          </a:p>
          <a:p>
            <a:pPr>
              <a:spcBef>
                <a:spcPct val="0"/>
              </a:spcBef>
            </a:pPr>
            <a:endParaRPr lang="en-US" dirty="0">
              <a:latin typeface="Calibri" charset="0"/>
            </a:endParaRPr>
          </a:p>
          <a:p>
            <a:pPr>
              <a:spcBef>
                <a:spcPct val="0"/>
              </a:spcBef>
            </a:pPr>
            <a:r>
              <a:rPr lang="en-US" dirty="0">
                <a:latin typeface="Calibri" charset="0"/>
              </a:rPr>
              <a:t>Retiree health care costs are expected to rise by nearly 5.9% throughout one’s retirement years.*</a:t>
            </a:r>
            <a:endParaRPr lang="en-US" dirty="0">
              <a:solidFill>
                <a:srgbClr val="FF0000"/>
              </a:solidFill>
              <a:latin typeface="Calibri" charset="0"/>
            </a:endParaRPr>
          </a:p>
          <a:p>
            <a:pPr>
              <a:spcBef>
                <a:spcPct val="0"/>
              </a:spcBef>
            </a:pPr>
            <a:endParaRPr lang="en-US" dirty="0">
              <a:solidFill>
                <a:srgbClr val="FF0000"/>
              </a:solidFill>
              <a:latin typeface="Calibri" charset="0"/>
            </a:endParaRPr>
          </a:p>
          <a:p>
            <a:pPr>
              <a:spcBef>
                <a:spcPct val="0"/>
              </a:spcBef>
            </a:pPr>
            <a:r>
              <a:rPr lang="en-US" dirty="0">
                <a:latin typeface="Calibri" charset="0"/>
              </a:rPr>
              <a:t>So give some thought about how you will pay to stay healthy in retirement.</a:t>
            </a:r>
          </a:p>
          <a:p>
            <a:pPr>
              <a:spcBef>
                <a:spcPct val="0"/>
              </a:spcBef>
            </a:pPr>
            <a:endParaRPr lang="en-US" dirty="0">
              <a:latin typeface="Calibri" charset="0"/>
            </a:endParaRPr>
          </a:p>
          <a:p>
            <a:pPr>
              <a:spcBef>
                <a:spcPct val="0"/>
              </a:spcBef>
            </a:pPr>
            <a:r>
              <a:rPr lang="en-US" b="1" dirty="0">
                <a:latin typeface="Calibri" charset="0"/>
              </a:rPr>
              <a:t>And what about inflation?</a:t>
            </a:r>
          </a:p>
          <a:p>
            <a:pPr>
              <a:spcBef>
                <a:spcPct val="0"/>
              </a:spcBef>
            </a:pPr>
            <a:endParaRPr lang="en-US" dirty="0">
              <a:latin typeface="Calibri" charset="0"/>
            </a:endParaRPr>
          </a:p>
          <a:p>
            <a:pPr>
              <a:spcBef>
                <a:spcPct val="0"/>
              </a:spcBef>
            </a:pPr>
            <a:r>
              <a:rPr lang="en-US" dirty="0">
                <a:latin typeface="Calibri" charset="0"/>
              </a:rPr>
              <a:t>The cost of everything we buy and services we use typically increase year over year. Generally, we expect that things will cost more when you retire, compared to what they cost today.</a:t>
            </a:r>
          </a:p>
          <a:p>
            <a:pPr>
              <a:spcBef>
                <a:spcPct val="0"/>
              </a:spcBef>
            </a:pPr>
            <a:endParaRPr lang="en-US" dirty="0">
              <a:latin typeface="Calibri" charset="0"/>
            </a:endParaRPr>
          </a:p>
          <a:p>
            <a:pPr>
              <a:spcBef>
                <a:spcPct val="0"/>
              </a:spcBef>
            </a:pPr>
            <a:r>
              <a:rPr lang="en-US" dirty="0">
                <a:latin typeface="Calibri" charset="0"/>
              </a:rPr>
              <a:t>For those of you who plan to retire on your Social Security benefits, remember that these benefits are not designed to cover all of your needs in retirement. </a:t>
            </a:r>
          </a:p>
          <a:p>
            <a:pPr>
              <a:spcBef>
                <a:spcPct val="0"/>
              </a:spcBef>
            </a:pPr>
            <a:endParaRPr lang="en-US" dirty="0">
              <a:latin typeface="Calibri" charset="0"/>
            </a:endParaRPr>
          </a:p>
          <a:p>
            <a:pPr>
              <a:spcBef>
                <a:spcPct val="0"/>
              </a:spcBef>
            </a:pPr>
            <a:r>
              <a:rPr lang="en-US" dirty="0">
                <a:latin typeface="Calibri" charset="0"/>
              </a:rPr>
              <a:t>How will you make up the difference?</a:t>
            </a:r>
          </a:p>
          <a:p>
            <a:pPr algn="l" rtl="0">
              <a:spcBef>
                <a:spcPct val="0"/>
              </a:spcBef>
            </a:pPr>
            <a:endParaRPr lang="x-es-XL" dirty="0">
              <a:latin typeface="Calibri" charset="0"/>
            </a:endParaRPr>
          </a:p>
        </p:txBody>
      </p:sp>
      <p:sp>
        <p:nvSpPr>
          <p:cNvPr id="4" name="Slide Number Placeholder 3"/>
          <p:cNvSpPr>
            <a:spLocks noGrp="1"/>
          </p:cNvSpPr>
          <p:nvPr>
            <p:ph type="sldNum" sz="quarter" idx="10"/>
          </p:nvPr>
        </p:nvSpPr>
        <p:spPr/>
        <p:txBody>
          <a:bodyPr/>
          <a:lstStyle/>
          <a:p>
            <a:pPr algn="l" rtl="0"/>
            <a:fld id="{54BE8B25-A91D-A640-A32C-41D5F03152EC}" type="slidenum">
              <a:rPr/>
              <a:t>4</a:t>
            </a:fld>
            <a:endParaRPr lang="x-es-XL" dirty="0"/>
          </a:p>
        </p:txBody>
      </p:sp>
    </p:spTree>
    <p:extLst>
      <p:ext uri="{BB962C8B-B14F-4D97-AF65-F5344CB8AC3E}">
        <p14:creationId xmlns:p14="http://schemas.microsoft.com/office/powerpoint/2010/main" val="218057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DBB63"/>
                </a:solidFill>
              </a:rPr>
              <a:t>[1 Click for Animation]</a:t>
            </a:r>
          </a:p>
          <a:p>
            <a:endParaRPr lang="en-US" dirty="0"/>
          </a:p>
          <a:p>
            <a:r>
              <a:rPr lang="en-US" dirty="0"/>
              <a:t>So let’s look back at one of the reasons we aren’t saving. </a:t>
            </a:r>
          </a:p>
          <a:p>
            <a:r>
              <a:rPr lang="en-US" dirty="0"/>
              <a:t>“It’s too hard to get started” is one I hear a lot.</a:t>
            </a:r>
          </a:p>
          <a:p>
            <a:r>
              <a:rPr lang="en-US" dirty="0"/>
              <a:t>But the reality is your employer’s retirement plan is easy to join. It takes just minutes to get online and enroll – with any amount.</a:t>
            </a:r>
          </a:p>
          <a:p>
            <a:r>
              <a:rPr lang="en-US" dirty="0"/>
              <a:t>It’s easy to change your contribution when you decide to increase your savings rate. You can make changes any time.</a:t>
            </a:r>
          </a:p>
          <a:p>
            <a:r>
              <a:rPr lang="en-US" dirty="0"/>
              <a:t>And tracking your balance and investments doesn’t take a lot of effort. </a:t>
            </a:r>
          </a:p>
          <a:p>
            <a:r>
              <a:rPr lang="en-US" dirty="0"/>
              <a:t> </a:t>
            </a:r>
          </a:p>
          <a:p>
            <a:r>
              <a:rPr lang="en-US" dirty="0"/>
              <a:t>Need more reasons to enroll in your plan? Here are 5 of the best ones:</a:t>
            </a:r>
          </a:p>
          <a:p>
            <a:r>
              <a:rPr lang="en-US" dirty="0"/>
              <a:t> </a:t>
            </a:r>
          </a:p>
          <a:p>
            <a:pPr marL="457200" indent="-457200">
              <a:buFont typeface="+mj-lt"/>
              <a:buAutoNum type="arabicPeriod"/>
            </a:pPr>
            <a:r>
              <a:rPr lang="en-US" dirty="0"/>
              <a:t>It’s easy – saving is automatic. Contributions to your retirement plan are taken directly out of your paycheck. This makes saving easy and seamless.</a:t>
            </a:r>
          </a:p>
          <a:p>
            <a:pPr marL="457200" indent="-457200">
              <a:buFont typeface="+mj-lt"/>
              <a:buAutoNum type="arabicPeriod"/>
            </a:pPr>
            <a:r>
              <a:rPr lang="en-US" dirty="0"/>
              <a:t>There are big tax advantages. Your contributions are made before taxes are withheld. This reduces your taxable income and income taxes. </a:t>
            </a:r>
          </a:p>
          <a:p>
            <a:pPr marL="457200" indent="-457200">
              <a:buFont typeface="+mj-lt"/>
              <a:buAutoNum type="arabicPeriod"/>
            </a:pPr>
            <a:r>
              <a:rPr lang="en-US" dirty="0"/>
              <a:t>You have control over your investments. You decide how and where to invest. And you can take your savings with you if you leave your job.</a:t>
            </a:r>
          </a:p>
          <a:p>
            <a:pPr marL="457200" indent="-457200">
              <a:buFont typeface="+mj-lt"/>
              <a:buAutoNum type="arabicPeriod"/>
            </a:pPr>
            <a:r>
              <a:rPr lang="en-US" dirty="0"/>
              <a:t>Compounding is cool. The earnings on your savings are reinvested and start earning an investment return of their own. The earlier you start saving, the more you’ll benefit from compounding.</a:t>
            </a:r>
          </a:p>
          <a:p>
            <a:pPr marL="457200" indent="-457200">
              <a:buFont typeface="+mj-lt"/>
              <a:buAutoNum type="arabicPeriod"/>
            </a:pPr>
            <a:r>
              <a:rPr lang="en-US" dirty="0"/>
              <a:t>“Free money.” OK, not really, but your employer may match part of your contribution. That means you may be able to double your contributions up to a limit.  </a:t>
            </a:r>
          </a:p>
          <a:p>
            <a:pPr marL="457200" indent="-457200">
              <a:buFont typeface="+mj-lt"/>
              <a:buAutoNum type="arabicPeriod"/>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solidFill>
                  <a:srgbClr val="FDBB63"/>
                </a:solidFill>
              </a:rPr>
              <a:t>[1 Click for Animation to Next Slide]</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lgn="l" rtl="0"/>
            <a:fld id="{54BE8B25-A91D-A640-A32C-41D5F03152EC}" type="slidenum">
              <a:rPr/>
              <a:t>5</a:t>
            </a:fld>
            <a:endParaRPr lang="x-es-XL" dirty="0"/>
          </a:p>
        </p:txBody>
      </p:sp>
    </p:spTree>
    <p:extLst>
      <p:ext uri="{BB962C8B-B14F-4D97-AF65-F5344CB8AC3E}">
        <p14:creationId xmlns:p14="http://schemas.microsoft.com/office/powerpoint/2010/main" val="374295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lstStyle/>
          <a:p>
            <a:r>
              <a:rPr lang="en-US" dirty="0"/>
              <a:t>So let’s look back at one of the reasons we aren’t saving. </a:t>
            </a:r>
          </a:p>
          <a:p>
            <a:r>
              <a:rPr lang="en-US" dirty="0"/>
              <a:t>“It’s too hard to get started” is one I hear a lot.</a:t>
            </a:r>
          </a:p>
          <a:p>
            <a:r>
              <a:rPr lang="en-US" dirty="0"/>
              <a:t>But the reality is your employer’s retirement plan is easy to join. It takes just minutes to get online and enroll – with any amount.</a:t>
            </a:r>
          </a:p>
          <a:p>
            <a:r>
              <a:rPr lang="en-US" dirty="0"/>
              <a:t>It’s easy to change your contribution when you decide to increase your savings rate. You can make changes any time.</a:t>
            </a:r>
          </a:p>
          <a:p>
            <a:r>
              <a:rPr lang="en-US" dirty="0"/>
              <a:t>And tracking your balance and investments doesn’t take a lot of effort. </a:t>
            </a:r>
          </a:p>
          <a:p>
            <a:r>
              <a:rPr lang="en-US" dirty="0"/>
              <a:t> </a:t>
            </a:r>
          </a:p>
          <a:p>
            <a:r>
              <a:rPr lang="en-US" dirty="0"/>
              <a:t>Need more reasons to enroll in your plan? Here are 5 of the best ones:</a:t>
            </a:r>
          </a:p>
          <a:p>
            <a:r>
              <a:rPr lang="en-US" dirty="0"/>
              <a:t> </a:t>
            </a:r>
          </a:p>
          <a:p>
            <a:pPr marL="457200" indent="-457200">
              <a:buFont typeface="+mj-lt"/>
              <a:buAutoNum type="arabicPeriod"/>
            </a:pPr>
            <a:r>
              <a:rPr lang="en-US" dirty="0"/>
              <a:t>It’s easy – saving is automatic. Contributions to your retirement plan are taken directly out of your paycheck. This makes saving easy and seamless.</a:t>
            </a:r>
          </a:p>
          <a:p>
            <a:pPr marL="457200" indent="-457200">
              <a:buFont typeface="+mj-lt"/>
              <a:buAutoNum type="arabicPeriod"/>
            </a:pPr>
            <a:r>
              <a:rPr lang="en-US" dirty="0"/>
              <a:t>There are big tax advantages. Your contributions are made before taxes are withheld. This reduces your taxable income and income taxes. </a:t>
            </a:r>
          </a:p>
          <a:p>
            <a:pPr marL="457200" indent="-457200">
              <a:buFont typeface="+mj-lt"/>
              <a:buAutoNum type="arabicPeriod"/>
            </a:pPr>
            <a:r>
              <a:rPr lang="en-US" dirty="0"/>
              <a:t>You have control over your investments. You decide how and where to invest. And you can take your savings with you if you leave your job.</a:t>
            </a:r>
          </a:p>
          <a:p>
            <a:pPr marL="457200" indent="-457200">
              <a:buFont typeface="+mj-lt"/>
              <a:buAutoNum type="arabicPeriod"/>
            </a:pPr>
            <a:r>
              <a:rPr lang="en-US" dirty="0"/>
              <a:t>Compounding is cool. The earnings on your savings are reinvested and start earning an investment return of their own. The earlier you start saving, the more you’ll benefit from compounding.</a:t>
            </a:r>
          </a:p>
          <a:p>
            <a:pPr marL="457200" indent="-457200">
              <a:buFont typeface="+mj-lt"/>
              <a:buAutoNum type="arabicPeriod"/>
            </a:pPr>
            <a:r>
              <a:rPr lang="en-US" dirty="0"/>
              <a:t>“Free money.” OK, not really, but your employer may match part of your contribution. That means you may be able to double your contributions up to a limit.  </a:t>
            </a:r>
          </a:p>
          <a:p>
            <a:endParaRPr lang="en-US" dirty="0"/>
          </a:p>
          <a:p>
            <a:endParaRPr lang="x-es-XL" dirty="0"/>
          </a:p>
        </p:txBody>
      </p:sp>
      <p:sp>
        <p:nvSpPr>
          <p:cNvPr id="4" name="Slide Number Placeholder 3"/>
          <p:cNvSpPr>
            <a:spLocks noGrp="1"/>
          </p:cNvSpPr>
          <p:nvPr>
            <p:ph type="sldNum" sz="quarter" idx="10"/>
          </p:nvPr>
        </p:nvSpPr>
        <p:spPr/>
        <p:txBody>
          <a:bodyPr/>
          <a:lstStyle/>
          <a:p>
            <a:pPr algn="l" rtl="0"/>
            <a:fld id="{54BE8B25-A91D-A640-A32C-41D5F03152EC}" type="slidenum">
              <a:rPr/>
              <a:t>6</a:t>
            </a:fld>
            <a:endParaRPr lang="x-es-XL" dirty="0"/>
          </a:p>
        </p:txBody>
      </p:sp>
    </p:spTree>
    <p:extLst>
      <p:ext uri="{BB962C8B-B14F-4D97-AF65-F5344CB8AC3E}">
        <p14:creationId xmlns:p14="http://schemas.microsoft.com/office/powerpoint/2010/main" val="57886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lstStyle/>
          <a:p>
            <a:pPr marL="0" indent="0">
              <a:buNone/>
            </a:pPr>
            <a:r>
              <a:rPr lang="en-US" b="1" dirty="0"/>
              <a:t>So how much will you need in retirement?</a:t>
            </a:r>
          </a:p>
          <a:p>
            <a:pPr marL="0" indent="0">
              <a:buNone/>
            </a:pPr>
            <a:endParaRPr lang="en-US" dirty="0"/>
          </a:p>
          <a:p>
            <a:pPr marL="0" indent="0">
              <a:buNone/>
            </a:pPr>
            <a:r>
              <a:rPr lang="en-US" dirty="0"/>
              <a:t>Experts generally agree that most of us will need 80 to 90 percent of our current income to live a similar lifestyle in retirement. </a:t>
            </a:r>
          </a:p>
          <a:p>
            <a:pPr marL="0" indent="0">
              <a:buNone/>
            </a:pPr>
            <a:r>
              <a:rPr lang="en-US" dirty="0"/>
              <a:t>Will you need closer to 80 percent or more like 90 percent? That’s hard to predict. </a:t>
            </a:r>
          </a:p>
          <a:p>
            <a:pPr marL="0" indent="0">
              <a:buNone/>
            </a:pPr>
            <a:r>
              <a:rPr lang="en-US" dirty="0"/>
              <a:t>Some of us plan to retire easy, maybe downsize to a smaller house with fewer expenses and work in the garden as much as we can.</a:t>
            </a:r>
          </a:p>
          <a:p>
            <a:pPr marL="0" indent="0">
              <a:buNone/>
            </a:pPr>
            <a:endParaRPr lang="en-US" dirty="0">
              <a:solidFill>
                <a:srgbClr val="FF0000"/>
              </a:solidFill>
            </a:endParaRPr>
          </a:p>
          <a:p>
            <a:pPr marL="0" indent="0">
              <a:buNone/>
            </a:pPr>
            <a:r>
              <a:rPr lang="en-US" dirty="0"/>
              <a:t>Others might have plans to travel for six months out of the year to far off destinations or buy a second house in a warmer part of the country. </a:t>
            </a:r>
          </a:p>
          <a:p>
            <a:pPr marL="0" indent="0">
              <a:buNone/>
            </a:pPr>
            <a:r>
              <a:rPr lang="en-US" dirty="0"/>
              <a:t>Spend a few minutes picturing what you might do in your retirement? Do you think you’ll want to: </a:t>
            </a:r>
          </a:p>
          <a:p>
            <a:pPr marL="171450" indent="-171450">
              <a:buFont typeface="Arial" charset="0"/>
              <a:buChar char="•"/>
            </a:pPr>
            <a:r>
              <a:rPr lang="en-US" b="1" dirty="0"/>
              <a:t>Travel far</a:t>
            </a:r>
          </a:p>
          <a:p>
            <a:pPr marL="171450" indent="-171450">
              <a:buFont typeface="Arial" charset="0"/>
              <a:buChar char="•"/>
            </a:pPr>
            <a:r>
              <a:rPr lang="en-US" b="1" dirty="0"/>
              <a:t>Earn a degree </a:t>
            </a:r>
          </a:p>
          <a:p>
            <a:pPr marL="171450" indent="-171450">
              <a:buFont typeface="Arial" charset="0"/>
              <a:buChar char="•"/>
            </a:pPr>
            <a:r>
              <a:rPr lang="en-US" b="1" dirty="0"/>
              <a:t>Volunteer for your favorite non-profit</a:t>
            </a:r>
          </a:p>
          <a:p>
            <a:pPr marL="171450" indent="-171450">
              <a:buFont typeface="Arial" charset="0"/>
              <a:buChar char="•"/>
            </a:pPr>
            <a:r>
              <a:rPr lang="en-US" b="1" dirty="0"/>
              <a:t>Complete projects in your home</a:t>
            </a:r>
          </a:p>
          <a:p>
            <a:pPr marL="171450" indent="-171450">
              <a:buFont typeface="Arial" charset="0"/>
              <a:buChar char="•"/>
            </a:pPr>
            <a:r>
              <a:rPr lang="en-US" b="1" dirty="0"/>
              <a:t>Play golf</a:t>
            </a:r>
          </a:p>
          <a:p>
            <a:pPr marL="171450" indent="-171450">
              <a:buFont typeface="Arial" charset="0"/>
              <a:buChar char="•"/>
            </a:pPr>
            <a:r>
              <a:rPr lang="en-US" b="1" dirty="0"/>
              <a:t>Work part-time </a:t>
            </a:r>
          </a:p>
          <a:p>
            <a:pPr marL="171450" indent="-171450">
              <a:buFont typeface="Arial" charset="0"/>
              <a:buChar char="•"/>
            </a:pPr>
            <a:endParaRPr lang="en-US" b="1" dirty="0"/>
          </a:p>
          <a:p>
            <a:r>
              <a:rPr lang="en-US" dirty="0"/>
              <a:t>How you might spend your retirement will help determine how much you’ll need financially.</a:t>
            </a:r>
          </a:p>
          <a:p>
            <a:pPr marL="0" indent="0" algn="l" rtl="0">
              <a:buNone/>
            </a:pPr>
            <a:endParaRPr lang="x-es-XL" dirty="0"/>
          </a:p>
        </p:txBody>
      </p:sp>
      <p:sp>
        <p:nvSpPr>
          <p:cNvPr id="4" name="Slide Number Placeholder 3"/>
          <p:cNvSpPr>
            <a:spLocks noGrp="1"/>
          </p:cNvSpPr>
          <p:nvPr>
            <p:ph type="sldNum" sz="quarter" idx="10"/>
          </p:nvPr>
        </p:nvSpPr>
        <p:spPr/>
        <p:txBody>
          <a:bodyPr/>
          <a:lstStyle/>
          <a:p>
            <a:pPr algn="l" rtl="0"/>
            <a:fld id="{54BE8B25-A91D-A640-A32C-41D5F03152EC}" type="slidenum">
              <a:rPr/>
              <a:t>7</a:t>
            </a:fld>
            <a:endParaRPr lang="x-es-XL" dirty="0"/>
          </a:p>
        </p:txBody>
      </p:sp>
    </p:spTree>
    <p:extLst>
      <p:ext uri="{BB962C8B-B14F-4D97-AF65-F5344CB8AC3E}">
        <p14:creationId xmlns:p14="http://schemas.microsoft.com/office/powerpoint/2010/main" val="89981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lstStyle/>
          <a:p>
            <a:r>
              <a:rPr lang="en-US" b="1" dirty="0"/>
              <a:t>Let’s take a quick quiz </a:t>
            </a:r>
            <a:r>
              <a:rPr lang="en-US" dirty="0"/>
              <a:t>to help you get even closer to figuring out how much you’ll need in retirement. </a:t>
            </a:r>
            <a:br>
              <a:rPr lang="en-US" dirty="0"/>
            </a:br>
            <a:endParaRPr lang="en-US" dirty="0"/>
          </a:p>
          <a:p>
            <a:r>
              <a:rPr lang="en-US" dirty="0"/>
              <a:t>Then we’ll be a step closer to our goal – figuring out how much to save now.</a:t>
            </a:r>
          </a:p>
          <a:p>
            <a:endParaRPr lang="x-es-XL" dirty="0"/>
          </a:p>
        </p:txBody>
      </p:sp>
      <p:sp>
        <p:nvSpPr>
          <p:cNvPr id="4" name="Slide Number Placeholder 3"/>
          <p:cNvSpPr>
            <a:spLocks noGrp="1"/>
          </p:cNvSpPr>
          <p:nvPr>
            <p:ph type="sldNum" sz="quarter" idx="10"/>
          </p:nvPr>
        </p:nvSpPr>
        <p:spPr/>
        <p:txBody>
          <a:bodyPr/>
          <a:lstStyle/>
          <a:p>
            <a:pPr algn="l" rtl="0"/>
            <a:fld id="{54BE8B25-A91D-A640-A32C-41D5F03152EC}" type="slidenum">
              <a:rPr/>
              <a:t>8</a:t>
            </a:fld>
            <a:endParaRPr lang="x-es-XL" dirty="0"/>
          </a:p>
        </p:txBody>
      </p:sp>
    </p:spTree>
    <p:extLst>
      <p:ext uri="{BB962C8B-B14F-4D97-AF65-F5344CB8AC3E}">
        <p14:creationId xmlns:p14="http://schemas.microsoft.com/office/powerpoint/2010/main" val="48464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ask you questions about these 6 topics.  </a:t>
            </a:r>
          </a:p>
          <a:p>
            <a:r>
              <a:rPr lang="en-US" dirty="0"/>
              <a:t>Use this scoring system for each answer and keep track as we go along.</a:t>
            </a:r>
          </a:p>
          <a:p>
            <a:endParaRPr lang="en-US" dirty="0"/>
          </a:p>
          <a:p>
            <a:r>
              <a:rPr lang="en-US" b="1" dirty="0"/>
              <a:t>Add 0 if your answer is Less</a:t>
            </a:r>
          </a:p>
          <a:p>
            <a:r>
              <a:rPr lang="en-US" b="1" dirty="0"/>
              <a:t>Add 1 is your answer is Same </a:t>
            </a:r>
          </a:p>
          <a:p>
            <a:r>
              <a:rPr lang="en-US" b="1" dirty="0"/>
              <a:t>Add 2 if your answer is More</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DBB63"/>
                </a:solidFill>
              </a:rPr>
              <a:t>[1 Click for Animation to Next Slide]</a:t>
            </a:r>
            <a:endParaRPr lang="en-US" b="1" dirty="0"/>
          </a:p>
          <a:p>
            <a:endParaRPr lang="x-es-XL" b="1" dirty="0"/>
          </a:p>
        </p:txBody>
      </p:sp>
      <p:sp>
        <p:nvSpPr>
          <p:cNvPr id="4" name="Slide Number Placeholder 3"/>
          <p:cNvSpPr>
            <a:spLocks noGrp="1"/>
          </p:cNvSpPr>
          <p:nvPr>
            <p:ph type="sldNum" sz="quarter" idx="10"/>
          </p:nvPr>
        </p:nvSpPr>
        <p:spPr/>
        <p:txBody>
          <a:bodyPr/>
          <a:lstStyle/>
          <a:p>
            <a:pPr algn="l" rtl="0"/>
            <a:fld id="{54BE8B25-A91D-A640-A32C-41D5F03152EC}" type="slidenum">
              <a:rPr/>
              <a:t>9</a:t>
            </a:fld>
            <a:endParaRPr lang="x-es-XL" dirty="0"/>
          </a:p>
        </p:txBody>
      </p:sp>
    </p:spTree>
    <p:extLst>
      <p:ext uri="{BB962C8B-B14F-4D97-AF65-F5344CB8AC3E}">
        <p14:creationId xmlns:p14="http://schemas.microsoft.com/office/powerpoint/2010/main" val="137979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06"/>
            <a:ext cx="9144000" cy="684789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ooter + Logo">
    <p:bg>
      <p:bgPr>
        <a:solidFill>
          <a:srgbClr val="6C9BC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14" name="Subtitle 2"/>
          <p:cNvSpPr txBox="1">
            <a:spLocks/>
          </p:cNvSpPr>
          <p:nvPr userDrawn="1"/>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80570798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alphaModFix amt="20000"/>
            <a:lum/>
          </a:blip>
          <a:srcRect/>
          <a:stretch>
            <a:fillRect t="-7000" b="-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9" name="Subtitle 2"/>
          <p:cNvSpPr txBox="1">
            <a:spLocks/>
          </p:cNvSpPr>
          <p:nvPr userDrawn="1"/>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P Closing General Disclos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20518A-B4F7-4379-8EC3-E01088CC6B3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0523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260272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2127202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58086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118269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1330961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128411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20097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15097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1268974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989247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8BE4-48C8-C441-B91F-769A73BBAAD1}"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dirty="0"/>
          </a:p>
        </p:txBody>
      </p:sp>
    </p:spTree>
    <p:extLst>
      <p:ext uri="{BB962C8B-B14F-4D97-AF65-F5344CB8AC3E}">
        <p14:creationId xmlns:p14="http://schemas.microsoft.com/office/powerpoint/2010/main" val="46314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84A9B6-C087-41C0-9C9B-D8AE4059F689}"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20000"/>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4A9B6-C087-41C0-9C9B-D8AE4059F689}" type="datetimeFigureOut">
              <a:rPr lang="en-US" smtClean="0"/>
              <a:t>12/15/2022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DC1FE-36B3-45D6-A0BB-8401C9B74402}" type="slidenum">
              <a:rPr lang="en-US" smtClean="0"/>
              <a:t>‹#›</a:t>
            </a:fld>
            <a:endParaRPr lang="en-US" dirty="0"/>
          </a:p>
        </p:txBody>
      </p:sp>
    </p:spTree>
    <p:custDataLst>
      <p:tags r:id="rId15"/>
    </p:custDataLst>
    <p:extLst>
      <p:ext uri="{BB962C8B-B14F-4D97-AF65-F5344CB8AC3E}">
        <p14:creationId xmlns:p14="http://schemas.microsoft.com/office/powerpoint/2010/main" val="15093641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2"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0000"/>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48BE4-48C8-C441-B91F-769A73BBAAD1}" type="datetimeFigureOut">
              <a:rPr lang="en-US" smtClean="0"/>
              <a:t>12/15/2022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C6D19-CB86-EF41-8BF5-12E507B8378F}" type="slidenum">
              <a:rPr lang="en-US" smtClean="0"/>
              <a:t>‹#›</a:t>
            </a:fld>
            <a:endParaRPr lang="en-US" dirty="0"/>
          </a:p>
        </p:txBody>
      </p:sp>
    </p:spTree>
    <p:extLst>
      <p:ext uri="{BB962C8B-B14F-4D97-AF65-F5344CB8AC3E}">
        <p14:creationId xmlns:p14="http://schemas.microsoft.com/office/powerpoint/2010/main" val="1820399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hyperlink" Target="http://www.standard.com/retirement"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3898992"/>
            <a:ext cx="9144000" cy="2955534"/>
          </a:xfrm>
          <a:prstGeom prst="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sz="1350" dirty="0"/>
          </a:p>
        </p:txBody>
      </p:sp>
      <p:sp>
        <p:nvSpPr>
          <p:cNvPr id="2" name="Title 1"/>
          <p:cNvSpPr>
            <a:spLocks noGrp="1"/>
          </p:cNvSpPr>
          <p:nvPr>
            <p:ph type="ctrTitle" idx="4294967295"/>
          </p:nvPr>
        </p:nvSpPr>
        <p:spPr>
          <a:xfrm>
            <a:off x="751116" y="5185343"/>
            <a:ext cx="6858000" cy="500063"/>
          </a:xfrm>
        </p:spPr>
        <p:txBody>
          <a:bodyPr lIns="0">
            <a:noAutofit/>
          </a:bodyPr>
          <a:lstStyle/>
          <a:p>
            <a:pPr algn="l" rtl="0"/>
            <a:r>
              <a:rPr lang="es-US" sz="4400" b="0" i="0" u="none" baseline="0" dirty="0">
                <a:solidFill>
                  <a:schemeClr val="bg1"/>
                </a:solidFill>
                <a:latin typeface="Arial" charset="0"/>
                <a:ea typeface="Arial" charset="0"/>
                <a:cs typeface="Arial" charset="0"/>
                <a:sym typeface="Arial" charset="0"/>
              </a:rPr>
              <a:t>Ahorro para el futuro</a:t>
            </a:r>
            <a:endParaRPr lang="es-US" sz="4000" dirty="0">
              <a:solidFill>
                <a:schemeClr val="bg1"/>
              </a:solidFill>
              <a:latin typeface="Arial" charset="0"/>
              <a:ea typeface="Arial" charset="0"/>
              <a:cs typeface="Arial" charset="0"/>
            </a:endParaRPr>
          </a:p>
        </p:txBody>
      </p:sp>
      <p:sp>
        <p:nvSpPr>
          <p:cNvPr id="5" name="Subtitle 2"/>
          <p:cNvSpPr txBox="1">
            <a:spLocks/>
          </p:cNvSpPr>
          <p:nvPr/>
        </p:nvSpPr>
        <p:spPr>
          <a:xfrm>
            <a:off x="751116" y="5839308"/>
            <a:ext cx="6858000" cy="312102"/>
          </a:xfrm>
          <a:prstGeom prst="rect">
            <a:avLst/>
          </a:prstGeom>
        </p:spPr>
        <p:txBody>
          <a:bodyPr vert="horz" lIns="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es-US" sz="1350" b="0" i="0" u="none" baseline="0" dirty="0">
                <a:solidFill>
                  <a:srgbClr val="004EA8"/>
                </a:solidFill>
                <a:latin typeface="Arial" charset="0"/>
                <a:ea typeface="Arial" charset="0"/>
                <a:cs typeface="Arial" charset="0"/>
                <a:sym typeface="Arial" charset="0"/>
              </a:rPr>
              <a:t>Con el </a:t>
            </a:r>
            <a:r>
              <a:rPr lang="es-US" sz="1350" b="1" i="0" u="none" baseline="0" dirty="0">
                <a:solidFill>
                  <a:srgbClr val="004EA8"/>
                </a:solidFill>
                <a:latin typeface="Arial" charset="0"/>
                <a:ea typeface="Arial" charset="0"/>
                <a:cs typeface="Arial" charset="0"/>
                <a:sym typeface="Arial" charset="0"/>
              </a:rPr>
              <a:t>pensamiento</a:t>
            </a:r>
            <a:r>
              <a:rPr lang="es-US" sz="1350" b="0" i="0" u="none" baseline="0" dirty="0">
                <a:solidFill>
                  <a:srgbClr val="004EA8"/>
                </a:solidFill>
                <a:latin typeface="Arial" charset="0"/>
                <a:ea typeface="Arial" charset="0"/>
                <a:cs typeface="Arial" charset="0"/>
                <a:sym typeface="Arial" charset="0"/>
              </a:rPr>
              <a:t> de </a:t>
            </a:r>
            <a:r>
              <a:rPr lang="es-US" sz="1350" b="1" i="0" u="none" baseline="0" dirty="0">
                <a:solidFill>
                  <a:srgbClr val="004EA8"/>
                </a:solidFill>
                <a:latin typeface="Arial" charset="0"/>
                <a:ea typeface="Arial" charset="0"/>
                <a:cs typeface="Arial" charset="0"/>
                <a:sym typeface="Arial" charset="0"/>
              </a:rPr>
              <a:t>jubilarse</a:t>
            </a:r>
          </a:p>
        </p:txBody>
      </p:sp>
      <p:pic>
        <p:nvPicPr>
          <p:cNvPr id="7" name="Picture 6" descr="El logotipo estánda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0377" y="4605568"/>
            <a:ext cx="2451926" cy="1797667"/>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2811" t="56137" r="41457" b="34002"/>
          <a:stretch/>
        </p:blipFill>
        <p:spPr>
          <a:xfrm>
            <a:off x="4463533" y="2813650"/>
            <a:ext cx="1338096" cy="1085341"/>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2811" t="45789" r="41457" b="44350"/>
          <a:stretch/>
        </p:blipFill>
        <p:spPr>
          <a:xfrm>
            <a:off x="2842020" y="2731040"/>
            <a:ext cx="1338096" cy="1085341"/>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2550" t="33254" r="41718" b="55723"/>
          <a:stretch/>
        </p:blipFill>
        <p:spPr>
          <a:xfrm>
            <a:off x="2889140" y="2933479"/>
            <a:ext cx="1338096" cy="1213218"/>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2242" t="11738" r="42026" b="78401"/>
          <a:stretch/>
        </p:blipFill>
        <p:spPr>
          <a:xfrm>
            <a:off x="3617868" y="2671414"/>
            <a:ext cx="1338096" cy="1085341"/>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1986" t="23151" r="40067" b="66988"/>
          <a:stretch/>
        </p:blipFill>
        <p:spPr>
          <a:xfrm>
            <a:off x="3652601" y="3087381"/>
            <a:ext cx="1526517" cy="1085341"/>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42431" t="2401" r="41837" b="87738"/>
          <a:stretch/>
        </p:blipFill>
        <p:spPr>
          <a:xfrm>
            <a:off x="4345661" y="3121322"/>
            <a:ext cx="1338096" cy="1085341"/>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9200" t="66208" r="31447" b="10941"/>
          <a:stretch/>
        </p:blipFill>
        <p:spPr>
          <a:xfrm>
            <a:off x="2575933" y="1846534"/>
            <a:ext cx="3302605" cy="2481694"/>
          </a:xfrm>
          <a:prstGeom prst="rect">
            <a:avLst/>
          </a:prstGeom>
        </p:spPr>
      </p:pic>
    </p:spTree>
    <p:custDataLst>
      <p:tags r:id="rId1"/>
    </p:custDataLst>
    <p:extLst>
      <p:ext uri="{BB962C8B-B14F-4D97-AF65-F5344CB8AC3E}">
        <p14:creationId xmlns:p14="http://schemas.microsoft.com/office/powerpoint/2010/main" val="413818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C9BC6"/>
        </a:soli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79400"/>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4000" b="0" i="0" u="none" strike="noStrike" kern="1200" cap="none" spc="0" normalizeH="0" baseline="0">
                <a:ln>
                  <a:noFill/>
                </a:ln>
                <a:solidFill>
                  <a:schemeClr val="bg1"/>
                </a:solidFill>
                <a:effectLst/>
                <a:uLnTx/>
                <a:uFillTx/>
                <a:latin typeface="Arial" charset="0"/>
                <a:ea typeface="Arial" charset="0"/>
                <a:cs typeface="Arial" charset="0"/>
                <a:sym typeface="Arial" charset="0"/>
              </a:rPr>
              <a:t>Responda 6 preguntas </a:t>
            </a:r>
          </a:p>
        </p:txBody>
      </p:sp>
      <p:sp>
        <p:nvSpPr>
          <p:cNvPr id="36" name="Oval 35">
            <a:extLst>
              <a:ext uri="{FF2B5EF4-FFF2-40B4-BE49-F238E27FC236}">
                <a16:creationId xmlns:a16="http://schemas.microsoft.com/office/drawing/2014/main" id="{A9983D6D-4DF0-468A-BF29-11B865975331}"/>
              </a:ext>
              <a:ext uri="{C183D7F6-B498-43B3-948B-1728B52AA6E4}">
                <adec:decorative xmlns:adec="http://schemas.microsoft.com/office/drawing/2017/decorative" val="1"/>
              </a:ext>
            </a:extLst>
          </p:cNvPr>
          <p:cNvSpPr/>
          <p:nvPr/>
        </p:nvSpPr>
        <p:spPr>
          <a:xfrm>
            <a:off x="629597" y="1460975"/>
            <a:ext cx="666245" cy="666245"/>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p>
        </p:txBody>
      </p:sp>
      <p:sp>
        <p:nvSpPr>
          <p:cNvPr id="37" name="TextBox 36">
            <a:extLst>
              <a:ext uri="{FF2B5EF4-FFF2-40B4-BE49-F238E27FC236}">
                <a16:creationId xmlns:a16="http://schemas.microsoft.com/office/drawing/2014/main" id="{FEDCDCDD-F6D6-4305-8569-D0CEE23F6581}"/>
              </a:ext>
            </a:extLst>
          </p:cNvPr>
          <p:cNvSpPr txBox="1"/>
          <p:nvPr/>
        </p:nvSpPr>
        <p:spPr>
          <a:xfrm>
            <a:off x="783479" y="1556550"/>
            <a:ext cx="370614" cy="492443"/>
          </a:xfrm>
          <a:prstGeom prst="rect">
            <a:avLst/>
          </a:prstGeom>
          <a:noFill/>
        </p:spPr>
        <p:txBody>
          <a:bodyPr wrap="none" rtlCol="0">
            <a:spAutoFit/>
          </a:bodyPr>
          <a:lstStyle/>
          <a:p>
            <a:pPr algn="l" rtl="0"/>
            <a:r>
              <a:rPr lang="es-US" sz="2600" b="1" i="0" u="none" baseline="0">
                <a:solidFill>
                  <a:schemeClr val="bg1"/>
                </a:solidFill>
                <a:latin typeface="Arial" charset="0"/>
                <a:ea typeface="Arial" charset="0"/>
                <a:cs typeface="Arial" charset="0"/>
                <a:sym typeface="Arial" charset="0"/>
              </a:rPr>
              <a:t>0</a:t>
            </a:r>
          </a:p>
        </p:txBody>
      </p:sp>
      <p:sp>
        <p:nvSpPr>
          <p:cNvPr id="38" name="TextBox 37">
            <a:extLst>
              <a:ext uri="{FF2B5EF4-FFF2-40B4-BE49-F238E27FC236}">
                <a16:creationId xmlns:a16="http://schemas.microsoft.com/office/drawing/2014/main" id="{1BBC099A-B858-474D-8954-6C985476FEA7}"/>
              </a:ext>
            </a:extLst>
          </p:cNvPr>
          <p:cNvSpPr txBox="1"/>
          <p:nvPr/>
        </p:nvSpPr>
        <p:spPr>
          <a:xfrm>
            <a:off x="1295842" y="1508904"/>
            <a:ext cx="3684022" cy="430887"/>
          </a:xfrm>
          <a:prstGeom prst="rect">
            <a:avLst/>
          </a:prstGeom>
          <a:noFill/>
        </p:spPr>
        <p:txBody>
          <a:bodyPr wrap="none" rtlCol="0">
            <a:spAutoFit/>
          </a:bodyPr>
          <a:lstStyle/>
          <a:p>
            <a:pPr algn="l" rtl="0"/>
            <a:r>
              <a:rPr lang="es-US" sz="2200" b="0" i="0" u="none" baseline="0">
                <a:latin typeface="Arial" charset="0"/>
                <a:ea typeface="Arial" charset="0"/>
                <a:cs typeface="Arial" charset="0"/>
                <a:sym typeface="Arial" charset="0"/>
              </a:rPr>
              <a:t>Si la respuesta es </a:t>
            </a:r>
            <a:r>
              <a:rPr lang="es-US" sz="2200" b="1" i="0" u="none" baseline="0">
                <a:solidFill>
                  <a:srgbClr val="FDBB63"/>
                </a:solidFill>
                <a:latin typeface="Arial" charset="0"/>
                <a:ea typeface="Arial" charset="0"/>
                <a:cs typeface="Arial" charset="0"/>
                <a:sym typeface="Arial" charset="0"/>
              </a:rPr>
              <a:t>"menos"</a:t>
            </a:r>
          </a:p>
        </p:txBody>
      </p:sp>
      <p:sp>
        <p:nvSpPr>
          <p:cNvPr id="47" name="Oval 46">
            <a:extLst>
              <a:ext uri="{FF2B5EF4-FFF2-40B4-BE49-F238E27FC236}">
                <a16:creationId xmlns:a16="http://schemas.microsoft.com/office/drawing/2014/main" id="{CB97DC03-1C7F-4840-B1F7-6EE72802172E}"/>
              </a:ext>
              <a:ext uri="{C183D7F6-B498-43B3-948B-1728B52AA6E4}">
                <adec:decorative xmlns:adec="http://schemas.microsoft.com/office/drawing/2017/decorative" val="1"/>
              </a:ext>
            </a:extLst>
          </p:cNvPr>
          <p:cNvSpPr/>
          <p:nvPr/>
        </p:nvSpPr>
        <p:spPr>
          <a:xfrm>
            <a:off x="629597" y="2510849"/>
            <a:ext cx="635389" cy="635389"/>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p>
        </p:txBody>
      </p:sp>
      <p:sp>
        <p:nvSpPr>
          <p:cNvPr id="48" name="TextBox 47">
            <a:extLst>
              <a:ext uri="{FF2B5EF4-FFF2-40B4-BE49-F238E27FC236}">
                <a16:creationId xmlns:a16="http://schemas.microsoft.com/office/drawing/2014/main" id="{CB4416B0-CEB3-4331-BC15-85B876D46C15}"/>
              </a:ext>
            </a:extLst>
          </p:cNvPr>
          <p:cNvSpPr txBox="1"/>
          <p:nvPr/>
        </p:nvSpPr>
        <p:spPr>
          <a:xfrm>
            <a:off x="762767" y="2602655"/>
            <a:ext cx="370614" cy="492443"/>
          </a:xfrm>
          <a:prstGeom prst="rect">
            <a:avLst/>
          </a:prstGeom>
          <a:noFill/>
        </p:spPr>
        <p:txBody>
          <a:bodyPr wrap="none" rtlCol="0">
            <a:spAutoFit/>
          </a:bodyPr>
          <a:lstStyle/>
          <a:p>
            <a:pPr algn="l" rtl="0"/>
            <a:r>
              <a:rPr lang="es-US" sz="2600" b="1" i="0" u="none" baseline="0">
                <a:solidFill>
                  <a:schemeClr val="bg1"/>
                </a:solidFill>
                <a:latin typeface="Arial" charset="0"/>
                <a:ea typeface="Arial" charset="0"/>
                <a:cs typeface="Arial" charset="0"/>
                <a:sym typeface="Arial" charset="0"/>
              </a:rPr>
              <a:t>1</a:t>
            </a:r>
          </a:p>
        </p:txBody>
      </p:sp>
      <p:sp>
        <p:nvSpPr>
          <p:cNvPr id="49" name="TextBox 48">
            <a:extLst>
              <a:ext uri="{FF2B5EF4-FFF2-40B4-BE49-F238E27FC236}">
                <a16:creationId xmlns:a16="http://schemas.microsoft.com/office/drawing/2014/main" id="{536737B4-A9E6-4BA9-902B-44FCC87E80E2}"/>
              </a:ext>
            </a:extLst>
          </p:cNvPr>
          <p:cNvSpPr txBox="1"/>
          <p:nvPr/>
        </p:nvSpPr>
        <p:spPr>
          <a:xfrm>
            <a:off x="1295842" y="2638825"/>
            <a:ext cx="4012637" cy="430887"/>
          </a:xfrm>
          <a:prstGeom prst="rect">
            <a:avLst/>
          </a:prstGeom>
          <a:noFill/>
        </p:spPr>
        <p:txBody>
          <a:bodyPr wrap="none" rtlCol="0">
            <a:spAutoFit/>
          </a:bodyPr>
          <a:lstStyle/>
          <a:p>
            <a:pPr algn="l" rtl="0"/>
            <a:r>
              <a:rPr lang="es-US" sz="2200" b="0" i="0" u="none" baseline="0">
                <a:latin typeface="Arial" charset="0"/>
                <a:ea typeface="Arial" charset="0"/>
                <a:cs typeface="Arial" charset="0"/>
                <a:sym typeface="Arial" charset="0"/>
              </a:rPr>
              <a:t>Si la respuesta es </a:t>
            </a:r>
            <a:r>
              <a:rPr lang="es-US" sz="2200" b="1" i="0" u="none" baseline="0">
                <a:solidFill>
                  <a:srgbClr val="FDBB63"/>
                </a:solidFill>
                <a:latin typeface="Arial" charset="0"/>
                <a:ea typeface="Arial" charset="0"/>
                <a:cs typeface="Arial" charset="0"/>
                <a:sym typeface="Arial" charset="0"/>
              </a:rPr>
              <a:t>"lo mismo"</a:t>
            </a:r>
          </a:p>
        </p:txBody>
      </p:sp>
      <p:sp>
        <p:nvSpPr>
          <p:cNvPr id="51" name="Oval 50">
            <a:extLst>
              <a:ext uri="{FF2B5EF4-FFF2-40B4-BE49-F238E27FC236}">
                <a16:creationId xmlns:a16="http://schemas.microsoft.com/office/drawing/2014/main" id="{5BFA1D02-83CC-433B-8259-0F38832D48CA}"/>
              </a:ext>
              <a:ext uri="{C183D7F6-B498-43B3-948B-1728B52AA6E4}">
                <adec:decorative xmlns:adec="http://schemas.microsoft.com/office/drawing/2017/decorative" val="1"/>
              </a:ext>
            </a:extLst>
          </p:cNvPr>
          <p:cNvSpPr/>
          <p:nvPr/>
        </p:nvSpPr>
        <p:spPr>
          <a:xfrm>
            <a:off x="629597" y="3723255"/>
            <a:ext cx="635389" cy="635389"/>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p>
        </p:txBody>
      </p:sp>
      <p:sp>
        <p:nvSpPr>
          <p:cNvPr id="52" name="TextBox 51">
            <a:extLst>
              <a:ext uri="{FF2B5EF4-FFF2-40B4-BE49-F238E27FC236}">
                <a16:creationId xmlns:a16="http://schemas.microsoft.com/office/drawing/2014/main" id="{7D1DBBF0-F60D-494D-9F92-0AFED2455F5C}"/>
              </a:ext>
            </a:extLst>
          </p:cNvPr>
          <p:cNvSpPr txBox="1"/>
          <p:nvPr/>
        </p:nvSpPr>
        <p:spPr>
          <a:xfrm>
            <a:off x="762767" y="3767355"/>
            <a:ext cx="370614" cy="492443"/>
          </a:xfrm>
          <a:prstGeom prst="rect">
            <a:avLst/>
          </a:prstGeom>
          <a:noFill/>
        </p:spPr>
        <p:txBody>
          <a:bodyPr wrap="none" rtlCol="0">
            <a:spAutoFit/>
          </a:bodyPr>
          <a:lstStyle/>
          <a:p>
            <a:pPr algn="l" rtl="0"/>
            <a:r>
              <a:rPr lang="es-US" sz="2600" b="1" i="0" u="none" baseline="0">
                <a:solidFill>
                  <a:schemeClr val="bg1"/>
                </a:solidFill>
                <a:latin typeface="Arial" charset="0"/>
                <a:ea typeface="Arial" charset="0"/>
                <a:cs typeface="Arial" charset="0"/>
                <a:sym typeface="Arial" charset="0"/>
              </a:rPr>
              <a:t>2</a:t>
            </a:r>
          </a:p>
        </p:txBody>
      </p:sp>
      <p:sp>
        <p:nvSpPr>
          <p:cNvPr id="53" name="TextBox 52">
            <a:extLst>
              <a:ext uri="{FF2B5EF4-FFF2-40B4-BE49-F238E27FC236}">
                <a16:creationId xmlns:a16="http://schemas.microsoft.com/office/drawing/2014/main" id="{082D41AE-352F-4C4C-AF5A-4F982796E091}"/>
              </a:ext>
            </a:extLst>
          </p:cNvPr>
          <p:cNvSpPr txBox="1"/>
          <p:nvPr/>
        </p:nvSpPr>
        <p:spPr>
          <a:xfrm>
            <a:off x="1295842" y="3749135"/>
            <a:ext cx="3337773" cy="430887"/>
          </a:xfrm>
          <a:prstGeom prst="rect">
            <a:avLst/>
          </a:prstGeom>
          <a:noFill/>
        </p:spPr>
        <p:txBody>
          <a:bodyPr wrap="none" rtlCol="0">
            <a:spAutoFit/>
          </a:bodyPr>
          <a:lstStyle/>
          <a:p>
            <a:pPr algn="l" rtl="0"/>
            <a:r>
              <a:rPr lang="es-US" sz="2200" b="0" i="0" u="none" baseline="0">
                <a:latin typeface="Arial" charset="0"/>
                <a:ea typeface="Arial" charset="0"/>
                <a:cs typeface="Arial" charset="0"/>
                <a:sym typeface="Arial" charset="0"/>
              </a:rPr>
              <a:t>Si la respuesta es </a:t>
            </a:r>
            <a:r>
              <a:rPr lang="es-US" sz="2200" b="1" i="0" u="none" baseline="0">
                <a:solidFill>
                  <a:srgbClr val="FDBB63"/>
                </a:solidFill>
                <a:latin typeface="Arial" charset="0"/>
                <a:ea typeface="Arial" charset="0"/>
                <a:cs typeface="Arial" charset="0"/>
                <a:sym typeface="Arial" charset="0"/>
              </a:rPr>
              <a:t>"más"</a:t>
            </a:r>
          </a:p>
        </p:txBody>
      </p:sp>
      <p:sp>
        <p:nvSpPr>
          <p:cNvPr id="11" name="Rectangle 10">
            <a:extLst>
              <a:ext uri="{C183D7F6-B498-43B3-948B-1728B52AA6E4}">
                <adec:decorative xmlns:adec="http://schemas.microsoft.com/office/drawing/2017/decorative" val="1"/>
              </a:ext>
            </a:extLst>
          </p:cNvPr>
          <p:cNvSpPr/>
          <p:nvPr/>
        </p:nvSpPr>
        <p:spPr>
          <a:xfrm>
            <a:off x="5418968" y="1272176"/>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pic>
        <p:nvPicPr>
          <p:cNvPr id="39" name="Picture 38" descr="Marca de la señ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506" y="989519"/>
            <a:ext cx="822045" cy="822045"/>
          </a:xfrm>
          <a:prstGeom prst="rect">
            <a:avLst/>
          </a:prstGeom>
        </p:spPr>
      </p:pic>
      <p:sp>
        <p:nvSpPr>
          <p:cNvPr id="17" name="TextBox 16"/>
          <p:cNvSpPr txBox="1"/>
          <p:nvPr/>
        </p:nvSpPr>
        <p:spPr>
          <a:xfrm>
            <a:off x="5965075" y="1263295"/>
            <a:ext cx="1157689" cy="430887"/>
          </a:xfrm>
          <a:prstGeom prst="rect">
            <a:avLst/>
          </a:prstGeom>
          <a:noFill/>
        </p:spPr>
        <p:txBody>
          <a:bodyPr wrap="none" rtlCol="0">
            <a:spAutoFit/>
          </a:bodyPr>
          <a:lstStyle/>
          <a:p>
            <a:pPr algn="l" rtl="0"/>
            <a:r>
              <a:rPr lang="es-US" sz="2200" b="0" i="0" u="none" baseline="0">
                <a:latin typeface="Arial" charset="0"/>
                <a:ea typeface="Arial" charset="0"/>
                <a:cs typeface="Arial" charset="0"/>
                <a:sym typeface="Arial" charset="0"/>
              </a:rPr>
              <a:t>Deudas</a:t>
            </a:r>
            <a:endParaRPr lang="es-US" sz="2200" b="1">
              <a:solidFill>
                <a:srgbClr val="FDBB63"/>
              </a:solidFill>
              <a:latin typeface="Arial" charset="0"/>
              <a:ea typeface="Arial" charset="0"/>
              <a:cs typeface="Arial" charset="0"/>
            </a:endParaRPr>
          </a:p>
        </p:txBody>
      </p:sp>
      <p:sp>
        <p:nvSpPr>
          <p:cNvPr id="22" name="Rectangle 21">
            <a:extLst>
              <a:ext uri="{C183D7F6-B498-43B3-948B-1728B52AA6E4}">
                <adec:decorative xmlns:adec="http://schemas.microsoft.com/office/drawing/2017/decorative" val="1"/>
              </a:ext>
            </a:extLst>
          </p:cNvPr>
          <p:cNvSpPr/>
          <p:nvPr/>
        </p:nvSpPr>
        <p:spPr>
          <a:xfrm>
            <a:off x="5418968" y="1963273"/>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pic>
        <p:nvPicPr>
          <p:cNvPr id="40" name="Picture 39" descr="Marca de la señ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506" y="1669211"/>
            <a:ext cx="822045" cy="822045"/>
          </a:xfrm>
          <a:prstGeom prst="rect">
            <a:avLst/>
          </a:prstGeom>
        </p:spPr>
      </p:pic>
      <p:sp>
        <p:nvSpPr>
          <p:cNvPr id="21" name="TextBox 20"/>
          <p:cNvSpPr txBox="1"/>
          <p:nvPr/>
        </p:nvSpPr>
        <p:spPr>
          <a:xfrm>
            <a:off x="5965075" y="1954392"/>
            <a:ext cx="2523448" cy="430887"/>
          </a:xfrm>
          <a:prstGeom prst="rect">
            <a:avLst/>
          </a:prstGeom>
          <a:noFill/>
        </p:spPr>
        <p:txBody>
          <a:bodyPr wrap="none" rtlCol="0">
            <a:spAutoFit/>
          </a:bodyPr>
          <a:lstStyle/>
          <a:p>
            <a:pPr algn="l" rtl="0"/>
            <a:r>
              <a:rPr lang="es-US" sz="2200" b="0" i="0" u="none" baseline="0">
                <a:latin typeface="Arial" charset="0"/>
                <a:ea typeface="Arial" charset="0"/>
                <a:cs typeface="Arial" charset="0"/>
                <a:sym typeface="Arial" charset="0"/>
              </a:rPr>
              <a:t>Hipoteca o alquiler</a:t>
            </a:r>
            <a:endParaRPr lang="es-US" sz="2200" b="1">
              <a:solidFill>
                <a:srgbClr val="FDBB63"/>
              </a:solidFill>
              <a:latin typeface="Arial" charset="0"/>
              <a:ea typeface="Arial" charset="0"/>
              <a:cs typeface="Arial" charset="0"/>
            </a:endParaRPr>
          </a:p>
        </p:txBody>
      </p:sp>
      <p:sp>
        <p:nvSpPr>
          <p:cNvPr id="25" name="Rectangle 24">
            <a:extLst>
              <a:ext uri="{C183D7F6-B498-43B3-948B-1728B52AA6E4}">
                <adec:decorative xmlns:adec="http://schemas.microsoft.com/office/drawing/2017/decorative" val="1"/>
              </a:ext>
            </a:extLst>
          </p:cNvPr>
          <p:cNvSpPr/>
          <p:nvPr/>
        </p:nvSpPr>
        <p:spPr>
          <a:xfrm>
            <a:off x="5418968" y="2663833"/>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pic>
        <p:nvPicPr>
          <p:cNvPr id="41" name="Picture 40" descr="Marca de la señ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506" y="2395382"/>
            <a:ext cx="822045" cy="822045"/>
          </a:xfrm>
          <a:prstGeom prst="rect">
            <a:avLst/>
          </a:prstGeom>
        </p:spPr>
      </p:pic>
      <p:sp>
        <p:nvSpPr>
          <p:cNvPr id="24" name="TextBox 23"/>
          <p:cNvSpPr txBox="1"/>
          <p:nvPr/>
        </p:nvSpPr>
        <p:spPr>
          <a:xfrm>
            <a:off x="5965075" y="2654952"/>
            <a:ext cx="947439" cy="430887"/>
          </a:xfrm>
          <a:prstGeom prst="rect">
            <a:avLst/>
          </a:prstGeom>
          <a:noFill/>
        </p:spPr>
        <p:txBody>
          <a:bodyPr wrap="none" rtlCol="0">
            <a:spAutoFit/>
          </a:bodyPr>
          <a:lstStyle/>
          <a:p>
            <a:pPr algn="l" rtl="0"/>
            <a:r>
              <a:rPr lang="es-US" sz="2200" b="0" i="0" u="none" baseline="0">
                <a:latin typeface="Arial" charset="0"/>
                <a:ea typeface="Arial" charset="0"/>
                <a:cs typeface="Arial" charset="0"/>
                <a:sym typeface="Arial" charset="0"/>
              </a:rPr>
              <a:t>Viajes</a:t>
            </a:r>
            <a:endParaRPr lang="es-US" sz="2200" b="1">
              <a:solidFill>
                <a:srgbClr val="FDBB63"/>
              </a:solidFill>
              <a:latin typeface="Arial" charset="0"/>
              <a:ea typeface="Arial" charset="0"/>
              <a:cs typeface="Arial" charset="0"/>
            </a:endParaRPr>
          </a:p>
        </p:txBody>
      </p:sp>
      <p:sp>
        <p:nvSpPr>
          <p:cNvPr id="28" name="Rectangle 27">
            <a:extLst>
              <a:ext uri="{C183D7F6-B498-43B3-948B-1728B52AA6E4}">
                <adec:decorative xmlns:adec="http://schemas.microsoft.com/office/drawing/2017/decorative" val="1"/>
              </a:ext>
            </a:extLst>
          </p:cNvPr>
          <p:cNvSpPr/>
          <p:nvPr/>
        </p:nvSpPr>
        <p:spPr>
          <a:xfrm>
            <a:off x="5418968" y="3388042"/>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pic>
        <p:nvPicPr>
          <p:cNvPr id="42" name="Picture 41" descr="Marca de la señ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506" y="3107766"/>
            <a:ext cx="822045" cy="822045"/>
          </a:xfrm>
          <a:prstGeom prst="rect">
            <a:avLst/>
          </a:prstGeom>
        </p:spPr>
      </p:pic>
      <p:sp>
        <p:nvSpPr>
          <p:cNvPr id="27" name="TextBox 26"/>
          <p:cNvSpPr txBox="1"/>
          <p:nvPr/>
        </p:nvSpPr>
        <p:spPr>
          <a:xfrm>
            <a:off x="5965075" y="3379161"/>
            <a:ext cx="3087705" cy="430887"/>
          </a:xfrm>
          <a:prstGeom prst="rect">
            <a:avLst/>
          </a:prstGeom>
          <a:noFill/>
        </p:spPr>
        <p:txBody>
          <a:bodyPr wrap="none" rtlCol="0">
            <a:spAutoFit/>
          </a:bodyPr>
          <a:lstStyle/>
          <a:p>
            <a:pPr algn="l" rtl="0"/>
            <a:r>
              <a:rPr lang="es-US" sz="2200" b="0" i="0" u="none" baseline="0">
                <a:latin typeface="Arial" charset="0"/>
                <a:ea typeface="Arial" charset="0"/>
                <a:cs typeface="Arial" charset="0"/>
                <a:sym typeface="Arial" charset="0"/>
              </a:rPr>
              <a:t>Adquisiciones mayores</a:t>
            </a:r>
            <a:endParaRPr lang="es-US" sz="2200" b="1">
              <a:solidFill>
                <a:srgbClr val="FDBB63"/>
              </a:solidFill>
              <a:latin typeface="Arial" charset="0"/>
              <a:ea typeface="Arial" charset="0"/>
              <a:cs typeface="Arial" charset="0"/>
            </a:endParaRPr>
          </a:p>
        </p:txBody>
      </p:sp>
      <p:sp>
        <p:nvSpPr>
          <p:cNvPr id="31" name="Rectangle 30">
            <a:extLst>
              <a:ext uri="{C183D7F6-B498-43B3-948B-1728B52AA6E4}">
                <adec:decorative xmlns:adec="http://schemas.microsoft.com/office/drawing/2017/decorative" val="1"/>
              </a:ext>
            </a:extLst>
          </p:cNvPr>
          <p:cNvSpPr/>
          <p:nvPr/>
        </p:nvSpPr>
        <p:spPr>
          <a:xfrm>
            <a:off x="5418968" y="4079139"/>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pic>
        <p:nvPicPr>
          <p:cNvPr id="43" name="Picture 42" descr="Marca de la señ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506" y="3810381"/>
            <a:ext cx="822045" cy="822045"/>
          </a:xfrm>
          <a:prstGeom prst="rect">
            <a:avLst/>
          </a:prstGeom>
        </p:spPr>
      </p:pic>
      <p:sp>
        <p:nvSpPr>
          <p:cNvPr id="30" name="TextBox 29"/>
          <p:cNvSpPr txBox="1"/>
          <p:nvPr/>
        </p:nvSpPr>
        <p:spPr>
          <a:xfrm>
            <a:off x="5965075" y="4070258"/>
            <a:ext cx="2162772" cy="430887"/>
          </a:xfrm>
          <a:prstGeom prst="rect">
            <a:avLst/>
          </a:prstGeom>
          <a:noFill/>
        </p:spPr>
        <p:txBody>
          <a:bodyPr wrap="none" rtlCol="0">
            <a:spAutoFit/>
          </a:bodyPr>
          <a:lstStyle/>
          <a:p>
            <a:pPr algn="l" rtl="0"/>
            <a:r>
              <a:rPr lang="es-US" sz="2200" b="0" i="0" u="none" baseline="0">
                <a:latin typeface="Arial" charset="0"/>
                <a:ea typeface="Arial" charset="0"/>
                <a:cs typeface="Arial" charset="0"/>
                <a:sym typeface="Arial" charset="0"/>
              </a:rPr>
              <a:t>Entretenimiento</a:t>
            </a:r>
            <a:endParaRPr lang="es-US" sz="2200" b="1">
              <a:solidFill>
                <a:srgbClr val="FDBB63"/>
              </a:solidFill>
              <a:latin typeface="Arial" charset="0"/>
              <a:ea typeface="Arial" charset="0"/>
              <a:cs typeface="Arial" charset="0"/>
            </a:endParaRPr>
          </a:p>
        </p:txBody>
      </p:sp>
      <p:sp>
        <p:nvSpPr>
          <p:cNvPr id="34" name="Rectangle 33">
            <a:extLst>
              <a:ext uri="{C183D7F6-B498-43B3-948B-1728B52AA6E4}">
                <adec:decorative xmlns:adec="http://schemas.microsoft.com/office/drawing/2017/decorative" val="1"/>
              </a:ext>
            </a:extLst>
          </p:cNvPr>
          <p:cNvSpPr/>
          <p:nvPr/>
        </p:nvSpPr>
        <p:spPr>
          <a:xfrm>
            <a:off x="5418968" y="4779699"/>
            <a:ext cx="460314" cy="460314"/>
          </a:xfrm>
          <a:prstGeom prst="rect">
            <a:avLst/>
          </a:prstGeom>
          <a:solidFill>
            <a:srgbClr val="F8972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pic>
        <p:nvPicPr>
          <p:cNvPr id="44" name="Picture 43" descr="Marca de la señ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506" y="4533622"/>
            <a:ext cx="822045" cy="822045"/>
          </a:xfrm>
          <a:prstGeom prst="rect">
            <a:avLst/>
          </a:prstGeom>
        </p:spPr>
      </p:pic>
      <p:sp>
        <p:nvSpPr>
          <p:cNvPr id="33" name="TextBox 32"/>
          <p:cNvSpPr txBox="1"/>
          <p:nvPr/>
        </p:nvSpPr>
        <p:spPr>
          <a:xfrm>
            <a:off x="5965075" y="4770818"/>
            <a:ext cx="2271776" cy="430887"/>
          </a:xfrm>
          <a:prstGeom prst="rect">
            <a:avLst/>
          </a:prstGeom>
          <a:noFill/>
        </p:spPr>
        <p:txBody>
          <a:bodyPr wrap="none" rtlCol="0">
            <a:spAutoFit/>
          </a:bodyPr>
          <a:lstStyle/>
          <a:p>
            <a:pPr algn="l" rtl="0"/>
            <a:r>
              <a:rPr lang="es-US" sz="2200" b="0" i="0" u="none" baseline="0">
                <a:latin typeface="Arial" charset="0"/>
                <a:ea typeface="Arial" charset="0"/>
                <a:cs typeface="Arial" charset="0"/>
                <a:sym typeface="Arial" charset="0"/>
              </a:rPr>
              <a:t>Atención médica</a:t>
            </a:r>
            <a:endParaRPr lang="es-US" sz="2200" b="1">
              <a:solidFill>
                <a:srgbClr val="FDBB63"/>
              </a:solidFill>
              <a:latin typeface="Arial" charset="0"/>
              <a:ea typeface="Arial" charset="0"/>
              <a:cs typeface="Arial" charset="0"/>
            </a:endParaRPr>
          </a:p>
        </p:txBody>
      </p:sp>
    </p:spTree>
    <p:extLst>
      <p:ext uri="{BB962C8B-B14F-4D97-AF65-F5344CB8AC3E}">
        <p14:creationId xmlns:p14="http://schemas.microsoft.com/office/powerpoint/2010/main" val="83726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C9BC6"/>
        </a:soli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79400"/>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4000" b="0" i="0" u="none" strike="noStrike" kern="1200" cap="none" spc="0" normalizeH="0" baseline="0">
                <a:ln>
                  <a:noFill/>
                </a:ln>
                <a:solidFill>
                  <a:schemeClr val="bg1"/>
                </a:solidFill>
                <a:effectLst/>
                <a:uLnTx/>
                <a:uFillTx/>
                <a:latin typeface="Arial" charset="0"/>
                <a:ea typeface="Arial" charset="0"/>
                <a:cs typeface="Arial" charset="0"/>
                <a:sym typeface="Arial" charset="0"/>
              </a:rPr>
              <a:t>Puntuación de su cuestionario</a:t>
            </a:r>
          </a:p>
        </p:txBody>
      </p:sp>
      <p:sp>
        <p:nvSpPr>
          <p:cNvPr id="5" name="Rounded Rectangle 4">
            <a:extLst>
              <a:ext uri="{C183D7F6-B498-43B3-948B-1728B52AA6E4}">
                <adec:decorative xmlns:adec="http://schemas.microsoft.com/office/drawing/2017/decorative" val="1"/>
              </a:ext>
            </a:extLst>
          </p:cNvPr>
          <p:cNvSpPr/>
          <p:nvPr/>
        </p:nvSpPr>
        <p:spPr>
          <a:xfrm>
            <a:off x="1363579" y="1504708"/>
            <a:ext cx="6513096" cy="3933566"/>
          </a:xfrm>
          <a:prstGeom prst="roundRect">
            <a:avLst/>
          </a:prstGeom>
          <a:solidFill>
            <a:srgbClr val="0093D1"/>
          </a:solidFill>
          <a:ln w="41275" cmpd="sng">
            <a:solidFill>
              <a:srgbClr val="004EA8"/>
            </a:solidFill>
          </a:ln>
        </p:spPr>
        <p:style>
          <a:lnRef idx="2">
            <a:schemeClr val="accent1">
              <a:shade val="50000"/>
            </a:schemeClr>
          </a:lnRef>
          <a:fillRef idx="1">
            <a:schemeClr val="accent1"/>
          </a:fillRef>
          <a:effectRef idx="0">
            <a:schemeClr val="accent1"/>
          </a:effectRef>
          <a:fontRef idx="minor">
            <a:schemeClr val="lt1"/>
          </a:fontRef>
        </p:style>
        <p:txBody>
          <a:bodyPr tIns="342900" rtlCol="0" anchor="t" anchorCtr="0"/>
          <a:lstStyle/>
          <a:p>
            <a:pPr algn="ctr" rtl="0"/>
            <a:endParaRPr lang="x-es-XL" dirty="0">
              <a:latin typeface="Arial" charset="0"/>
              <a:ea typeface="Arial" charset="0"/>
              <a:cs typeface="Arial" charset="0"/>
            </a:endParaRPr>
          </a:p>
        </p:txBody>
      </p:sp>
      <p:sp>
        <p:nvSpPr>
          <p:cNvPr id="6" name="TextBox 5"/>
          <p:cNvSpPr txBox="1"/>
          <p:nvPr/>
        </p:nvSpPr>
        <p:spPr>
          <a:xfrm>
            <a:off x="1957138" y="1749607"/>
            <a:ext cx="1483098" cy="523220"/>
          </a:xfrm>
          <a:prstGeom prst="rect">
            <a:avLst/>
          </a:prstGeom>
          <a:noFill/>
        </p:spPr>
        <p:txBody>
          <a:bodyPr wrap="none" rtlCol="0">
            <a:spAutoFit/>
          </a:bodyPr>
          <a:lstStyle/>
          <a:p>
            <a:pPr algn="l" rtl="0"/>
            <a:r>
              <a:rPr lang="es-US" sz="2800" b="1" i="0" u="none" baseline="0">
                <a:solidFill>
                  <a:srgbClr val="FDBB63"/>
                </a:solidFill>
                <a:latin typeface="Arial" charset="0"/>
                <a:ea typeface="Arial" charset="0"/>
                <a:cs typeface="Arial" charset="0"/>
                <a:sym typeface="Arial" charset="0"/>
              </a:rPr>
              <a:t>Puntaje</a:t>
            </a:r>
          </a:p>
        </p:txBody>
      </p:sp>
      <p:sp>
        <p:nvSpPr>
          <p:cNvPr id="7" name="TextBox 6"/>
          <p:cNvSpPr txBox="1"/>
          <p:nvPr/>
        </p:nvSpPr>
        <p:spPr>
          <a:xfrm>
            <a:off x="4151830" y="1603283"/>
            <a:ext cx="4457925" cy="1015663"/>
          </a:xfrm>
          <a:prstGeom prst="rect">
            <a:avLst/>
          </a:prstGeom>
          <a:noFill/>
        </p:spPr>
        <p:txBody>
          <a:bodyPr wrap="square" rtlCol="0">
            <a:spAutoFit/>
          </a:bodyPr>
          <a:lstStyle/>
          <a:p>
            <a:pPr algn="l" rtl="0"/>
            <a:r>
              <a:rPr lang="es-US" sz="2000" b="1" i="0" u="none" baseline="0">
                <a:solidFill>
                  <a:srgbClr val="FDBB63"/>
                </a:solidFill>
                <a:latin typeface="Arial" charset="0"/>
                <a:ea typeface="Arial" charset="0"/>
                <a:cs typeface="Arial" charset="0"/>
                <a:sym typeface="Arial" charset="0"/>
              </a:rPr>
              <a:t>Porcentaje aproximado </a:t>
            </a:r>
          </a:p>
          <a:p>
            <a:pPr algn="l" rtl="0"/>
            <a:r>
              <a:rPr lang="es-US" sz="2000" b="1" i="0" u="none" baseline="0">
                <a:solidFill>
                  <a:srgbClr val="FDBB63"/>
                </a:solidFill>
                <a:latin typeface="Arial" charset="0"/>
                <a:ea typeface="Arial" charset="0"/>
                <a:cs typeface="Arial" charset="0"/>
                <a:sym typeface="Arial" charset="0"/>
              </a:rPr>
              <a:t>de los ingresos actuales necesarios</a:t>
            </a:r>
          </a:p>
        </p:txBody>
      </p:sp>
      <p:sp>
        <p:nvSpPr>
          <p:cNvPr id="11" name="TextBox 10"/>
          <p:cNvSpPr txBox="1"/>
          <p:nvPr/>
        </p:nvSpPr>
        <p:spPr>
          <a:xfrm>
            <a:off x="2085474" y="2557450"/>
            <a:ext cx="891591" cy="861774"/>
          </a:xfrm>
          <a:prstGeom prst="rect">
            <a:avLst/>
          </a:prstGeom>
          <a:noFill/>
        </p:spPr>
        <p:txBody>
          <a:bodyPr wrap="none" rtlCol="0">
            <a:spAutoFit/>
          </a:bodyPr>
          <a:lstStyle/>
          <a:p>
            <a:pPr algn="l" rtl="0"/>
            <a:r>
              <a:rPr lang="es-US" sz="3200" b="1" i="0" u="none" spc="300" baseline="0">
                <a:solidFill>
                  <a:schemeClr val="bg1"/>
                </a:solidFill>
                <a:latin typeface="Arial" charset="0"/>
                <a:ea typeface="Arial" charset="0"/>
                <a:cs typeface="Arial" charset="0"/>
                <a:sym typeface="Arial" charset="0"/>
              </a:rPr>
              <a:t>0-4</a:t>
            </a:r>
          </a:p>
          <a:p>
            <a:endParaRPr lang="es-US">
              <a:solidFill>
                <a:schemeClr val="bg1"/>
              </a:solidFill>
            </a:endParaRPr>
          </a:p>
        </p:txBody>
      </p:sp>
      <p:sp>
        <p:nvSpPr>
          <p:cNvPr id="10" name="TextBox 9"/>
          <p:cNvSpPr txBox="1"/>
          <p:nvPr/>
        </p:nvSpPr>
        <p:spPr>
          <a:xfrm>
            <a:off x="4765991" y="2557450"/>
            <a:ext cx="1005403" cy="861774"/>
          </a:xfrm>
          <a:prstGeom prst="rect">
            <a:avLst/>
          </a:prstGeom>
          <a:noFill/>
        </p:spPr>
        <p:txBody>
          <a:bodyPr wrap="none" rtlCol="0">
            <a:spAutoFit/>
          </a:bodyPr>
          <a:lstStyle/>
          <a:p>
            <a:pPr algn="l" rtl="0"/>
            <a:r>
              <a:rPr lang="es-US" sz="3200" b="0" i="0" u="none" baseline="0">
                <a:solidFill>
                  <a:schemeClr val="bg1"/>
                </a:solidFill>
                <a:latin typeface="Arial" charset="0"/>
                <a:ea typeface="Arial" charset="0"/>
                <a:cs typeface="Arial" charset="0"/>
                <a:sym typeface="Arial" charset="0"/>
              </a:rPr>
              <a:t>80%</a:t>
            </a:r>
          </a:p>
          <a:p>
            <a:endParaRPr lang="es-US">
              <a:solidFill>
                <a:schemeClr val="bg1"/>
              </a:solidFill>
            </a:endParaRPr>
          </a:p>
        </p:txBody>
      </p:sp>
      <p:sp>
        <p:nvSpPr>
          <p:cNvPr id="13" name="TextBox 12"/>
          <p:cNvSpPr txBox="1"/>
          <p:nvPr/>
        </p:nvSpPr>
        <p:spPr>
          <a:xfrm>
            <a:off x="2085474" y="3153861"/>
            <a:ext cx="891591" cy="861774"/>
          </a:xfrm>
          <a:prstGeom prst="rect">
            <a:avLst/>
          </a:prstGeom>
          <a:noFill/>
        </p:spPr>
        <p:txBody>
          <a:bodyPr wrap="none" rtlCol="0">
            <a:spAutoFit/>
          </a:bodyPr>
          <a:lstStyle/>
          <a:p>
            <a:pPr algn="l" rtl="0"/>
            <a:r>
              <a:rPr lang="es-US" sz="3200" b="1" i="0" u="none" spc="300" baseline="0">
                <a:solidFill>
                  <a:schemeClr val="bg1"/>
                </a:solidFill>
                <a:latin typeface="Arial" charset="0"/>
                <a:ea typeface="Arial" charset="0"/>
                <a:cs typeface="Arial" charset="0"/>
                <a:sym typeface="Arial" charset="0"/>
              </a:rPr>
              <a:t>5-7</a:t>
            </a:r>
          </a:p>
          <a:p>
            <a:endParaRPr lang="es-US">
              <a:solidFill>
                <a:schemeClr val="bg1"/>
              </a:solidFill>
            </a:endParaRPr>
          </a:p>
        </p:txBody>
      </p:sp>
      <p:sp>
        <p:nvSpPr>
          <p:cNvPr id="12" name="TextBox 11"/>
          <p:cNvSpPr txBox="1"/>
          <p:nvPr/>
        </p:nvSpPr>
        <p:spPr>
          <a:xfrm>
            <a:off x="4765991" y="3153861"/>
            <a:ext cx="1005403" cy="861774"/>
          </a:xfrm>
          <a:prstGeom prst="rect">
            <a:avLst/>
          </a:prstGeom>
          <a:noFill/>
        </p:spPr>
        <p:txBody>
          <a:bodyPr wrap="none" rtlCol="0">
            <a:spAutoFit/>
          </a:bodyPr>
          <a:lstStyle/>
          <a:p>
            <a:pPr algn="l" rtl="0"/>
            <a:r>
              <a:rPr lang="es-US" sz="3200" b="0" i="0" u="none" baseline="0">
                <a:solidFill>
                  <a:schemeClr val="bg1"/>
                </a:solidFill>
                <a:latin typeface="Arial" charset="0"/>
                <a:ea typeface="Arial" charset="0"/>
                <a:cs typeface="Arial" charset="0"/>
                <a:sym typeface="Arial" charset="0"/>
              </a:rPr>
              <a:t>90%</a:t>
            </a:r>
          </a:p>
          <a:p>
            <a:endParaRPr lang="es-US">
              <a:solidFill>
                <a:schemeClr val="bg1"/>
              </a:solidFill>
            </a:endParaRPr>
          </a:p>
        </p:txBody>
      </p:sp>
      <p:sp>
        <p:nvSpPr>
          <p:cNvPr id="15" name="TextBox 14"/>
          <p:cNvSpPr txBox="1"/>
          <p:nvPr/>
        </p:nvSpPr>
        <p:spPr>
          <a:xfrm>
            <a:off x="2085474" y="3752084"/>
            <a:ext cx="1157689" cy="861774"/>
          </a:xfrm>
          <a:prstGeom prst="rect">
            <a:avLst/>
          </a:prstGeom>
          <a:noFill/>
        </p:spPr>
        <p:txBody>
          <a:bodyPr wrap="none" rtlCol="0">
            <a:spAutoFit/>
          </a:bodyPr>
          <a:lstStyle/>
          <a:p>
            <a:pPr algn="l" rtl="0"/>
            <a:r>
              <a:rPr lang="es-US" sz="3200" b="1" i="0" u="none" spc="300" baseline="0">
                <a:solidFill>
                  <a:schemeClr val="bg1"/>
                </a:solidFill>
                <a:latin typeface="Arial" charset="0"/>
                <a:ea typeface="Arial" charset="0"/>
                <a:cs typeface="Arial" charset="0"/>
                <a:sym typeface="Arial" charset="0"/>
              </a:rPr>
              <a:t>8-10</a:t>
            </a:r>
          </a:p>
          <a:p>
            <a:endParaRPr lang="es-US">
              <a:solidFill>
                <a:schemeClr val="bg1"/>
              </a:solidFill>
            </a:endParaRPr>
          </a:p>
        </p:txBody>
      </p:sp>
      <p:sp>
        <p:nvSpPr>
          <p:cNvPr id="14" name="TextBox 13"/>
          <p:cNvSpPr txBox="1"/>
          <p:nvPr/>
        </p:nvSpPr>
        <p:spPr>
          <a:xfrm>
            <a:off x="4765991" y="3752084"/>
            <a:ext cx="1233030" cy="861774"/>
          </a:xfrm>
          <a:prstGeom prst="rect">
            <a:avLst/>
          </a:prstGeom>
          <a:noFill/>
        </p:spPr>
        <p:txBody>
          <a:bodyPr wrap="none" rtlCol="0">
            <a:spAutoFit/>
          </a:bodyPr>
          <a:lstStyle/>
          <a:p>
            <a:pPr algn="l" rtl="0"/>
            <a:r>
              <a:rPr lang="es-US" sz="3200" b="0" i="0" u="none" baseline="0">
                <a:solidFill>
                  <a:schemeClr val="bg1"/>
                </a:solidFill>
                <a:latin typeface="Arial" charset="0"/>
                <a:ea typeface="Arial" charset="0"/>
                <a:cs typeface="Arial" charset="0"/>
                <a:sym typeface="Arial" charset="0"/>
              </a:rPr>
              <a:t>100%</a:t>
            </a:r>
          </a:p>
          <a:p>
            <a:endParaRPr lang="es-US">
              <a:solidFill>
                <a:schemeClr val="bg1"/>
              </a:solidFill>
            </a:endParaRPr>
          </a:p>
        </p:txBody>
      </p:sp>
      <p:sp>
        <p:nvSpPr>
          <p:cNvPr id="17" name="TextBox 16"/>
          <p:cNvSpPr txBox="1"/>
          <p:nvPr/>
        </p:nvSpPr>
        <p:spPr>
          <a:xfrm>
            <a:off x="2085474" y="4303899"/>
            <a:ext cx="1401217" cy="861774"/>
          </a:xfrm>
          <a:prstGeom prst="rect">
            <a:avLst/>
          </a:prstGeom>
          <a:noFill/>
        </p:spPr>
        <p:txBody>
          <a:bodyPr wrap="none" rtlCol="0">
            <a:spAutoFit/>
          </a:bodyPr>
          <a:lstStyle/>
          <a:p>
            <a:pPr algn="l" rtl="0"/>
            <a:r>
              <a:rPr lang="es-US" sz="3200" b="1" i="0" u="none" spc="300" baseline="0">
                <a:solidFill>
                  <a:schemeClr val="bg1"/>
                </a:solidFill>
                <a:latin typeface="Arial" charset="0"/>
                <a:ea typeface="Arial" charset="0"/>
                <a:cs typeface="Arial" charset="0"/>
                <a:sym typeface="Arial" charset="0"/>
              </a:rPr>
              <a:t>11-12</a:t>
            </a:r>
          </a:p>
          <a:p>
            <a:endParaRPr lang="es-US">
              <a:solidFill>
                <a:schemeClr val="bg1"/>
              </a:solidFill>
            </a:endParaRPr>
          </a:p>
        </p:txBody>
      </p:sp>
      <p:sp>
        <p:nvSpPr>
          <p:cNvPr id="16" name="TextBox 15"/>
          <p:cNvSpPr txBox="1"/>
          <p:nvPr/>
        </p:nvSpPr>
        <p:spPr>
          <a:xfrm>
            <a:off x="4765991" y="4303899"/>
            <a:ext cx="1202637" cy="861774"/>
          </a:xfrm>
          <a:prstGeom prst="rect">
            <a:avLst/>
          </a:prstGeom>
          <a:noFill/>
        </p:spPr>
        <p:txBody>
          <a:bodyPr wrap="none" rtlCol="0">
            <a:spAutoFit/>
          </a:bodyPr>
          <a:lstStyle/>
          <a:p>
            <a:pPr algn="l" rtl="0"/>
            <a:r>
              <a:rPr lang="es-US" sz="3200" b="0" i="0" u="none" baseline="0">
                <a:solidFill>
                  <a:schemeClr val="bg1"/>
                </a:solidFill>
                <a:latin typeface="Arial" charset="0"/>
                <a:ea typeface="Arial" charset="0"/>
                <a:cs typeface="Arial" charset="0"/>
                <a:sym typeface="Arial" charset="0"/>
              </a:rPr>
              <a:t>110%</a:t>
            </a:r>
          </a:p>
          <a:p>
            <a:endParaRPr lang="es-US">
              <a:solidFill>
                <a:schemeClr val="bg1"/>
              </a:solidFill>
            </a:endParaRPr>
          </a:p>
        </p:txBody>
      </p:sp>
      <p:cxnSp>
        <p:nvCxnSpPr>
          <p:cNvPr id="20" name="Straight Arrow Connector 19">
            <a:extLst>
              <a:ext uri="{C183D7F6-B498-43B3-948B-1728B52AA6E4}">
                <adec:decorative xmlns:adec="http://schemas.microsoft.com/office/drawing/2017/decorative" val="1"/>
              </a:ext>
            </a:extLst>
          </p:cNvPr>
          <p:cNvCxnSpPr/>
          <p:nvPr/>
        </p:nvCxnSpPr>
        <p:spPr>
          <a:xfrm>
            <a:off x="3076307" y="2873793"/>
            <a:ext cx="1479651" cy="0"/>
          </a:xfrm>
          <a:prstGeom prst="straightConnector1">
            <a:avLst/>
          </a:prstGeom>
          <a:ln w="38100">
            <a:solidFill>
              <a:srgbClr val="FDBB63"/>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C183D7F6-B498-43B3-948B-1728B52AA6E4}">
                <adec:decorative xmlns:adec="http://schemas.microsoft.com/office/drawing/2017/decorative" val="1"/>
              </a:ext>
            </a:extLst>
          </p:cNvPr>
          <p:cNvCxnSpPr/>
          <p:nvPr/>
        </p:nvCxnSpPr>
        <p:spPr>
          <a:xfrm>
            <a:off x="3076307" y="3486477"/>
            <a:ext cx="1479651" cy="0"/>
          </a:xfrm>
          <a:prstGeom prst="straightConnector1">
            <a:avLst/>
          </a:prstGeom>
          <a:ln w="38100">
            <a:solidFill>
              <a:srgbClr val="FDBB63"/>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C183D7F6-B498-43B3-948B-1728B52AA6E4}">
                <adec:decorative xmlns:adec="http://schemas.microsoft.com/office/drawing/2017/decorative" val="1"/>
              </a:ext>
            </a:extLst>
          </p:cNvPr>
          <p:cNvCxnSpPr/>
          <p:nvPr/>
        </p:nvCxnSpPr>
        <p:spPr>
          <a:xfrm flipV="1">
            <a:off x="3294331" y="4061077"/>
            <a:ext cx="1261627" cy="1450"/>
          </a:xfrm>
          <a:prstGeom prst="straightConnector1">
            <a:avLst/>
          </a:prstGeom>
          <a:ln w="38100">
            <a:solidFill>
              <a:srgbClr val="FDBB63"/>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p:nvPr/>
        </p:nvCxnSpPr>
        <p:spPr>
          <a:xfrm flipV="1">
            <a:off x="3416968" y="4632985"/>
            <a:ext cx="1138990" cy="16042"/>
          </a:xfrm>
          <a:prstGeom prst="straightConnector1">
            <a:avLst/>
          </a:prstGeom>
          <a:ln w="38100">
            <a:solidFill>
              <a:srgbClr val="FDBB63"/>
            </a:solidFill>
            <a:prstDash val="dash"/>
            <a:tailEnd type="triangle"/>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67194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1" y="220274"/>
            <a:ext cx="820684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4000" b="0" i="0" u="none" strike="noStrike" kern="1200" cap="none" spc="0" normalizeH="0" baseline="0">
                <a:ln>
                  <a:noFill/>
                </a:ln>
                <a:solidFill>
                  <a:srgbClr val="004EA8"/>
                </a:solidFill>
                <a:effectLst/>
                <a:uLnTx/>
                <a:uFillTx/>
                <a:latin typeface="Arial" charset="0"/>
                <a:ea typeface="Arial" charset="0"/>
                <a:cs typeface="Arial" charset="0"/>
                <a:sym typeface="Arial" charset="0"/>
              </a:rPr>
              <a:t>Metas de ahorro</a:t>
            </a:r>
          </a:p>
        </p:txBody>
      </p:sp>
      <p:sp>
        <p:nvSpPr>
          <p:cNvPr id="10" name="Rectangle 9">
            <a:extLst>
              <a:ext uri="{C183D7F6-B498-43B3-948B-1728B52AA6E4}">
                <adec:decorative xmlns:adec="http://schemas.microsoft.com/office/drawing/2017/decorative" val="1"/>
              </a:ext>
            </a:extLst>
          </p:cNvPr>
          <p:cNvSpPr/>
          <p:nvPr/>
        </p:nvSpPr>
        <p:spPr>
          <a:xfrm>
            <a:off x="-1106051" y="4055165"/>
            <a:ext cx="12881113" cy="496956"/>
          </a:xfrm>
          <a:prstGeom prst="rect">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p>
        </p:txBody>
      </p:sp>
      <p:cxnSp>
        <p:nvCxnSpPr>
          <p:cNvPr id="14" name="Straight Connector 13">
            <a:extLst>
              <a:ext uri="{C183D7F6-B498-43B3-948B-1728B52AA6E4}">
                <adec:decorative xmlns:adec="http://schemas.microsoft.com/office/drawing/2017/decorative" val="1"/>
              </a:ext>
            </a:extLst>
          </p:cNvPr>
          <p:cNvCxnSpPr/>
          <p:nvPr/>
        </p:nvCxnSpPr>
        <p:spPr>
          <a:xfrm flipV="1">
            <a:off x="-1288599" y="4276267"/>
            <a:ext cx="13282863" cy="48126"/>
          </a:xfrm>
          <a:prstGeom prst="line">
            <a:avLst/>
          </a:prstGeom>
          <a:ln w="381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1" name="Picture 20">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238" y="3302948"/>
            <a:ext cx="2260600" cy="1219200"/>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6969" t="9846" r="26759" b="19696"/>
          <a:stretch/>
        </p:blipFill>
        <p:spPr>
          <a:xfrm>
            <a:off x="-2822530" y="2875887"/>
            <a:ext cx="949822" cy="753848"/>
          </a:xfrm>
          <a:prstGeom prst="rect">
            <a:avLst/>
          </a:prstGeom>
        </p:spPr>
      </p:pic>
      <p:pic>
        <p:nvPicPr>
          <p:cNvPr id="28" name="Picture 27">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3028464" y="3130403"/>
            <a:ext cx="797948" cy="599606"/>
          </a:xfrm>
          <a:prstGeom prst="rect">
            <a:avLst/>
          </a:prstGeom>
        </p:spPr>
      </p:pic>
      <p:pic>
        <p:nvPicPr>
          <p:cNvPr id="11" name="Picture 10" descr="30 años&#10;Objetivo de ahorro: de 10 a 15% de cada cheque salarial &#10;Elija ahorrar: 1 vez el salario anual&#10;">
            <a:extLst>
              <a:ext uri="{FF2B5EF4-FFF2-40B4-BE49-F238E27FC236}">
                <a16:creationId xmlns:a16="http://schemas.microsoft.com/office/drawing/2014/main" id="{72BD0A17-9918-43F0-B06E-85E6D694F607}"/>
              </a:ext>
            </a:extLst>
          </p:cNvPr>
          <p:cNvPicPr>
            <a:picLocks noChangeAspect="1"/>
          </p:cNvPicPr>
          <p:nvPr/>
        </p:nvPicPr>
        <p:blipFill>
          <a:blip r:embed="rId7"/>
          <a:stretch>
            <a:fillRect/>
          </a:stretch>
        </p:blipFill>
        <p:spPr>
          <a:xfrm>
            <a:off x="245223" y="1420768"/>
            <a:ext cx="2687551" cy="1954106"/>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31251" t="45555" r="57980" b="31462"/>
          <a:stretch/>
        </p:blipFill>
        <p:spPr>
          <a:xfrm>
            <a:off x="1878433" y="2577060"/>
            <a:ext cx="1430216" cy="1975061"/>
          </a:xfrm>
          <a:prstGeom prst="rect">
            <a:avLst/>
          </a:prstGeom>
        </p:spPr>
      </p:pic>
      <p:pic>
        <p:nvPicPr>
          <p:cNvPr id="13" name="Picture 12" descr="45 años&#10;Objetivo de ahorro: de 15 a 20% de cada cheque salarial &#10;Elija ahorrar: 3.5 veces el salario anual&#10;">
            <a:extLst>
              <a:ext uri="{FF2B5EF4-FFF2-40B4-BE49-F238E27FC236}">
                <a16:creationId xmlns:a16="http://schemas.microsoft.com/office/drawing/2014/main" id="{F29F8DA0-1725-4063-A32D-1281CAFE412E}"/>
              </a:ext>
            </a:extLst>
          </p:cNvPr>
          <p:cNvPicPr>
            <a:picLocks noChangeAspect="1"/>
          </p:cNvPicPr>
          <p:nvPr/>
        </p:nvPicPr>
        <p:blipFill>
          <a:blip r:embed="rId9"/>
          <a:stretch>
            <a:fillRect/>
          </a:stretch>
        </p:blipFill>
        <p:spPr>
          <a:xfrm>
            <a:off x="2913165" y="1420768"/>
            <a:ext cx="2876151" cy="1969823"/>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50494" t="45555" r="38737" b="31462"/>
          <a:stretch/>
        </p:blipFill>
        <p:spPr>
          <a:xfrm>
            <a:off x="4994279" y="2577060"/>
            <a:ext cx="1430216" cy="1975061"/>
          </a:xfrm>
          <a:prstGeom prst="rect">
            <a:avLst/>
          </a:prstGeom>
        </p:spPr>
      </p:pic>
      <p:pic>
        <p:nvPicPr>
          <p:cNvPr id="19" name="Picture 18" descr="60 años&#10;Objetivo de ahorro: 20% o más de cada cheque salarial &#10;Elija ahorrar: 7 veces el salario anual&#10;">
            <a:extLst>
              <a:ext uri="{FF2B5EF4-FFF2-40B4-BE49-F238E27FC236}">
                <a16:creationId xmlns:a16="http://schemas.microsoft.com/office/drawing/2014/main" id="{9F660676-5262-4394-8A6E-9C803B0E63D8}"/>
              </a:ext>
            </a:extLst>
          </p:cNvPr>
          <p:cNvPicPr>
            <a:picLocks noChangeAspect="1"/>
          </p:cNvPicPr>
          <p:nvPr/>
        </p:nvPicPr>
        <p:blipFill>
          <a:blip r:embed="rId10"/>
          <a:stretch>
            <a:fillRect/>
          </a:stretch>
        </p:blipFill>
        <p:spPr>
          <a:xfrm>
            <a:off x="5924313" y="1420768"/>
            <a:ext cx="2776611" cy="1975061"/>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69031" t="45555" r="20200" b="31462"/>
          <a:stretch/>
        </p:blipFill>
        <p:spPr>
          <a:xfrm>
            <a:off x="7891598" y="2577060"/>
            <a:ext cx="1430216" cy="1975061"/>
          </a:xfrm>
          <a:prstGeom prst="rect">
            <a:avLst/>
          </a:prstGeom>
        </p:spPr>
      </p:pic>
    </p:spTree>
    <p:custDataLst>
      <p:tags r:id="rId1"/>
    </p:custDataLst>
    <p:extLst>
      <p:ext uri="{BB962C8B-B14F-4D97-AF65-F5344CB8AC3E}">
        <p14:creationId xmlns:p14="http://schemas.microsoft.com/office/powerpoint/2010/main" val="152293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noGrp="1"/>
          </p:cNvSpPr>
          <p:nvPr>
            <p:ph type="title" idx="4294967295"/>
          </p:nvPr>
        </p:nvSpPr>
        <p:spPr>
          <a:xfrm>
            <a:off x="457200" y="279400"/>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4000" b="0" i="0" u="none" strike="noStrike" kern="1200" cap="none" spc="0" normalizeH="0" baseline="0">
                <a:ln>
                  <a:noFill/>
                </a:ln>
                <a:solidFill>
                  <a:srgbClr val="004EA8"/>
                </a:solidFill>
                <a:effectLst/>
                <a:uLnTx/>
                <a:uFillTx/>
                <a:latin typeface="Arial" charset="0"/>
                <a:ea typeface="Arial" charset="0"/>
                <a:cs typeface="Arial" charset="0"/>
                <a:sym typeface="Arial" charset="0"/>
              </a:rPr>
              <a:t>Ahorro para el futuro </a:t>
            </a:r>
          </a:p>
        </p:txBody>
      </p:sp>
      <p:pic>
        <p:nvPicPr>
          <p:cNvPr id="5" name="Picture 4" descr="Ahorro para mañana 89 % Instantánea de puntuación de preparación para la jubilación">
            <a:extLst>
              <a:ext uri="{FF2B5EF4-FFF2-40B4-BE49-F238E27FC236}">
                <a16:creationId xmlns:a16="http://schemas.microsoft.com/office/drawing/2014/main" id="{CE78B73F-1784-4422-8859-117AEFEEB666}"/>
              </a:ext>
            </a:extLst>
          </p:cNvPr>
          <p:cNvPicPr>
            <a:picLocks noChangeAspect="1"/>
          </p:cNvPicPr>
          <p:nvPr/>
        </p:nvPicPr>
        <p:blipFill>
          <a:blip r:embed="rId4"/>
          <a:stretch>
            <a:fillRect/>
          </a:stretch>
        </p:blipFill>
        <p:spPr>
          <a:xfrm>
            <a:off x="580923" y="1276880"/>
            <a:ext cx="5649189" cy="484367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 name="TextBox 3"/>
          <p:cNvSpPr txBox="1"/>
          <p:nvPr/>
        </p:nvSpPr>
        <p:spPr>
          <a:xfrm>
            <a:off x="6387219" y="1352333"/>
            <a:ext cx="2320219" cy="2908104"/>
          </a:xfrm>
          <a:prstGeom prst="rect">
            <a:avLst/>
          </a:prstGeom>
          <a:noFill/>
        </p:spPr>
        <p:txBody>
          <a:bodyPr wrap="square" rtlCol="0">
            <a:spAutoFit/>
          </a:bodyPr>
          <a:lstStyle/>
          <a:p>
            <a:pPr algn="l" rtl="0">
              <a:lnSpc>
                <a:spcPct val="114000"/>
              </a:lnSpc>
            </a:pPr>
            <a:r>
              <a:rPr lang="es-US" b="0" i="0" u="none" baseline="0">
                <a:latin typeface="Arial" charset="0"/>
                <a:ea typeface="Arial" charset="0"/>
                <a:cs typeface="Arial" charset="0"/>
                <a:sym typeface="Arial" charset="0"/>
              </a:rPr>
              <a:t>Visite </a:t>
            </a:r>
            <a:r>
              <a:rPr lang="es-US" b="1" i="0" u="none" baseline="0">
                <a:solidFill>
                  <a:srgbClr val="004EA8"/>
                </a:solidFill>
                <a:latin typeface="Arial" charset="0"/>
                <a:ea typeface="Arial" charset="0"/>
                <a:cs typeface="Arial" charset="0"/>
                <a:sym typeface="Arial" charset="0"/>
                <a:hlinkClick r:id="rId5"/>
              </a:rPr>
              <a:t>www.standard.com/retirement </a:t>
            </a:r>
            <a:r>
              <a:rPr lang="es-US" b="0" i="0" u="none" baseline="0">
                <a:solidFill>
                  <a:srgbClr val="004EA8"/>
                </a:solidFill>
                <a:latin typeface="Arial" charset="0"/>
                <a:ea typeface="Arial" charset="0"/>
                <a:cs typeface="Arial" charset="0"/>
                <a:sym typeface="Arial" charset="0"/>
              </a:rPr>
              <a:t>para consultar su Retirement Readiness Snapshot [Imagen de preparación para la jubilación].</a:t>
            </a:r>
            <a:endParaRPr lang="es-US">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29804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1081C-C440-19E1-F643-381F2EFB578D}"/>
              </a:ext>
              <a:ext uri="{C183D7F6-B498-43B3-948B-1728B52AA6E4}">
                <adec:decorative xmlns:adec="http://schemas.microsoft.com/office/drawing/2017/decorative" val="1"/>
              </a:ext>
            </a:extLst>
          </p:cNvPr>
          <p:cNvSpPr>
            <a:spLocks noGrp="1"/>
          </p:cNvSpPr>
          <p:nvPr>
            <p:ph type="title" idx="4294967295"/>
          </p:nvPr>
        </p:nvSpPr>
        <p:spPr>
          <a:xfrm>
            <a:off x="628650" y="-371959"/>
            <a:ext cx="7886700" cy="371959"/>
          </a:xfrm>
        </p:spPr>
        <p:txBody>
          <a:bodyPr vert="horz" lIns="91440" tIns="45720" rIns="91440" bIns="45720" rtlCol="0" anchor="b">
            <a:normAutofit fontScale="90000"/>
          </a:bodyPr>
          <a:lstStyle/>
          <a:p>
            <a:r>
              <a:rPr lang="en-US" dirty="0"/>
              <a:t>Conclusion</a:t>
            </a:r>
            <a:endParaRPr lang="es-US" dirty="0"/>
          </a:p>
        </p:txBody>
      </p:sp>
      <p:pic>
        <p:nvPicPr>
          <p:cNvPr id="7" name="Picture 6" descr="The Standard Logo">
            <a:extLst>
              <a:ext uri="{FF2B5EF4-FFF2-40B4-BE49-F238E27FC236}">
                <a16:creationId xmlns:a16="http://schemas.microsoft.com/office/drawing/2014/main" id="{3011852C-E08E-454D-825D-F09B4E7876EA}"/>
              </a:ext>
            </a:extLst>
          </p:cNvPr>
          <p:cNvPicPr>
            <a:picLocks noChangeAspect="1"/>
          </p:cNvPicPr>
          <p:nvPr/>
        </p:nvPicPr>
        <p:blipFill>
          <a:blip r:embed="rId4"/>
          <a:stretch>
            <a:fillRect/>
          </a:stretch>
        </p:blipFill>
        <p:spPr>
          <a:xfrm>
            <a:off x="3273625" y="347526"/>
            <a:ext cx="2797989" cy="2056241"/>
          </a:xfrm>
          <a:prstGeom prst="rect">
            <a:avLst/>
          </a:prstGeom>
        </p:spPr>
      </p:pic>
      <p:sp>
        <p:nvSpPr>
          <p:cNvPr id="5" name="TextBox 4">
            <a:extLst>
              <a:ext uri="{FF2B5EF4-FFF2-40B4-BE49-F238E27FC236}">
                <a16:creationId xmlns:a16="http://schemas.microsoft.com/office/drawing/2014/main" id="{9CFA8EE8-BF11-43BB-87DD-3EED11791B56}"/>
              </a:ext>
            </a:extLst>
          </p:cNvPr>
          <p:cNvSpPr txBox="1"/>
          <p:nvPr/>
        </p:nvSpPr>
        <p:spPr>
          <a:xfrm>
            <a:off x="368843" y="2249179"/>
            <a:ext cx="8607552" cy="4455515"/>
          </a:xfrm>
          <a:prstGeom prst="rect">
            <a:avLst/>
          </a:prstGeom>
          <a:noFill/>
        </p:spPr>
        <p:txBody>
          <a:bodyPr wrap="square" rtlCol="0">
            <a:spAutoFit/>
          </a:bodyPr>
          <a:lstStyle/>
          <a:p>
            <a:pPr algn="l" rtl="0">
              <a:lnSpc>
                <a:spcPct val="109000"/>
              </a:lnSpc>
              <a:spcAft>
                <a:spcPts val="1000"/>
              </a:spcAft>
            </a:pPr>
            <a:r>
              <a:rPr lang="es-US" sz="16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Únicamente con fines educativos. Nada de lo expuesto en esta presentación debe considerarse asesoramiento en materia de inversión.</a:t>
            </a:r>
            <a:endParaRPr lang="es-US" sz="1600">
              <a:latin typeface="Arial" panose="020B0604020202020204" pitchFamily="34" charset="0"/>
              <a:cs typeface="Arial" panose="020B0604020202020204" pitchFamily="34" charset="0"/>
            </a:endParaRPr>
          </a:p>
          <a:p>
            <a:pPr algn="l" rtl="0">
              <a:lnSpc>
                <a:spcPct val="109000"/>
              </a:lnSpc>
              <a:spcAft>
                <a:spcPts val="1000"/>
              </a:spcAft>
            </a:pPr>
            <a:r>
              <a:rPr lang="es-US" sz="16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Antes de invertir, los empleadores y los participantes del plan deben revisar con atención los objetivos de inversión, los riesgos, los cargos y los gastos de las opciones de inversión que se ofrecen dentro del plan de jubilación. Los folletos de los fondos mutuos individuales en la anualidad colectiva contienen esta información, además de otros datos importantes. Puede llamar al 877.805.1127 para obtener una copia de estos folletos. Por favor, lea detenidamente los folletos antes de invertir. Las inversiones están sujetas al riesgo bursátil y su valor puede fluctuar.</a:t>
            </a:r>
            <a:endParaRPr lang="es-US" sz="1600">
              <a:latin typeface="Arial" panose="020B0604020202020204" pitchFamily="34" charset="0"/>
              <a:cs typeface="Arial" panose="020B0604020202020204" pitchFamily="34" charset="0"/>
            </a:endParaRPr>
          </a:p>
          <a:p>
            <a:pPr algn="l" rtl="0">
              <a:lnSpc>
                <a:spcPct val="109000"/>
              </a:lnSpc>
              <a:spcAft>
                <a:spcPts val="1000"/>
              </a:spcAft>
            </a:pPr>
            <a:r>
              <a:rPr lang="es-US" sz="1200" b="0"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 Standard es el nombre comercial de StanCorp Financial Group, Inc. y sus subsidiarias. StanCorp Equities, Inc., miembro de FINRA, vende al por mayor un contrato de anualidades colectivo emitido por Standard Insurance Company y una plataforma de fideicomiso de fondos mutuos para planes de jubilación. Standard Retirement Services, Inc. proporciona servicios de documentación financiera y servicios administrativos del plan. Los servicios de asesoría de inversiones son proporcionados por StanCorp Investment Advisers, Inc., un asesor de inversiones registrado. StanCorp Equities, Inc., Standard Insurance Company, Standard Retirement Services, Inc. y StanCorp Investment Advisers, Inc., son subsidiarias de StanCorp Financial Group, Inc., y todas son corporaciones de Oregon. </a:t>
            </a:r>
            <a:endParaRPr lang="es-US" sz="1200" b="1">
              <a:latin typeface="Arial" panose="020B0604020202020204" pitchFamily="34" charset="0"/>
              <a:ea typeface="Arial" charset="0"/>
              <a:cs typeface="Arial" panose="020B0604020202020204" pitchFamily="34" charset="0"/>
            </a:endParaRPr>
          </a:p>
          <a:p>
            <a:pPr algn="l" rtl="0"/>
            <a:r>
              <a:rPr lang="es-US" sz="1000" b="0" i="0" u="none" baseline="0">
                <a:latin typeface="Arial" panose="020B0604020202020204" pitchFamily="34" charset="0"/>
                <a:ea typeface="Arial" charset="0"/>
                <a:cs typeface="Arial" charset="0"/>
              </a:rPr>
              <a:t>RP</a:t>
            </a:r>
            <a:r>
              <a:rPr lang="es-US" sz="1000" b="1" i="0" u="none" baseline="0">
                <a:latin typeface="Arial" panose="020B0604020202020204" pitchFamily="34" charset="0"/>
                <a:ea typeface="Arial" charset="0"/>
                <a:cs typeface="Arial" charset="0"/>
              </a:rPr>
              <a:t> 19356</a:t>
            </a:r>
            <a:endParaRPr lang="es-US" sz="1100">
              <a:latin typeface="Arial" panose="020B0604020202020204" pitchFamily="34" charset="0"/>
              <a:ea typeface="Arial" charset="0"/>
              <a:cs typeface="Arial" panose="020B0604020202020204" pitchFamily="34" charset="0"/>
            </a:endParaRPr>
          </a:p>
        </p:txBody>
      </p:sp>
      <p:sp>
        <p:nvSpPr>
          <p:cNvPr id="2" name="TextBox 1">
            <a:extLst>
              <a:ext uri="{FF2B5EF4-FFF2-40B4-BE49-F238E27FC236}">
                <a16:creationId xmlns:a16="http://schemas.microsoft.com/office/drawing/2014/main" id="{28D1B3C1-8F73-49A0-A6A3-09227BCFFC65}"/>
              </a:ext>
            </a:extLst>
          </p:cNvPr>
          <p:cNvSpPr txBox="1"/>
          <p:nvPr/>
        </p:nvSpPr>
        <p:spPr>
          <a:xfrm>
            <a:off x="7280331" y="6281052"/>
            <a:ext cx="1696065" cy="400110"/>
          </a:xfrm>
          <a:prstGeom prst="rect">
            <a:avLst/>
          </a:prstGeom>
          <a:noFill/>
        </p:spPr>
        <p:txBody>
          <a:bodyPr wrap="square" rtlCol="0">
            <a:spAutoFit/>
          </a:bodyPr>
          <a:lstStyle/>
          <a:p>
            <a:pPr algn="r" rtl="0"/>
            <a:r>
              <a:rPr lang="es-US" sz="1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SPU</a:t>
            </a:r>
          </a:p>
          <a:p>
            <a:pPr algn="r" rtl="0"/>
            <a:r>
              <a:rPr lang="es-US" sz="1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(8/21)</a:t>
            </a:r>
          </a:p>
        </p:txBody>
      </p:sp>
    </p:spTree>
    <p:custDataLst>
      <p:tags r:id="rId1"/>
    </p:custDataLst>
    <p:extLst>
      <p:ext uri="{BB962C8B-B14F-4D97-AF65-F5344CB8AC3E}">
        <p14:creationId xmlns:p14="http://schemas.microsoft.com/office/powerpoint/2010/main" val="41658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6" name="Title 5"/>
          <p:cNvSpPr>
            <a:spLocks noGrp="1"/>
          </p:cNvSpPr>
          <p:nvPr>
            <p:ph type="title" idx="4294967295"/>
          </p:nvPr>
        </p:nvSpPr>
        <p:spPr>
          <a:xfrm>
            <a:off x="313775" y="326324"/>
            <a:ext cx="772376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4000" b="0" i="0" u="none" strike="noStrike" kern="1200" cap="none" spc="0" normalizeH="0" baseline="0" dirty="0">
                <a:ln>
                  <a:noFill/>
                </a:ln>
                <a:solidFill>
                  <a:srgbClr val="004EA8"/>
                </a:solidFill>
                <a:effectLst/>
                <a:uLnTx/>
                <a:uFillTx/>
                <a:latin typeface="Arial" charset="0"/>
                <a:ea typeface="Arial" charset="0"/>
                <a:cs typeface="Arial" charset="0"/>
                <a:sym typeface="Arial" charset="0"/>
              </a:rPr>
              <a:t>¿Por qué no estamos ahorrando </a:t>
            </a:r>
            <a:br>
              <a:rPr kumimoji="0" lang="es-US" sz="4000" b="0" i="0" u="none" strike="noStrike" kern="1200" cap="none" spc="0" normalizeH="0" baseline="0" dirty="0">
                <a:ln>
                  <a:noFill/>
                </a:ln>
                <a:solidFill>
                  <a:srgbClr val="004EA8"/>
                </a:solidFill>
                <a:effectLst/>
                <a:uLnTx/>
                <a:uFillTx/>
                <a:latin typeface="Arial" charset="0"/>
                <a:ea typeface="Arial" charset="0"/>
                <a:cs typeface="Arial" charset="0"/>
              </a:rPr>
            </a:br>
            <a:r>
              <a:rPr kumimoji="0" lang="es-US" sz="4000" b="0" i="0" u="none" strike="noStrike" kern="1200" cap="none" spc="0" normalizeH="0" baseline="0" dirty="0">
                <a:ln>
                  <a:noFill/>
                </a:ln>
                <a:solidFill>
                  <a:srgbClr val="004EA8"/>
                </a:solidFill>
                <a:effectLst/>
                <a:uLnTx/>
                <a:uFillTx/>
                <a:latin typeface="Arial" charset="0"/>
                <a:ea typeface="Arial" charset="0"/>
                <a:cs typeface="Arial" charset="0"/>
                <a:sym typeface="Arial" charset="0"/>
              </a:rPr>
              <a:t>para la jubilación?</a:t>
            </a:r>
          </a:p>
        </p:txBody>
      </p:sp>
      <p:pic>
        <p:nvPicPr>
          <p:cNvPr id="32" name="Picture 31">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0593" t="10222" r="41382" b="71852"/>
          <a:stretch/>
        </p:blipFill>
        <p:spPr>
          <a:xfrm>
            <a:off x="539075" y="1939911"/>
            <a:ext cx="3236729" cy="1563483"/>
          </a:xfrm>
          <a:prstGeom prst="rect">
            <a:avLst/>
          </a:prstGeom>
        </p:spPr>
      </p:pic>
      <p:sp>
        <p:nvSpPr>
          <p:cNvPr id="33" name="Rounded Rectangle 32"/>
          <p:cNvSpPr/>
          <p:nvPr/>
        </p:nvSpPr>
        <p:spPr>
          <a:xfrm>
            <a:off x="539075" y="2016753"/>
            <a:ext cx="3398919" cy="121141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rtl="0"/>
            <a:r>
              <a:rPr lang="es-US" sz="2400" b="0" i="0" u="none" baseline="0" dirty="0">
                <a:solidFill>
                  <a:schemeClr val="bg1"/>
                </a:solidFill>
                <a:latin typeface="Arial" charset="0"/>
                <a:ea typeface="Arial" charset="0"/>
                <a:cs typeface="Arial" charset="0"/>
                <a:sym typeface="Arial" charset="0"/>
              </a:rPr>
              <a:t>Es muy difícil iniciar.</a:t>
            </a:r>
          </a:p>
        </p:txBody>
      </p:sp>
      <p:pic>
        <p:nvPicPr>
          <p:cNvPr id="35" name="Picture 34">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0764" t="69433" r="32664" b="12641"/>
          <a:stretch/>
        </p:blipFill>
        <p:spPr>
          <a:xfrm>
            <a:off x="187683" y="3981139"/>
            <a:ext cx="4905162" cy="1723656"/>
          </a:xfrm>
          <a:prstGeom prst="rect">
            <a:avLst/>
          </a:prstGeom>
        </p:spPr>
      </p:pic>
      <p:sp>
        <p:nvSpPr>
          <p:cNvPr id="36" name="Rounded Rectangle 35"/>
          <p:cNvSpPr/>
          <p:nvPr/>
        </p:nvSpPr>
        <p:spPr>
          <a:xfrm>
            <a:off x="313775" y="4140247"/>
            <a:ext cx="4652979" cy="121141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rtl="0"/>
            <a:r>
              <a:rPr lang="es-US" sz="2400" b="0" i="0" u="none" baseline="0" dirty="0">
                <a:solidFill>
                  <a:schemeClr val="bg1"/>
                </a:solidFill>
                <a:latin typeface="Arial" charset="0"/>
                <a:ea typeface="Arial" charset="0"/>
                <a:cs typeface="Arial" charset="0"/>
                <a:sym typeface="Arial" charset="0"/>
              </a:rPr>
              <a:t>Espero estar bien con mis subsidios del Seguro Social.</a:t>
            </a:r>
          </a:p>
        </p:txBody>
      </p:sp>
      <p:pic>
        <p:nvPicPr>
          <p:cNvPr id="41" name="Picture 40">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35290" t="50984" r="16685" b="31090"/>
          <a:stretch/>
        </p:blipFill>
        <p:spPr>
          <a:xfrm>
            <a:off x="5219082" y="1126198"/>
            <a:ext cx="3236729" cy="1563483"/>
          </a:xfrm>
          <a:prstGeom prst="rect">
            <a:avLst/>
          </a:prstGeom>
        </p:spPr>
      </p:pic>
      <p:sp>
        <p:nvSpPr>
          <p:cNvPr id="42" name="Rounded Rectangle 41"/>
          <p:cNvSpPr/>
          <p:nvPr/>
        </p:nvSpPr>
        <p:spPr>
          <a:xfrm>
            <a:off x="5137988" y="1200865"/>
            <a:ext cx="3398919" cy="121141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rtl="0"/>
            <a:r>
              <a:rPr lang="es-US" sz="2400" b="0" i="0" u="none" baseline="0" dirty="0">
                <a:solidFill>
                  <a:schemeClr val="bg1"/>
                </a:solidFill>
                <a:latin typeface="Arial" charset="0"/>
                <a:ea typeface="Arial" charset="0"/>
                <a:cs typeface="Arial" charset="0"/>
                <a:sym typeface="Arial" charset="0"/>
              </a:rPr>
              <a:t>No sé cuánto </a:t>
            </a:r>
            <a:br>
              <a:rPr lang="es-US" sz="2400" dirty="0">
                <a:solidFill>
                  <a:schemeClr val="bg1"/>
                </a:solidFill>
                <a:latin typeface="Arial" charset="0"/>
                <a:ea typeface="Arial" charset="0"/>
                <a:cs typeface="Arial" charset="0"/>
              </a:rPr>
            </a:br>
            <a:r>
              <a:rPr lang="es-US" sz="2400" b="0" i="0" u="none" baseline="0" dirty="0">
                <a:solidFill>
                  <a:schemeClr val="bg1"/>
                </a:solidFill>
                <a:latin typeface="Arial" charset="0"/>
                <a:ea typeface="Arial" charset="0"/>
                <a:cs typeface="Arial" charset="0"/>
                <a:sym typeface="Arial" charset="0"/>
              </a:rPr>
              <a:t>ahorrar.</a:t>
            </a:r>
          </a:p>
        </p:txBody>
      </p:sp>
      <p:pic>
        <p:nvPicPr>
          <p:cNvPr id="17" name="Picture 16">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0764" t="69433" r="32664" b="12641"/>
          <a:stretch/>
        </p:blipFill>
        <p:spPr>
          <a:xfrm flipH="1">
            <a:off x="3640444" y="2597048"/>
            <a:ext cx="4294674" cy="1509133"/>
          </a:xfrm>
          <a:prstGeom prst="rect">
            <a:avLst/>
          </a:prstGeom>
        </p:spPr>
      </p:pic>
      <p:sp>
        <p:nvSpPr>
          <p:cNvPr id="18" name="Rounded Rectangle 17"/>
          <p:cNvSpPr/>
          <p:nvPr/>
        </p:nvSpPr>
        <p:spPr>
          <a:xfrm>
            <a:off x="3919710" y="2696598"/>
            <a:ext cx="3785742" cy="107782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rtl="0"/>
            <a:r>
              <a:rPr lang="es-US" sz="2400" b="0" i="0" u="none" baseline="0" dirty="0">
                <a:solidFill>
                  <a:schemeClr val="bg1"/>
                </a:solidFill>
                <a:latin typeface="Arial" charset="0"/>
                <a:ea typeface="Arial" charset="0"/>
                <a:cs typeface="Arial" charset="0"/>
                <a:sym typeface="Arial" charset="0"/>
              </a:rPr>
              <a:t>Estoy cerca de jubilarme. Es demasiado tarde para empezar a ahorrar.</a:t>
            </a:r>
          </a:p>
        </p:txBody>
      </p:sp>
      <p:pic>
        <p:nvPicPr>
          <p:cNvPr id="38" name="Picture 37">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9437" t="28860" r="17181" b="51637"/>
          <a:stretch/>
        </p:blipFill>
        <p:spPr>
          <a:xfrm>
            <a:off x="5137988" y="4205731"/>
            <a:ext cx="3597785" cy="1701025"/>
          </a:xfrm>
          <a:prstGeom prst="rect">
            <a:avLst/>
          </a:prstGeom>
        </p:spPr>
      </p:pic>
      <p:sp>
        <p:nvSpPr>
          <p:cNvPr id="39" name="Rounded Rectangle 38"/>
          <p:cNvSpPr/>
          <p:nvPr/>
        </p:nvSpPr>
        <p:spPr>
          <a:xfrm>
            <a:off x="5237422" y="4294740"/>
            <a:ext cx="3398919" cy="121141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rtl="0"/>
            <a:r>
              <a:rPr lang="es-US" sz="2400" b="0" i="0" u="none" baseline="0" dirty="0">
                <a:latin typeface="Arial" charset="0"/>
                <a:ea typeface="Arial" charset="0"/>
                <a:cs typeface="Arial" charset="0"/>
                <a:sym typeface="Arial" charset="0"/>
              </a:rPr>
              <a:t>Aún falta mucho </a:t>
            </a:r>
            <a:br>
              <a:rPr lang="es-US" sz="2400" dirty="0">
                <a:latin typeface="Arial" charset="0"/>
                <a:ea typeface="Arial" charset="0"/>
                <a:cs typeface="Arial" charset="0"/>
              </a:rPr>
            </a:br>
            <a:r>
              <a:rPr lang="es-US" sz="2400" b="0" i="0" u="none" baseline="0" dirty="0">
                <a:latin typeface="Arial" charset="0"/>
                <a:ea typeface="Arial" charset="0"/>
                <a:cs typeface="Arial" charset="0"/>
                <a:sym typeface="Arial" charset="0"/>
              </a:rPr>
              <a:t>para jubilarme.</a:t>
            </a:r>
          </a:p>
        </p:txBody>
      </p:sp>
    </p:spTree>
    <p:custDataLst>
      <p:tags r:id="rId1"/>
    </p:custDataLst>
    <p:extLst>
      <p:ext uri="{BB962C8B-B14F-4D97-AF65-F5344CB8AC3E}">
        <p14:creationId xmlns:p14="http://schemas.microsoft.com/office/powerpoint/2010/main" val="70657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1" y="279543"/>
            <a:ext cx="820684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4000" b="0" i="0" u="none" strike="noStrike" kern="1200" cap="none" spc="0" normalizeH="0" baseline="0" dirty="0">
                <a:ln>
                  <a:noFill/>
                </a:ln>
                <a:solidFill>
                  <a:srgbClr val="004EA8"/>
                </a:solidFill>
                <a:effectLst/>
                <a:uLnTx/>
                <a:uFillTx/>
                <a:latin typeface="Arial" charset="0"/>
                <a:ea typeface="Arial" charset="0"/>
                <a:cs typeface="Arial" charset="0"/>
                <a:sym typeface="Arial" charset="0"/>
              </a:rPr>
              <a:t>Razones para ahorrar</a:t>
            </a:r>
          </a:p>
        </p:txBody>
      </p:sp>
      <p:sp>
        <p:nvSpPr>
          <p:cNvPr id="10" name="Rectangle 9">
            <a:extLst>
              <a:ext uri="{C183D7F6-B498-43B3-948B-1728B52AA6E4}">
                <adec:decorative xmlns:adec="http://schemas.microsoft.com/office/drawing/2017/decorative" val="1"/>
              </a:ext>
            </a:extLst>
          </p:cNvPr>
          <p:cNvSpPr/>
          <p:nvPr/>
        </p:nvSpPr>
        <p:spPr>
          <a:xfrm>
            <a:off x="-1106051" y="4055165"/>
            <a:ext cx="12881113" cy="496956"/>
          </a:xfrm>
          <a:prstGeom prst="rect">
            <a:avLst/>
          </a:prstGeom>
          <a:solidFill>
            <a:schemeClr val="bg1">
              <a:lumMod val="6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p>
        </p:txBody>
      </p:sp>
      <p:cxnSp>
        <p:nvCxnSpPr>
          <p:cNvPr id="14" name="Straight Connector 13">
            <a:extLst>
              <a:ext uri="{C183D7F6-B498-43B3-948B-1728B52AA6E4}">
                <adec:decorative xmlns:adec="http://schemas.microsoft.com/office/drawing/2017/decorative" val="1"/>
              </a:ext>
            </a:extLst>
          </p:cNvPr>
          <p:cNvCxnSpPr/>
          <p:nvPr/>
        </p:nvCxnSpPr>
        <p:spPr>
          <a:xfrm flipV="1">
            <a:off x="-1288599" y="4276267"/>
            <a:ext cx="13282863" cy="48126"/>
          </a:xfrm>
          <a:prstGeom prst="line">
            <a:avLst/>
          </a:prstGeom>
          <a:ln w="381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5408" y="2182743"/>
            <a:ext cx="3354209" cy="338554"/>
          </a:xfrm>
          <a:prstGeom prst="rect">
            <a:avLst/>
          </a:prstGeom>
          <a:noFill/>
        </p:spPr>
        <p:txBody>
          <a:bodyPr wrap="square" rtlCol="0">
            <a:spAutoFit/>
          </a:bodyPr>
          <a:lstStyle/>
          <a:p>
            <a:pPr algn="l" rtl="0"/>
            <a:r>
              <a:rPr lang="es-US" sz="1600" b="1" i="0" u="none" baseline="0" dirty="0">
                <a:solidFill>
                  <a:srgbClr val="004EA8"/>
                </a:solidFill>
                <a:latin typeface="Arial" charset="0"/>
                <a:ea typeface="Arial" charset="0"/>
                <a:cs typeface="Arial" charset="0"/>
                <a:sym typeface="Arial" charset="0"/>
              </a:rPr>
              <a:t>Dinero para compras esenciales</a:t>
            </a:r>
          </a:p>
        </p:txBody>
      </p:sp>
      <p:sp>
        <p:nvSpPr>
          <p:cNvPr id="16" name="TextBox 15"/>
          <p:cNvSpPr txBox="1"/>
          <p:nvPr/>
        </p:nvSpPr>
        <p:spPr>
          <a:xfrm>
            <a:off x="3511077" y="2463672"/>
            <a:ext cx="2648482" cy="338554"/>
          </a:xfrm>
          <a:prstGeom prst="rect">
            <a:avLst/>
          </a:prstGeom>
          <a:noFill/>
        </p:spPr>
        <p:txBody>
          <a:bodyPr wrap="none" rtlCol="0">
            <a:spAutoFit/>
          </a:bodyPr>
          <a:lstStyle/>
          <a:p>
            <a:pPr algn="l" rtl="0"/>
            <a:r>
              <a:rPr lang="es-US" sz="1600" b="1" i="0" u="none" baseline="0">
                <a:solidFill>
                  <a:srgbClr val="004EA8"/>
                </a:solidFill>
                <a:latin typeface="Arial" charset="0"/>
                <a:ea typeface="Arial" charset="0"/>
                <a:cs typeface="Arial" charset="0"/>
                <a:sym typeface="Arial" charset="0"/>
              </a:rPr>
              <a:t>Dinero para la recreación</a:t>
            </a:r>
          </a:p>
        </p:txBody>
      </p:sp>
      <p:sp>
        <p:nvSpPr>
          <p:cNvPr id="17" name="TextBox 16"/>
          <p:cNvSpPr txBox="1"/>
          <p:nvPr/>
        </p:nvSpPr>
        <p:spPr>
          <a:xfrm>
            <a:off x="6402919" y="1975161"/>
            <a:ext cx="2568332" cy="584775"/>
          </a:xfrm>
          <a:prstGeom prst="rect">
            <a:avLst/>
          </a:prstGeom>
          <a:noFill/>
        </p:spPr>
        <p:txBody>
          <a:bodyPr wrap="none" rtlCol="0">
            <a:spAutoFit/>
          </a:bodyPr>
          <a:lstStyle/>
          <a:p>
            <a:pPr algn="ctr" rtl="0"/>
            <a:r>
              <a:rPr lang="es-US" sz="1600" b="1" i="0" u="none" baseline="0" dirty="0">
                <a:solidFill>
                  <a:srgbClr val="004EA8"/>
                </a:solidFill>
                <a:latin typeface="Arial" charset="0"/>
                <a:ea typeface="Arial" charset="0"/>
                <a:cs typeface="Arial" charset="0"/>
                <a:sym typeface="Arial" charset="0"/>
              </a:rPr>
              <a:t>Dinero para </a:t>
            </a:r>
            <a:br>
              <a:rPr lang="es-US" sz="1600" b="1" dirty="0">
                <a:solidFill>
                  <a:srgbClr val="004EA8"/>
                </a:solidFill>
                <a:latin typeface="Arial" charset="0"/>
                <a:ea typeface="Arial" charset="0"/>
                <a:cs typeface="Arial" charset="0"/>
              </a:rPr>
            </a:br>
            <a:r>
              <a:rPr lang="es-US" sz="1600" b="1" i="0" u="none" baseline="0" dirty="0">
                <a:solidFill>
                  <a:srgbClr val="004EA8"/>
                </a:solidFill>
                <a:latin typeface="Arial" charset="0"/>
                <a:ea typeface="Arial" charset="0"/>
                <a:cs typeface="Arial" charset="0"/>
                <a:sym typeface="Arial" charset="0"/>
              </a:rPr>
              <a:t>adquisiciones mayores  </a:t>
            </a:r>
          </a:p>
        </p:txBody>
      </p:sp>
      <p:pic>
        <p:nvPicPr>
          <p:cNvPr id="18" name="Picture 17">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564" t="21163" r="66414" b="30744"/>
          <a:stretch/>
        </p:blipFill>
        <p:spPr>
          <a:xfrm>
            <a:off x="1307141" y="2586956"/>
            <a:ext cx="1078096" cy="1323230"/>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6653" t="21163" r="38325" b="30744"/>
          <a:stretch/>
        </p:blipFill>
        <p:spPr>
          <a:xfrm>
            <a:off x="4072977" y="2463672"/>
            <a:ext cx="1196217" cy="1468209"/>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63441" t="21163" r="11537" b="30744"/>
          <a:stretch/>
        </p:blipFill>
        <p:spPr>
          <a:xfrm>
            <a:off x="6991268" y="2545287"/>
            <a:ext cx="1145994" cy="1406567"/>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6651" y="3016614"/>
            <a:ext cx="2260600" cy="1219200"/>
          </a:xfrm>
          <a:prstGeom prst="rect">
            <a:avLst/>
          </a:prstGeom>
        </p:spPr>
      </p:pic>
    </p:spTree>
    <p:custDataLst>
      <p:tags r:id="rId1"/>
    </p:custDataLst>
    <p:extLst>
      <p:ext uri="{BB962C8B-B14F-4D97-AF65-F5344CB8AC3E}">
        <p14:creationId xmlns:p14="http://schemas.microsoft.com/office/powerpoint/2010/main" val="118997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noGrp="1"/>
          </p:cNvSpPr>
          <p:nvPr>
            <p:ph type="title" idx="4294967295"/>
          </p:nvPr>
        </p:nvSpPr>
        <p:spPr>
          <a:xfrm>
            <a:off x="457200" y="279400"/>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4000" b="0" i="0" u="none" strike="noStrike" kern="1200" cap="none" spc="0" normalizeH="0" baseline="0" dirty="0">
                <a:ln>
                  <a:noFill/>
                </a:ln>
                <a:solidFill>
                  <a:srgbClr val="004EA8"/>
                </a:solidFill>
                <a:effectLst/>
                <a:uLnTx/>
                <a:uFillTx/>
                <a:latin typeface="Arial" charset="0"/>
                <a:ea typeface="Arial" charset="0"/>
                <a:cs typeface="Arial" charset="0"/>
                <a:sym typeface="Arial" charset="0"/>
              </a:rPr>
              <a:t>Más razones para ahorrar</a:t>
            </a:r>
          </a:p>
        </p:txBody>
      </p:sp>
      <p:sp>
        <p:nvSpPr>
          <p:cNvPr id="2" name="TextBox 1"/>
          <p:cNvSpPr txBox="1"/>
          <p:nvPr/>
        </p:nvSpPr>
        <p:spPr>
          <a:xfrm>
            <a:off x="820186" y="2106189"/>
            <a:ext cx="1689653" cy="1138773"/>
          </a:xfrm>
          <a:prstGeom prst="rect">
            <a:avLst/>
          </a:prstGeom>
          <a:noFill/>
        </p:spPr>
        <p:txBody>
          <a:bodyPr wrap="square" rtlCol="0">
            <a:spAutoFit/>
          </a:bodyPr>
          <a:lstStyle/>
          <a:p>
            <a:pPr algn="ctr" rtl="0"/>
            <a:r>
              <a:rPr lang="x-es-XL" sz="1700" b="1" i="0" u="none" baseline="0" dirty="0">
                <a:solidFill>
                  <a:schemeClr val="bg1"/>
                </a:solidFill>
                <a:latin typeface="Arial" charset="0"/>
                <a:ea typeface="Arial" charset="0"/>
                <a:cs typeface="Arial" charset="0"/>
                <a:sym typeface="Arial" charset="0"/>
              </a:rPr>
              <a:t>Puede aumentar </a:t>
            </a:r>
            <a:br>
              <a:rPr lang="x-es-XL" sz="1700" b="1" dirty="0">
                <a:solidFill>
                  <a:schemeClr val="bg1"/>
                </a:solidFill>
                <a:latin typeface="Arial" charset="0"/>
                <a:ea typeface="Arial" charset="0"/>
                <a:cs typeface="Arial" charset="0"/>
              </a:rPr>
            </a:br>
            <a:r>
              <a:rPr lang="x-es-XL" sz="1700" b="1" i="0" u="none" baseline="0" dirty="0">
                <a:solidFill>
                  <a:schemeClr val="bg1"/>
                </a:solidFill>
                <a:latin typeface="Arial" charset="0"/>
                <a:ea typeface="Arial" charset="0"/>
                <a:cs typeface="Arial" charset="0"/>
                <a:sym typeface="Arial" charset="0"/>
              </a:rPr>
              <a:t>casi un 5.5% </a:t>
            </a:r>
            <a:br>
              <a:rPr lang="x-es-XL" sz="1700" b="1" dirty="0">
                <a:solidFill>
                  <a:schemeClr val="bg1"/>
                </a:solidFill>
                <a:latin typeface="Arial" charset="0"/>
                <a:ea typeface="Arial" charset="0"/>
                <a:cs typeface="Arial" charset="0"/>
              </a:rPr>
            </a:br>
            <a:r>
              <a:rPr lang="x-es-XL" sz="1700" b="1" i="0" u="none" baseline="0" dirty="0">
                <a:solidFill>
                  <a:schemeClr val="bg1"/>
                </a:solidFill>
                <a:latin typeface="Arial" charset="0"/>
                <a:ea typeface="Arial" charset="0"/>
                <a:cs typeface="Arial" charset="0"/>
                <a:sym typeface="Arial" charset="0"/>
              </a:rPr>
              <a:t>al año</a:t>
            </a:r>
          </a:p>
        </p:txBody>
      </p:sp>
      <p:sp>
        <p:nvSpPr>
          <p:cNvPr id="24" name="TextBox 23"/>
          <p:cNvSpPr txBox="1"/>
          <p:nvPr/>
        </p:nvSpPr>
        <p:spPr>
          <a:xfrm>
            <a:off x="701870" y="4021880"/>
            <a:ext cx="2646878" cy="461665"/>
          </a:xfrm>
          <a:prstGeom prst="rect">
            <a:avLst/>
          </a:prstGeom>
          <a:noFill/>
        </p:spPr>
        <p:txBody>
          <a:bodyPr wrap="none" rtlCol="0">
            <a:spAutoFit/>
          </a:bodyPr>
          <a:lstStyle/>
          <a:p>
            <a:pPr algn="l" rtl="0"/>
            <a:r>
              <a:rPr lang="es-US" sz="2400" b="1" i="0" u="none" baseline="0" dirty="0">
                <a:solidFill>
                  <a:srgbClr val="004EA8"/>
                </a:solidFill>
                <a:latin typeface="Arial" charset="0"/>
                <a:ea typeface="Arial" charset="0"/>
                <a:cs typeface="Arial" charset="0"/>
                <a:sym typeface="Arial" charset="0"/>
              </a:rPr>
              <a:t>Atención médica</a:t>
            </a:r>
          </a:p>
        </p:txBody>
      </p:sp>
      <p:sp>
        <p:nvSpPr>
          <p:cNvPr id="37" name="TextBox 36">
            <a:extLst>
              <a:ext uri="{C183D7F6-B498-43B3-948B-1728B52AA6E4}">
                <adec:decorative xmlns:adec="http://schemas.microsoft.com/office/drawing/2017/decorative" val="0"/>
              </a:ext>
            </a:extLst>
          </p:cNvPr>
          <p:cNvSpPr txBox="1"/>
          <p:nvPr/>
        </p:nvSpPr>
        <p:spPr>
          <a:xfrm>
            <a:off x="3705136" y="2339143"/>
            <a:ext cx="1651414" cy="615553"/>
          </a:xfrm>
          <a:prstGeom prst="rect">
            <a:avLst/>
          </a:prstGeom>
          <a:noFill/>
        </p:spPr>
        <p:txBody>
          <a:bodyPr wrap="none" rtlCol="0">
            <a:spAutoFit/>
          </a:bodyPr>
          <a:lstStyle/>
          <a:p>
            <a:pPr algn="ctr" rtl="0"/>
            <a:r>
              <a:rPr lang="x-es-XL" sz="1700" b="1" i="0" u="none" baseline="0" dirty="0">
                <a:solidFill>
                  <a:schemeClr val="bg1"/>
                </a:solidFill>
                <a:latin typeface="Arial" charset="0"/>
                <a:ea typeface="Arial" charset="0"/>
                <a:cs typeface="Arial" charset="0"/>
                <a:sym typeface="Arial" charset="0"/>
              </a:rPr>
              <a:t> Un promedio </a:t>
            </a:r>
            <a:br>
              <a:rPr lang="x-es-XL" sz="1700" b="1" dirty="0">
                <a:solidFill>
                  <a:schemeClr val="bg1"/>
                </a:solidFill>
                <a:latin typeface="Arial" charset="0"/>
                <a:ea typeface="Arial" charset="0"/>
                <a:cs typeface="Arial" charset="0"/>
              </a:rPr>
            </a:br>
            <a:r>
              <a:rPr lang="x-es-XL" sz="1700" b="1" i="0" u="none" baseline="0" dirty="0">
                <a:solidFill>
                  <a:schemeClr val="bg1"/>
                </a:solidFill>
                <a:latin typeface="Arial" charset="0"/>
                <a:ea typeface="Arial" charset="0"/>
                <a:cs typeface="Arial" charset="0"/>
                <a:sym typeface="Arial" charset="0"/>
              </a:rPr>
              <a:t>del 3% al año</a:t>
            </a:r>
          </a:p>
        </p:txBody>
      </p:sp>
      <p:sp>
        <p:nvSpPr>
          <p:cNvPr id="26" name="TextBox 25"/>
          <p:cNvSpPr txBox="1"/>
          <p:nvPr/>
        </p:nvSpPr>
        <p:spPr>
          <a:xfrm>
            <a:off x="3847603" y="4021879"/>
            <a:ext cx="1447832" cy="461665"/>
          </a:xfrm>
          <a:prstGeom prst="rect">
            <a:avLst/>
          </a:prstGeom>
          <a:noFill/>
        </p:spPr>
        <p:txBody>
          <a:bodyPr wrap="none" rtlCol="0">
            <a:spAutoFit/>
          </a:bodyPr>
          <a:lstStyle/>
          <a:p>
            <a:pPr algn="l" rtl="0"/>
            <a:r>
              <a:rPr lang="es-US" sz="2400" b="1" i="0" u="none" baseline="0" dirty="0">
                <a:solidFill>
                  <a:srgbClr val="004EA8"/>
                </a:solidFill>
                <a:latin typeface="Arial" charset="0"/>
                <a:ea typeface="Arial" charset="0"/>
                <a:cs typeface="Arial" charset="0"/>
                <a:sym typeface="Arial" charset="0"/>
              </a:rPr>
              <a:t>Inflación</a:t>
            </a:r>
          </a:p>
        </p:txBody>
      </p:sp>
      <p:sp>
        <p:nvSpPr>
          <p:cNvPr id="34" name="TextBox 33"/>
          <p:cNvSpPr txBox="1"/>
          <p:nvPr/>
        </p:nvSpPr>
        <p:spPr>
          <a:xfrm>
            <a:off x="6514971" y="2077532"/>
            <a:ext cx="1634947" cy="1138773"/>
          </a:xfrm>
          <a:prstGeom prst="rect">
            <a:avLst/>
          </a:prstGeom>
          <a:noFill/>
        </p:spPr>
        <p:txBody>
          <a:bodyPr wrap="square" rtlCol="0">
            <a:spAutoFit/>
          </a:bodyPr>
          <a:lstStyle/>
          <a:p>
            <a:pPr algn="ctr" rtl="0"/>
            <a:r>
              <a:rPr lang="x-es-XL" sz="1700" b="1" i="0" u="none" baseline="0" dirty="0">
                <a:solidFill>
                  <a:schemeClr val="bg1"/>
                </a:solidFill>
                <a:latin typeface="Arial" charset="0"/>
                <a:ea typeface="Arial" charset="0"/>
                <a:cs typeface="Arial" charset="0"/>
                <a:sym typeface="Arial" charset="0"/>
              </a:rPr>
              <a:t>Reemplaza </a:t>
            </a:r>
            <a:br>
              <a:rPr lang="x-es-XL" sz="1700" b="1" dirty="0">
                <a:solidFill>
                  <a:schemeClr val="bg1"/>
                </a:solidFill>
                <a:latin typeface="Arial" charset="0"/>
                <a:ea typeface="Arial" charset="0"/>
                <a:cs typeface="Arial" charset="0"/>
              </a:rPr>
            </a:br>
            <a:r>
              <a:rPr lang="x-es-XL" sz="1700" b="1" i="0" u="none" baseline="0" dirty="0">
                <a:solidFill>
                  <a:schemeClr val="bg1"/>
                </a:solidFill>
                <a:latin typeface="Arial" charset="0"/>
                <a:ea typeface="Arial" charset="0"/>
                <a:cs typeface="Arial" charset="0"/>
                <a:sym typeface="Arial" charset="0"/>
              </a:rPr>
              <a:t>únicamente el 40% del salario actual</a:t>
            </a:r>
          </a:p>
        </p:txBody>
      </p:sp>
      <p:sp>
        <p:nvSpPr>
          <p:cNvPr id="25" name="TextBox 24"/>
          <p:cNvSpPr txBox="1"/>
          <p:nvPr/>
        </p:nvSpPr>
        <p:spPr>
          <a:xfrm>
            <a:off x="6150284" y="3926871"/>
            <a:ext cx="2355132" cy="830997"/>
          </a:xfrm>
          <a:prstGeom prst="rect">
            <a:avLst/>
          </a:prstGeom>
          <a:noFill/>
        </p:spPr>
        <p:txBody>
          <a:bodyPr wrap="none" rtlCol="0">
            <a:spAutoFit/>
          </a:bodyPr>
          <a:lstStyle/>
          <a:p>
            <a:pPr algn="ctr" rtl="0"/>
            <a:r>
              <a:rPr lang="es-US" sz="2400" b="1" i="0" u="none" baseline="0" dirty="0">
                <a:solidFill>
                  <a:srgbClr val="004EA8"/>
                </a:solidFill>
                <a:latin typeface="Arial" charset="0"/>
                <a:ea typeface="Arial" charset="0"/>
                <a:cs typeface="Arial" charset="0"/>
                <a:sym typeface="Arial" charset="0"/>
              </a:rPr>
              <a:t>Beneficios del </a:t>
            </a:r>
            <a:br>
              <a:rPr lang="es-US" sz="2400" b="1" dirty="0">
                <a:solidFill>
                  <a:srgbClr val="004EA8"/>
                </a:solidFill>
                <a:latin typeface="Arial" charset="0"/>
                <a:ea typeface="Arial" charset="0"/>
                <a:cs typeface="Arial" charset="0"/>
              </a:rPr>
            </a:br>
            <a:r>
              <a:rPr lang="es-US" sz="2400" b="1" i="0" u="none" baseline="0" dirty="0">
                <a:solidFill>
                  <a:srgbClr val="004EA8"/>
                </a:solidFill>
                <a:latin typeface="Arial" charset="0"/>
                <a:ea typeface="Arial" charset="0"/>
                <a:cs typeface="Arial" charset="0"/>
                <a:sym typeface="Arial" charset="0"/>
              </a:rPr>
              <a:t>Seguro Social</a:t>
            </a:r>
          </a:p>
        </p:txBody>
      </p:sp>
      <p:sp>
        <p:nvSpPr>
          <p:cNvPr id="30" name="Oval 29">
            <a:extLst>
              <a:ext uri="{C183D7F6-B498-43B3-948B-1728B52AA6E4}">
                <adec:decorative xmlns:adec="http://schemas.microsoft.com/office/drawing/2017/decorative" val="1"/>
              </a:ext>
            </a:extLst>
          </p:cNvPr>
          <p:cNvSpPr/>
          <p:nvPr/>
        </p:nvSpPr>
        <p:spPr>
          <a:xfrm>
            <a:off x="805379" y="1836414"/>
            <a:ext cx="1689653" cy="1689653"/>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p>
        </p:txBody>
      </p:sp>
      <p:sp>
        <p:nvSpPr>
          <p:cNvPr id="16" name="Oval 15">
            <a:extLst>
              <a:ext uri="{C183D7F6-B498-43B3-948B-1728B52AA6E4}">
                <adec:decorative xmlns:adec="http://schemas.microsoft.com/office/drawing/2017/decorative" val="1"/>
              </a:ext>
            </a:extLst>
          </p:cNvPr>
          <p:cNvSpPr/>
          <p:nvPr/>
        </p:nvSpPr>
        <p:spPr>
          <a:xfrm>
            <a:off x="805377" y="1826851"/>
            <a:ext cx="1689653" cy="1689653"/>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p>
        </p:txBody>
      </p:sp>
      <p:pic>
        <p:nvPicPr>
          <p:cNvPr id="17" name="Picture 16">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6694" t="37531" r="33369" b="25133"/>
          <a:stretch/>
        </p:blipFill>
        <p:spPr>
          <a:xfrm>
            <a:off x="905294" y="2190932"/>
            <a:ext cx="1279731" cy="1001649"/>
          </a:xfrm>
          <a:prstGeom prst="rect">
            <a:avLst/>
          </a:prstGeom>
          <a:noFill/>
          <a:ln>
            <a:noFill/>
          </a:ln>
        </p:spPr>
      </p:pic>
      <p:sp>
        <p:nvSpPr>
          <p:cNvPr id="33" name="Oval 32">
            <a:extLst>
              <a:ext uri="{C183D7F6-B498-43B3-948B-1728B52AA6E4}">
                <adec:decorative xmlns:adec="http://schemas.microsoft.com/office/drawing/2017/decorative" val="1"/>
              </a:ext>
            </a:extLst>
          </p:cNvPr>
          <p:cNvSpPr/>
          <p:nvPr/>
        </p:nvSpPr>
        <p:spPr>
          <a:xfrm>
            <a:off x="6460265" y="1849789"/>
            <a:ext cx="1689653" cy="1689653"/>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p>
        </p:txBody>
      </p:sp>
      <p:sp>
        <p:nvSpPr>
          <p:cNvPr id="36" name="Oval 35">
            <a:extLst>
              <a:ext uri="{C183D7F6-B498-43B3-948B-1728B52AA6E4}">
                <adec:decorative xmlns:adec="http://schemas.microsoft.com/office/drawing/2017/decorative" val="1"/>
              </a:ext>
            </a:extLst>
          </p:cNvPr>
          <p:cNvSpPr/>
          <p:nvPr/>
        </p:nvSpPr>
        <p:spPr>
          <a:xfrm>
            <a:off x="3667579" y="1850760"/>
            <a:ext cx="1689653" cy="1689653"/>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p>
        </p:txBody>
      </p:sp>
      <p:sp>
        <p:nvSpPr>
          <p:cNvPr id="22" name="Oval 21">
            <a:extLst>
              <a:ext uri="{C183D7F6-B498-43B3-948B-1728B52AA6E4}">
                <adec:decorative xmlns:adec="http://schemas.microsoft.com/office/drawing/2017/decorative" val="1"/>
              </a:ext>
            </a:extLst>
          </p:cNvPr>
          <p:cNvSpPr/>
          <p:nvPr/>
        </p:nvSpPr>
        <p:spPr>
          <a:xfrm>
            <a:off x="3682385" y="1849789"/>
            <a:ext cx="1689654" cy="1689654"/>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p>
        </p:txBody>
      </p:sp>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71791" t="37531" r="-1728" b="25133"/>
          <a:stretch/>
        </p:blipFill>
        <p:spPr>
          <a:xfrm>
            <a:off x="3760278" y="2103905"/>
            <a:ext cx="1469401" cy="1150104"/>
          </a:xfrm>
          <a:prstGeom prst="rect">
            <a:avLst/>
          </a:prstGeom>
          <a:noFill/>
        </p:spPr>
      </p:pic>
      <p:sp>
        <p:nvSpPr>
          <p:cNvPr id="39" name="Oval 38">
            <a:extLst>
              <a:ext uri="{C183D7F6-B498-43B3-948B-1728B52AA6E4}">
                <adec:decorative xmlns:adec="http://schemas.microsoft.com/office/drawing/2017/decorative" val="1"/>
              </a:ext>
            </a:extLst>
          </p:cNvPr>
          <p:cNvSpPr/>
          <p:nvPr/>
        </p:nvSpPr>
        <p:spPr>
          <a:xfrm>
            <a:off x="6460265" y="1846929"/>
            <a:ext cx="1689654" cy="1689654"/>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es-XL" dirty="0">
              <a:solidFill>
                <a:srgbClr val="54B948"/>
              </a:solidFill>
            </a:endParaRPr>
          </a:p>
        </p:txBody>
      </p:sp>
      <p:pic>
        <p:nvPicPr>
          <p:cNvPr id="40" name="Picture 39">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37531" r="70063" b="25133"/>
          <a:stretch/>
        </p:blipFill>
        <p:spPr>
          <a:xfrm>
            <a:off x="6632694" y="2167024"/>
            <a:ext cx="1279732" cy="1001649"/>
          </a:xfrm>
          <a:prstGeom prst="rect">
            <a:avLst/>
          </a:prstGeom>
          <a:noFill/>
          <a:ln>
            <a:noFill/>
          </a:ln>
        </p:spPr>
      </p:pic>
    </p:spTree>
    <p:custDataLst>
      <p:tags r:id="rId1"/>
    </p:custDataLst>
    <p:extLst>
      <p:ext uri="{BB962C8B-B14F-4D97-AF65-F5344CB8AC3E}">
        <p14:creationId xmlns:p14="http://schemas.microsoft.com/office/powerpoint/2010/main" val="103691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3922" y="279400"/>
            <a:ext cx="8250237" cy="711200"/>
          </a:xfrm>
        </p:spPr>
        <p:txBody>
          <a:bodyPr>
            <a:normAutofit/>
          </a:bodyPr>
          <a:lstStyle/>
          <a:p>
            <a:pPr algn="l" rtl="0"/>
            <a:r>
              <a:rPr lang="es-US" sz="4000" b="0" i="0" u="none" baseline="0" dirty="0">
                <a:solidFill>
                  <a:srgbClr val="004EA8"/>
                </a:solidFill>
                <a:latin typeface="Arial" charset="0"/>
                <a:ea typeface="Arial" charset="0"/>
                <a:cs typeface="Arial" charset="0"/>
                <a:sym typeface="Arial" charset="0"/>
              </a:rPr>
              <a:t>¿Por qué unirse a su plan?</a:t>
            </a:r>
          </a:p>
        </p:txBody>
      </p:sp>
      <p:sp>
        <p:nvSpPr>
          <p:cNvPr id="12" name="TextBox 11"/>
          <p:cNvSpPr txBox="1"/>
          <p:nvPr/>
        </p:nvSpPr>
        <p:spPr>
          <a:xfrm>
            <a:off x="1699870" y="3077077"/>
            <a:ext cx="1415772" cy="646331"/>
          </a:xfrm>
          <a:prstGeom prst="rect">
            <a:avLst/>
          </a:prstGeom>
          <a:noFill/>
        </p:spPr>
        <p:txBody>
          <a:bodyPr wrap="none" rtlCol="0">
            <a:spAutoFit/>
          </a:bodyPr>
          <a:lstStyle/>
          <a:p>
            <a:pPr algn="ctr" rtl="0"/>
            <a:r>
              <a:rPr lang="es-US" b="1" i="0" u="none" baseline="0" dirty="0">
                <a:latin typeface="Arial" charset="0"/>
                <a:ea typeface="Arial" charset="0"/>
                <a:cs typeface="Arial" charset="0"/>
                <a:sym typeface="Arial" charset="0"/>
              </a:rPr>
              <a:t>Ahorro</a:t>
            </a:r>
            <a:br>
              <a:rPr lang="es-US" b="1" dirty="0">
                <a:latin typeface="Arial" charset="0"/>
                <a:ea typeface="Arial" charset="0"/>
                <a:cs typeface="Arial" charset="0"/>
              </a:rPr>
            </a:br>
            <a:r>
              <a:rPr lang="es-US" b="1" i="0" u="none" baseline="0" dirty="0">
                <a:latin typeface="Arial" charset="0"/>
                <a:ea typeface="Arial" charset="0"/>
                <a:cs typeface="Arial" charset="0"/>
                <a:sym typeface="Arial" charset="0"/>
              </a:rPr>
              <a:t>automático</a:t>
            </a:r>
          </a:p>
        </p:txBody>
      </p:sp>
      <p:sp>
        <p:nvSpPr>
          <p:cNvPr id="13" name="TextBox 12"/>
          <p:cNvSpPr txBox="1"/>
          <p:nvPr/>
        </p:nvSpPr>
        <p:spPr>
          <a:xfrm>
            <a:off x="3893808" y="3077077"/>
            <a:ext cx="1120884" cy="646331"/>
          </a:xfrm>
          <a:prstGeom prst="rect">
            <a:avLst/>
          </a:prstGeom>
          <a:noFill/>
        </p:spPr>
        <p:txBody>
          <a:bodyPr wrap="none" rtlCol="0">
            <a:spAutoFit/>
          </a:bodyPr>
          <a:lstStyle/>
          <a:p>
            <a:pPr algn="ctr" rtl="0"/>
            <a:r>
              <a:rPr lang="es-US" b="1" i="0" u="none" baseline="0" dirty="0">
                <a:latin typeface="Arial" charset="0"/>
                <a:ea typeface="Arial" charset="0"/>
                <a:cs typeface="Arial" charset="0"/>
                <a:sym typeface="Arial" charset="0"/>
              </a:rPr>
              <a:t>Ventajas</a:t>
            </a:r>
            <a:br>
              <a:rPr lang="es-US" b="1" dirty="0">
                <a:latin typeface="Arial" charset="0"/>
                <a:ea typeface="Arial" charset="0"/>
                <a:cs typeface="Arial" charset="0"/>
              </a:rPr>
            </a:br>
            <a:r>
              <a:rPr lang="es-US" b="1" i="0" u="none" baseline="0" dirty="0">
                <a:latin typeface="Arial" charset="0"/>
                <a:ea typeface="Arial" charset="0"/>
                <a:cs typeface="Arial" charset="0"/>
                <a:sym typeface="Arial" charset="0"/>
              </a:rPr>
              <a:t>fiscales</a:t>
            </a:r>
          </a:p>
        </p:txBody>
      </p:sp>
      <p:sp>
        <p:nvSpPr>
          <p:cNvPr id="15" name="TextBox 14"/>
          <p:cNvSpPr txBox="1"/>
          <p:nvPr/>
        </p:nvSpPr>
        <p:spPr>
          <a:xfrm>
            <a:off x="5723588" y="3077077"/>
            <a:ext cx="1569660" cy="646331"/>
          </a:xfrm>
          <a:prstGeom prst="rect">
            <a:avLst/>
          </a:prstGeom>
          <a:noFill/>
        </p:spPr>
        <p:txBody>
          <a:bodyPr wrap="none" rtlCol="0">
            <a:spAutoFit/>
          </a:bodyPr>
          <a:lstStyle/>
          <a:p>
            <a:pPr algn="ctr" rtl="0"/>
            <a:r>
              <a:rPr lang="es-US" b="1" i="0" u="none" baseline="0" dirty="0">
                <a:latin typeface="Arial" charset="0"/>
                <a:ea typeface="Arial" charset="0"/>
                <a:cs typeface="Arial" charset="0"/>
                <a:sym typeface="Arial" charset="0"/>
              </a:rPr>
              <a:t>Opciones de</a:t>
            </a:r>
            <a:br>
              <a:rPr lang="es-US" b="1" dirty="0">
                <a:latin typeface="Arial" charset="0"/>
                <a:ea typeface="Arial" charset="0"/>
                <a:cs typeface="Arial" charset="0"/>
              </a:rPr>
            </a:br>
            <a:r>
              <a:rPr lang="es-US" b="1" i="0" u="none" baseline="0" dirty="0">
                <a:latin typeface="Arial" charset="0"/>
                <a:ea typeface="Arial" charset="0"/>
                <a:cs typeface="Arial" charset="0"/>
                <a:sym typeface="Arial" charset="0"/>
              </a:rPr>
              <a:t>inversión</a:t>
            </a:r>
          </a:p>
        </p:txBody>
      </p:sp>
      <p:sp>
        <p:nvSpPr>
          <p:cNvPr id="17" name="TextBox 16"/>
          <p:cNvSpPr txBox="1"/>
          <p:nvPr/>
        </p:nvSpPr>
        <p:spPr>
          <a:xfrm>
            <a:off x="2401817" y="5584611"/>
            <a:ext cx="1749197" cy="369332"/>
          </a:xfrm>
          <a:prstGeom prst="rect">
            <a:avLst/>
          </a:prstGeom>
          <a:noFill/>
        </p:spPr>
        <p:txBody>
          <a:bodyPr wrap="none" rtlCol="0">
            <a:spAutoFit/>
          </a:bodyPr>
          <a:lstStyle/>
          <a:p>
            <a:pPr algn="ctr" rtl="0"/>
            <a:r>
              <a:rPr lang="es-US" b="1" i="0" u="none" baseline="0" dirty="0">
                <a:latin typeface="Arial" charset="0"/>
                <a:ea typeface="Arial" charset="0"/>
                <a:cs typeface="Arial" charset="0"/>
                <a:sym typeface="Arial" charset="0"/>
              </a:rPr>
              <a:t>Capitalización</a:t>
            </a:r>
          </a:p>
        </p:txBody>
      </p:sp>
      <p:sp>
        <p:nvSpPr>
          <p:cNvPr id="18" name="TextBox 17"/>
          <p:cNvSpPr txBox="1"/>
          <p:nvPr/>
        </p:nvSpPr>
        <p:spPr>
          <a:xfrm>
            <a:off x="4559351" y="5584611"/>
            <a:ext cx="1749197" cy="830997"/>
          </a:xfrm>
          <a:prstGeom prst="rect">
            <a:avLst/>
          </a:prstGeom>
          <a:noFill/>
        </p:spPr>
        <p:txBody>
          <a:bodyPr wrap="none" rtlCol="0">
            <a:spAutoFit/>
          </a:bodyPr>
          <a:lstStyle/>
          <a:p>
            <a:pPr algn="ctr" rtl="0"/>
            <a:r>
              <a:rPr lang="es-US" b="1" i="0" u="none" baseline="0" dirty="0">
                <a:latin typeface="Arial" charset="0"/>
                <a:ea typeface="Arial" charset="0"/>
                <a:cs typeface="Arial" charset="0"/>
                <a:sym typeface="Arial" charset="0"/>
              </a:rPr>
              <a:t>Igualación</a:t>
            </a:r>
            <a:br>
              <a:rPr lang="es-US" b="1" dirty="0">
                <a:latin typeface="Arial" charset="0"/>
                <a:ea typeface="Arial" charset="0"/>
                <a:cs typeface="Arial" charset="0"/>
              </a:rPr>
            </a:br>
            <a:r>
              <a:rPr lang="es-US" b="1" i="0" u="none" baseline="0" dirty="0">
                <a:latin typeface="Arial" charset="0"/>
                <a:ea typeface="Arial" charset="0"/>
                <a:cs typeface="Arial" charset="0"/>
                <a:sym typeface="Arial" charset="0"/>
              </a:rPr>
              <a:t>del empleador</a:t>
            </a:r>
          </a:p>
          <a:p>
            <a:pPr algn="ctr" rtl="0"/>
            <a:r>
              <a:rPr lang="es-US" sz="1200" b="0" i="0" u="none" baseline="0" dirty="0">
                <a:latin typeface="Arial" charset="0"/>
                <a:ea typeface="Arial" charset="0"/>
                <a:cs typeface="Arial" charset="0"/>
                <a:sym typeface="Arial" charset="0"/>
              </a:rPr>
              <a:t>(si está disponible)</a:t>
            </a:r>
          </a:p>
        </p:txBody>
      </p:sp>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951" t="36814" r="73599" b="32159"/>
          <a:stretch/>
        </p:blipFill>
        <p:spPr>
          <a:xfrm>
            <a:off x="1703994" y="1594771"/>
            <a:ext cx="1356258" cy="1257032"/>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2074" t="36814" r="50476" b="32159"/>
          <a:stretch/>
        </p:blipFill>
        <p:spPr>
          <a:xfrm>
            <a:off x="3794766" y="1820045"/>
            <a:ext cx="1356258" cy="1257032"/>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3968" t="36814" r="28582" b="32159"/>
          <a:stretch/>
        </p:blipFill>
        <p:spPr>
          <a:xfrm>
            <a:off x="5802790" y="1618165"/>
            <a:ext cx="1356258" cy="1257032"/>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73238" t="36814" r="9312" b="32159"/>
          <a:stretch/>
        </p:blipFill>
        <p:spPr>
          <a:xfrm>
            <a:off x="2598286" y="4309764"/>
            <a:ext cx="1356258" cy="1257032"/>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6969" t="9846" r="26759" b="19696"/>
          <a:stretch/>
        </p:blipFill>
        <p:spPr>
          <a:xfrm>
            <a:off x="5029256" y="3600477"/>
            <a:ext cx="1991233" cy="1580388"/>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1515590" y="1626518"/>
            <a:ext cx="1672840" cy="1257031"/>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3613604" y="1627755"/>
            <a:ext cx="1672840" cy="1257031"/>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4597530" y="4134052"/>
            <a:ext cx="1672840" cy="1257031"/>
          </a:xfrm>
          <a:prstGeom prst="rect">
            <a:avLst/>
          </a:prstGeom>
        </p:spPr>
      </p:pic>
      <p:pic>
        <p:nvPicPr>
          <p:cNvPr id="28" name="Picture 27">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5603363" y="1626518"/>
            <a:ext cx="1672840" cy="1257031"/>
          </a:xfrm>
          <a:prstGeom prst="rect">
            <a:avLst/>
          </a:prstGeom>
        </p:spPr>
      </p:pic>
      <p:pic>
        <p:nvPicPr>
          <p:cNvPr id="29" name="Picture 28">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9200" t="66208" r="31447" b="10941"/>
          <a:stretch/>
        </p:blipFill>
        <p:spPr>
          <a:xfrm>
            <a:off x="2377956" y="4134052"/>
            <a:ext cx="1672840" cy="1257031"/>
          </a:xfrm>
          <a:prstGeom prst="rect">
            <a:avLst/>
          </a:prstGeom>
        </p:spPr>
      </p:pic>
    </p:spTree>
    <p:custDataLst>
      <p:tags r:id="rId1"/>
    </p:custDataLst>
    <p:extLst>
      <p:ext uri="{BB962C8B-B14F-4D97-AF65-F5344CB8AC3E}">
        <p14:creationId xmlns:p14="http://schemas.microsoft.com/office/powerpoint/2010/main" val="128075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3922" y="279400"/>
            <a:ext cx="8250237" cy="711200"/>
          </a:xfrm>
        </p:spPr>
        <p:txBody>
          <a:bodyPr>
            <a:normAutofit/>
          </a:bodyPr>
          <a:lstStyle/>
          <a:p>
            <a:pPr algn="l" rtl="0"/>
            <a:r>
              <a:rPr lang="es-US" sz="4000" b="0" i="0" u="none" baseline="0" dirty="0">
                <a:solidFill>
                  <a:srgbClr val="004EA8"/>
                </a:solidFill>
                <a:latin typeface="Arial" charset="0"/>
                <a:ea typeface="Arial" charset="0"/>
                <a:cs typeface="Arial" charset="0"/>
                <a:sym typeface="Arial" charset="0"/>
              </a:rPr>
              <a:t>¿Por qué unirse a su plan? </a:t>
            </a:r>
          </a:p>
        </p:txBody>
      </p:sp>
      <p:sp>
        <p:nvSpPr>
          <p:cNvPr id="12" name="TextBox 11"/>
          <p:cNvSpPr txBox="1"/>
          <p:nvPr/>
        </p:nvSpPr>
        <p:spPr>
          <a:xfrm>
            <a:off x="1699870" y="3077077"/>
            <a:ext cx="1415772" cy="646331"/>
          </a:xfrm>
          <a:prstGeom prst="rect">
            <a:avLst/>
          </a:prstGeom>
          <a:noFill/>
        </p:spPr>
        <p:txBody>
          <a:bodyPr wrap="none" rtlCol="0">
            <a:spAutoFit/>
          </a:bodyPr>
          <a:lstStyle/>
          <a:p>
            <a:pPr algn="ctr" rtl="0"/>
            <a:r>
              <a:rPr lang="es-US" b="1" i="0" u="none" baseline="0" dirty="0">
                <a:latin typeface="Arial" charset="0"/>
                <a:ea typeface="Arial" charset="0"/>
                <a:cs typeface="Arial" charset="0"/>
                <a:sym typeface="Arial" charset="0"/>
              </a:rPr>
              <a:t>Ahorro</a:t>
            </a:r>
            <a:br>
              <a:rPr lang="es-US" b="1" dirty="0">
                <a:latin typeface="Arial" charset="0"/>
                <a:ea typeface="Arial" charset="0"/>
                <a:cs typeface="Arial" charset="0"/>
              </a:rPr>
            </a:br>
            <a:r>
              <a:rPr lang="es-US" b="1" i="0" u="none" baseline="0" dirty="0">
                <a:latin typeface="Arial" charset="0"/>
                <a:ea typeface="Arial" charset="0"/>
                <a:cs typeface="Arial" charset="0"/>
                <a:sym typeface="Arial" charset="0"/>
              </a:rPr>
              <a:t>automático</a:t>
            </a:r>
          </a:p>
        </p:txBody>
      </p:sp>
      <p:sp>
        <p:nvSpPr>
          <p:cNvPr id="13" name="TextBox 12"/>
          <p:cNvSpPr txBox="1"/>
          <p:nvPr/>
        </p:nvSpPr>
        <p:spPr>
          <a:xfrm>
            <a:off x="3893808" y="3077077"/>
            <a:ext cx="1120884" cy="646331"/>
          </a:xfrm>
          <a:prstGeom prst="rect">
            <a:avLst/>
          </a:prstGeom>
          <a:noFill/>
        </p:spPr>
        <p:txBody>
          <a:bodyPr wrap="none" rtlCol="0">
            <a:spAutoFit/>
          </a:bodyPr>
          <a:lstStyle/>
          <a:p>
            <a:pPr algn="ctr" rtl="0"/>
            <a:r>
              <a:rPr lang="es-US" b="1" i="0" u="none" baseline="0" dirty="0">
                <a:latin typeface="Arial" charset="0"/>
                <a:ea typeface="Arial" charset="0"/>
                <a:cs typeface="Arial" charset="0"/>
                <a:sym typeface="Arial" charset="0"/>
              </a:rPr>
              <a:t>Ventajas</a:t>
            </a:r>
            <a:br>
              <a:rPr lang="es-US" b="1" dirty="0">
                <a:latin typeface="Arial" charset="0"/>
                <a:ea typeface="Arial" charset="0"/>
                <a:cs typeface="Arial" charset="0"/>
              </a:rPr>
            </a:br>
            <a:r>
              <a:rPr lang="es-US" b="1" i="0" u="none" baseline="0" dirty="0">
                <a:latin typeface="Arial" charset="0"/>
                <a:ea typeface="Arial" charset="0"/>
                <a:cs typeface="Arial" charset="0"/>
                <a:sym typeface="Arial" charset="0"/>
              </a:rPr>
              <a:t>fiscales</a:t>
            </a:r>
          </a:p>
        </p:txBody>
      </p:sp>
      <p:sp>
        <p:nvSpPr>
          <p:cNvPr id="15" name="TextBox 14"/>
          <p:cNvSpPr txBox="1"/>
          <p:nvPr/>
        </p:nvSpPr>
        <p:spPr>
          <a:xfrm>
            <a:off x="5774884" y="3077077"/>
            <a:ext cx="1467068" cy="646331"/>
          </a:xfrm>
          <a:prstGeom prst="rect">
            <a:avLst/>
          </a:prstGeom>
          <a:noFill/>
        </p:spPr>
        <p:txBody>
          <a:bodyPr wrap="none" rtlCol="0">
            <a:spAutoFit/>
          </a:bodyPr>
          <a:lstStyle/>
          <a:p>
            <a:pPr algn="ctr" rtl="0"/>
            <a:r>
              <a:rPr lang="es-US" b="1" i="0" u="none" baseline="0" dirty="0">
                <a:latin typeface="Arial" charset="0"/>
                <a:ea typeface="Arial" charset="0"/>
                <a:cs typeface="Arial" charset="0"/>
                <a:sym typeface="Arial" charset="0"/>
              </a:rPr>
              <a:t>Control de</a:t>
            </a:r>
            <a:br>
              <a:rPr lang="es-US" b="1" dirty="0">
                <a:latin typeface="Arial" charset="0"/>
                <a:ea typeface="Arial" charset="0"/>
                <a:cs typeface="Arial" charset="0"/>
              </a:rPr>
            </a:br>
            <a:r>
              <a:rPr lang="es-US" b="1" i="0" u="none" baseline="0" dirty="0">
                <a:latin typeface="Arial" charset="0"/>
                <a:ea typeface="Arial" charset="0"/>
                <a:cs typeface="Arial" charset="0"/>
                <a:sym typeface="Arial" charset="0"/>
              </a:rPr>
              <a:t>inversiones</a:t>
            </a:r>
          </a:p>
        </p:txBody>
      </p:sp>
      <p:sp>
        <p:nvSpPr>
          <p:cNvPr id="17" name="TextBox 16"/>
          <p:cNvSpPr txBox="1"/>
          <p:nvPr/>
        </p:nvSpPr>
        <p:spPr>
          <a:xfrm>
            <a:off x="2401817" y="5584611"/>
            <a:ext cx="1749197" cy="369332"/>
          </a:xfrm>
          <a:prstGeom prst="rect">
            <a:avLst/>
          </a:prstGeom>
          <a:noFill/>
        </p:spPr>
        <p:txBody>
          <a:bodyPr wrap="none" rtlCol="0">
            <a:spAutoFit/>
          </a:bodyPr>
          <a:lstStyle/>
          <a:p>
            <a:pPr algn="ctr" rtl="0"/>
            <a:r>
              <a:rPr lang="es-US" b="1" i="0" u="none" baseline="0" dirty="0">
                <a:latin typeface="Arial" charset="0"/>
                <a:ea typeface="Arial" charset="0"/>
                <a:cs typeface="Arial" charset="0"/>
                <a:sym typeface="Arial" charset="0"/>
              </a:rPr>
              <a:t>Capitalización</a:t>
            </a:r>
          </a:p>
        </p:txBody>
      </p:sp>
      <p:sp>
        <p:nvSpPr>
          <p:cNvPr id="18" name="TextBox 17"/>
          <p:cNvSpPr txBox="1"/>
          <p:nvPr/>
        </p:nvSpPr>
        <p:spPr>
          <a:xfrm>
            <a:off x="4559351" y="5582651"/>
            <a:ext cx="1749197" cy="646331"/>
          </a:xfrm>
          <a:prstGeom prst="rect">
            <a:avLst/>
          </a:prstGeom>
          <a:noFill/>
        </p:spPr>
        <p:txBody>
          <a:bodyPr wrap="none" rtlCol="0">
            <a:spAutoFit/>
          </a:bodyPr>
          <a:lstStyle/>
          <a:p>
            <a:pPr algn="ctr" rtl="0"/>
            <a:r>
              <a:rPr lang="es-US" b="1" i="0" u="none" baseline="0" dirty="0">
                <a:latin typeface="Arial" charset="0"/>
                <a:ea typeface="Arial" charset="0"/>
                <a:cs typeface="Arial" charset="0"/>
                <a:sym typeface="Arial" charset="0"/>
              </a:rPr>
              <a:t>Igualación</a:t>
            </a:r>
            <a:br>
              <a:rPr lang="es-US" b="1" dirty="0">
                <a:latin typeface="Arial" charset="0"/>
                <a:ea typeface="Arial" charset="0"/>
                <a:cs typeface="Arial" charset="0"/>
              </a:rPr>
            </a:br>
            <a:r>
              <a:rPr lang="es-US" b="1" i="0" u="none" baseline="0" dirty="0">
                <a:latin typeface="Arial" charset="0"/>
                <a:ea typeface="Arial" charset="0"/>
                <a:cs typeface="Arial" charset="0"/>
                <a:sym typeface="Arial" charset="0"/>
              </a:rPr>
              <a:t>del empleador</a:t>
            </a:r>
          </a:p>
        </p:txBody>
      </p:sp>
    </p:spTree>
    <p:custDataLst>
      <p:tags r:id="rId1"/>
    </p:custDataLst>
    <p:extLst>
      <p:ext uri="{BB962C8B-B14F-4D97-AF65-F5344CB8AC3E}">
        <p14:creationId xmlns:p14="http://schemas.microsoft.com/office/powerpoint/2010/main" val="57654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BADD-0A63-C066-52B2-114036F454F9}"/>
              </a:ext>
              <a:ext uri="{C183D7F6-B498-43B3-948B-1728B52AA6E4}">
                <adec:decorative xmlns:adec="http://schemas.microsoft.com/office/drawing/2017/decorative" val="1"/>
              </a:ext>
            </a:extLst>
          </p:cNvPr>
          <p:cNvSpPr>
            <a:spLocks noGrp="1"/>
          </p:cNvSpPr>
          <p:nvPr>
            <p:ph type="title" idx="4294967295"/>
          </p:nvPr>
        </p:nvSpPr>
        <p:spPr>
          <a:xfrm>
            <a:off x="628650" y="-480447"/>
            <a:ext cx="7886700" cy="480447"/>
          </a:xfrm>
        </p:spPr>
        <p:txBody>
          <a:bodyPr vert="horz" lIns="91440" tIns="45720" rIns="91440" bIns="45720" rtlCol="0" anchor="b">
            <a:normAutofit fontScale="90000"/>
          </a:bodyPr>
          <a:lstStyle/>
          <a:p>
            <a:r>
              <a:rPr lang="x-es-XL" dirty="0">
                <a:solidFill>
                  <a:schemeClr val="bg1"/>
                </a:solidFill>
                <a:latin typeface="Arial" charset="0"/>
                <a:ea typeface="Arial" charset="0"/>
                <a:cs typeface="Arial" charset="0"/>
                <a:sym typeface="Arial" charset="0"/>
              </a:rPr>
              <a:t>Cuánto necesitará</a:t>
            </a:r>
            <a:endParaRPr lang="es-US" dirty="0"/>
          </a:p>
        </p:txBody>
      </p:sp>
      <p:pic>
        <p:nvPicPr>
          <p:cNvPr id="30" name="Picture 29">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5290" t="50984" r="16685" b="31090"/>
          <a:stretch/>
        </p:blipFill>
        <p:spPr>
          <a:xfrm>
            <a:off x="577274" y="847361"/>
            <a:ext cx="5202032" cy="2378214"/>
          </a:xfrm>
          <a:prstGeom prst="rect">
            <a:avLst/>
          </a:prstGeom>
        </p:spPr>
      </p:pic>
      <p:sp>
        <p:nvSpPr>
          <p:cNvPr id="31" name="Rounded Rectangle 30"/>
          <p:cNvSpPr/>
          <p:nvPr/>
        </p:nvSpPr>
        <p:spPr>
          <a:xfrm>
            <a:off x="414166" y="881426"/>
            <a:ext cx="5546120" cy="184267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rtl="0"/>
            <a:r>
              <a:rPr lang="es-US" sz="2800" b="0" i="0" u="none" baseline="0" dirty="0">
                <a:solidFill>
                  <a:schemeClr val="bg1"/>
                </a:solidFill>
                <a:latin typeface="Arial" charset="0"/>
                <a:ea typeface="Arial" charset="0"/>
                <a:cs typeface="Arial" charset="0"/>
                <a:sym typeface="Arial" charset="0"/>
              </a:rPr>
              <a:t>¿Cuánto necesitará </a:t>
            </a:r>
            <a:br>
              <a:rPr lang="es-US" sz="2800" dirty="0">
                <a:solidFill>
                  <a:schemeClr val="bg1"/>
                </a:solidFill>
                <a:latin typeface="Arial" charset="0"/>
                <a:ea typeface="Arial" charset="0"/>
                <a:cs typeface="Arial" charset="0"/>
              </a:rPr>
            </a:br>
            <a:r>
              <a:rPr lang="es-US" sz="2800" b="0" i="0" u="none" baseline="0" dirty="0">
                <a:solidFill>
                  <a:schemeClr val="bg1"/>
                </a:solidFill>
                <a:latin typeface="Arial" charset="0"/>
                <a:ea typeface="Arial" charset="0"/>
                <a:cs typeface="Arial" charset="0"/>
                <a:sym typeface="Arial" charset="0"/>
              </a:rPr>
              <a:t>en su jubilación?</a:t>
            </a:r>
          </a:p>
        </p:txBody>
      </p:sp>
      <p:pic>
        <p:nvPicPr>
          <p:cNvPr id="33" name="Picture 32">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9437" t="28860" r="17181" b="51637"/>
          <a:stretch/>
        </p:blipFill>
        <p:spPr>
          <a:xfrm>
            <a:off x="2898361" y="2803614"/>
            <a:ext cx="5423602" cy="2520143"/>
          </a:xfrm>
          <a:prstGeom prst="rect">
            <a:avLst/>
          </a:prstGeom>
        </p:spPr>
      </p:pic>
      <p:sp>
        <p:nvSpPr>
          <p:cNvPr id="34" name="Rounded Rectangle 33"/>
          <p:cNvSpPr/>
          <p:nvPr/>
        </p:nvSpPr>
        <p:spPr>
          <a:xfrm>
            <a:off x="3048256" y="2935485"/>
            <a:ext cx="5123815" cy="179475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rtl="0"/>
            <a:r>
              <a:rPr lang="es-US" sz="4000" b="1" i="0" u="none" baseline="0" dirty="0">
                <a:latin typeface="Arial" charset="0"/>
                <a:ea typeface="Arial" charset="0"/>
                <a:cs typeface="Arial" charset="0"/>
                <a:sym typeface="Arial" charset="0"/>
              </a:rPr>
              <a:t>¡80%</a:t>
            </a:r>
            <a:r>
              <a:rPr lang="es-US" sz="3200" b="1" i="0" u="none" baseline="0" dirty="0">
                <a:latin typeface="Arial" charset="0"/>
                <a:ea typeface="Arial" charset="0"/>
                <a:cs typeface="Arial" charset="0"/>
                <a:sym typeface="Arial" charset="0"/>
              </a:rPr>
              <a:t> a </a:t>
            </a:r>
            <a:r>
              <a:rPr lang="es-US" sz="4000" b="1" i="0" u="none" baseline="0" dirty="0">
                <a:latin typeface="Arial" charset="0"/>
                <a:ea typeface="Arial" charset="0"/>
                <a:cs typeface="Arial" charset="0"/>
                <a:sym typeface="Arial" charset="0"/>
              </a:rPr>
              <a:t>90%</a:t>
            </a:r>
            <a:r>
              <a:rPr lang="es-US" sz="3200" b="1" i="0" u="none" baseline="0" dirty="0">
                <a:latin typeface="Arial" charset="0"/>
                <a:ea typeface="Arial" charset="0"/>
                <a:cs typeface="Arial" charset="0"/>
                <a:sym typeface="Arial" charset="0"/>
              </a:rPr>
              <a:t> de sus ingresos actuales!</a:t>
            </a:r>
          </a:p>
        </p:txBody>
      </p:sp>
      <p:sp>
        <p:nvSpPr>
          <p:cNvPr id="35" name="TextBox 34"/>
          <p:cNvSpPr txBox="1"/>
          <p:nvPr/>
        </p:nvSpPr>
        <p:spPr>
          <a:xfrm>
            <a:off x="4506361" y="4844360"/>
            <a:ext cx="3005951" cy="738664"/>
          </a:xfrm>
          <a:prstGeom prst="rect">
            <a:avLst/>
          </a:prstGeom>
          <a:noFill/>
        </p:spPr>
        <p:txBody>
          <a:bodyPr wrap="none" rtlCol="0">
            <a:spAutoFit/>
          </a:bodyPr>
          <a:lstStyle/>
          <a:p>
            <a:pPr algn="l" rtl="0"/>
            <a:r>
              <a:rPr lang="es-US" sz="2400" b="1" i="0" u="none" baseline="0" dirty="0">
                <a:solidFill>
                  <a:srgbClr val="004EA8"/>
                </a:solidFill>
                <a:latin typeface="Arial" charset="0"/>
                <a:ea typeface="Arial" charset="0"/>
                <a:cs typeface="Arial" charset="0"/>
                <a:sym typeface="Arial" charset="0"/>
              </a:rPr>
              <a:t>Dicen los expertos.</a:t>
            </a:r>
          </a:p>
          <a:p>
            <a:endParaRPr lang="es-US" dirty="0"/>
          </a:p>
        </p:txBody>
      </p:sp>
    </p:spTree>
    <p:custDataLst>
      <p:tags r:id="rId1"/>
    </p:custDataLst>
    <p:extLst>
      <p:ext uri="{BB962C8B-B14F-4D97-AF65-F5344CB8AC3E}">
        <p14:creationId xmlns:p14="http://schemas.microsoft.com/office/powerpoint/2010/main" val="15417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C9BC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F8F0-ED8C-B771-4E32-42CDD7C849F4}"/>
              </a:ext>
              <a:ext uri="{C183D7F6-B498-43B3-948B-1728B52AA6E4}">
                <adec:decorative xmlns:adec="http://schemas.microsoft.com/office/drawing/2017/decorative" val="1"/>
              </a:ext>
            </a:extLst>
          </p:cNvPr>
          <p:cNvSpPr>
            <a:spLocks noGrp="1"/>
          </p:cNvSpPr>
          <p:nvPr>
            <p:ph type="title" idx="4294967295"/>
          </p:nvPr>
        </p:nvSpPr>
        <p:spPr>
          <a:xfrm>
            <a:off x="628650" y="-325464"/>
            <a:ext cx="7886700" cy="325464"/>
          </a:xfrm>
        </p:spPr>
        <p:txBody>
          <a:bodyPr vert="horz" lIns="91440" tIns="45720" rIns="91440" bIns="45720" rtlCol="0" anchor="b">
            <a:normAutofit fontScale="90000"/>
          </a:bodyPr>
          <a:lstStyle/>
          <a:p>
            <a:r>
              <a:rPr lang="x-es-XL" dirty="0">
                <a:solidFill>
                  <a:schemeClr val="bg1"/>
                </a:solidFill>
                <a:latin typeface="Arial" charset="0"/>
                <a:ea typeface="Arial" charset="0"/>
                <a:cs typeface="Arial" charset="0"/>
                <a:sym typeface="Arial" charset="0"/>
              </a:rPr>
              <a:t>Cuánto necesitará</a:t>
            </a:r>
            <a:r>
              <a:rPr lang="en-US" dirty="0">
                <a:solidFill>
                  <a:schemeClr val="bg1"/>
                </a:solidFill>
                <a:latin typeface="Arial" charset="0"/>
                <a:ea typeface="Arial" charset="0"/>
                <a:cs typeface="Arial" charset="0"/>
                <a:sym typeface="Arial" charset="0"/>
              </a:rPr>
              <a:t> </a:t>
            </a:r>
            <a:endParaRPr lang="es-US" dirty="0"/>
          </a:p>
        </p:txBody>
      </p:sp>
      <p:pic>
        <p:nvPicPr>
          <p:cNvPr id="18" name="Picture 17" descr="Tabla de posiciones del cuestionario">
            <a:extLs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Lst>
          </a:blip>
          <a:srcRect l="25355"/>
          <a:stretch/>
        </p:blipFill>
        <p:spPr>
          <a:xfrm>
            <a:off x="3218330" y="1335680"/>
            <a:ext cx="2620996" cy="3930197"/>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6372" t="38592" r="77357" b="46333"/>
          <a:stretch/>
        </p:blipFill>
        <p:spPr>
          <a:xfrm>
            <a:off x="3799714" y="2842259"/>
            <a:ext cx="571300" cy="592481"/>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6372" t="38592" r="77357" b="46333"/>
          <a:stretch/>
        </p:blipFill>
        <p:spPr>
          <a:xfrm>
            <a:off x="3799714" y="3661036"/>
            <a:ext cx="571300" cy="592481"/>
          </a:xfrm>
          <a:prstGeom prst="rect">
            <a:avLst/>
          </a:prstGeom>
        </p:spPr>
      </p:pic>
    </p:spTree>
    <p:custDataLst>
      <p:tags r:id="rId1"/>
    </p:custDataLst>
    <p:extLst>
      <p:ext uri="{BB962C8B-B14F-4D97-AF65-F5344CB8AC3E}">
        <p14:creationId xmlns:p14="http://schemas.microsoft.com/office/powerpoint/2010/main" val="112468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C9BC6"/>
        </a:soli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79400"/>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4000" b="0" i="0" u="none" strike="noStrike" kern="1200" cap="none" spc="0" normalizeH="0" baseline="0" dirty="0">
                <a:ln>
                  <a:noFill/>
                </a:ln>
                <a:solidFill>
                  <a:schemeClr val="bg1"/>
                </a:solidFill>
                <a:effectLst/>
                <a:uLnTx/>
                <a:uFillTx/>
                <a:latin typeface="Arial" charset="0"/>
                <a:ea typeface="Arial" charset="0"/>
                <a:cs typeface="Arial" charset="0"/>
                <a:sym typeface="Arial" charset="0"/>
              </a:rPr>
              <a:t>Responda 6 preguntas</a:t>
            </a:r>
          </a:p>
        </p:txBody>
      </p:sp>
      <p:sp>
        <p:nvSpPr>
          <p:cNvPr id="10" name="Oval 9">
            <a:extLst>
              <a:ext uri="{C183D7F6-B498-43B3-948B-1728B52AA6E4}">
                <adec:decorative xmlns:adec="http://schemas.microsoft.com/office/drawing/2017/decorative" val="1"/>
              </a:ext>
            </a:extLst>
          </p:cNvPr>
          <p:cNvSpPr/>
          <p:nvPr/>
        </p:nvSpPr>
        <p:spPr>
          <a:xfrm>
            <a:off x="1543997" y="1667791"/>
            <a:ext cx="844827" cy="844827"/>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3" name="TextBox 2"/>
          <p:cNvSpPr txBox="1"/>
          <p:nvPr/>
        </p:nvSpPr>
        <p:spPr>
          <a:xfrm>
            <a:off x="1696628" y="1610786"/>
            <a:ext cx="569387" cy="923330"/>
          </a:xfrm>
          <a:prstGeom prst="rect">
            <a:avLst/>
          </a:prstGeom>
          <a:noFill/>
        </p:spPr>
        <p:txBody>
          <a:bodyPr wrap="none" rtlCol="0">
            <a:spAutoFit/>
          </a:bodyPr>
          <a:lstStyle/>
          <a:p>
            <a:pPr algn="l" rtl="0"/>
            <a:r>
              <a:rPr lang="es-US" sz="5400" b="1" i="0" u="none" baseline="0" dirty="0">
                <a:solidFill>
                  <a:schemeClr val="bg1"/>
                </a:solidFill>
                <a:latin typeface="Arial" charset="0"/>
                <a:ea typeface="Arial" charset="0"/>
                <a:cs typeface="Arial" charset="0"/>
                <a:sym typeface="Arial" charset="0"/>
              </a:rPr>
              <a:t>0</a:t>
            </a:r>
          </a:p>
        </p:txBody>
      </p:sp>
      <p:sp>
        <p:nvSpPr>
          <p:cNvPr id="4" name="TextBox 3"/>
          <p:cNvSpPr txBox="1"/>
          <p:nvPr/>
        </p:nvSpPr>
        <p:spPr>
          <a:xfrm>
            <a:off x="2544415" y="1769164"/>
            <a:ext cx="5907386" cy="646331"/>
          </a:xfrm>
          <a:prstGeom prst="rect">
            <a:avLst/>
          </a:prstGeom>
          <a:noFill/>
        </p:spPr>
        <p:txBody>
          <a:bodyPr wrap="none" rtlCol="0">
            <a:spAutoFit/>
          </a:bodyPr>
          <a:lstStyle/>
          <a:p>
            <a:pPr algn="l" rtl="0"/>
            <a:r>
              <a:rPr lang="es-US" sz="3600" b="0" i="0" u="none" baseline="0" dirty="0">
                <a:latin typeface="Arial" charset="0"/>
                <a:ea typeface="Arial" charset="0"/>
                <a:cs typeface="Arial" charset="0"/>
                <a:sym typeface="Arial" charset="0"/>
              </a:rPr>
              <a:t>Si la respuesta es </a:t>
            </a:r>
            <a:r>
              <a:rPr lang="es-US" sz="3600" b="1" i="0" u="none" baseline="0" dirty="0">
                <a:solidFill>
                  <a:srgbClr val="FDBB63"/>
                </a:solidFill>
                <a:latin typeface="Arial" charset="0"/>
                <a:ea typeface="Arial" charset="0"/>
                <a:cs typeface="Arial" charset="0"/>
                <a:sym typeface="Arial" charset="0"/>
              </a:rPr>
              <a:t>"menos"</a:t>
            </a:r>
          </a:p>
        </p:txBody>
      </p:sp>
      <p:sp>
        <p:nvSpPr>
          <p:cNvPr id="12" name="Oval 11">
            <a:extLst>
              <a:ext uri="{C183D7F6-B498-43B3-948B-1728B52AA6E4}">
                <adec:decorative xmlns:adec="http://schemas.microsoft.com/office/drawing/2017/decorative" val="1"/>
              </a:ext>
            </a:extLst>
          </p:cNvPr>
          <p:cNvSpPr/>
          <p:nvPr/>
        </p:nvSpPr>
        <p:spPr>
          <a:xfrm>
            <a:off x="1543997" y="2779959"/>
            <a:ext cx="844827" cy="844827"/>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5" name="TextBox 4"/>
          <p:cNvSpPr txBox="1"/>
          <p:nvPr/>
        </p:nvSpPr>
        <p:spPr>
          <a:xfrm>
            <a:off x="1696628" y="2740708"/>
            <a:ext cx="569387" cy="923330"/>
          </a:xfrm>
          <a:prstGeom prst="rect">
            <a:avLst/>
          </a:prstGeom>
          <a:noFill/>
        </p:spPr>
        <p:txBody>
          <a:bodyPr wrap="none" rtlCol="0">
            <a:spAutoFit/>
          </a:bodyPr>
          <a:lstStyle/>
          <a:p>
            <a:pPr algn="l" rtl="0"/>
            <a:r>
              <a:rPr lang="es-US" sz="5400" b="1" i="0" u="none" baseline="0">
                <a:solidFill>
                  <a:schemeClr val="bg1"/>
                </a:solidFill>
                <a:latin typeface="Arial" charset="0"/>
                <a:ea typeface="Arial" charset="0"/>
                <a:cs typeface="Arial" charset="0"/>
                <a:sym typeface="Arial" charset="0"/>
              </a:rPr>
              <a:t>1</a:t>
            </a:r>
          </a:p>
        </p:txBody>
      </p:sp>
      <p:sp>
        <p:nvSpPr>
          <p:cNvPr id="6" name="TextBox 5"/>
          <p:cNvSpPr txBox="1"/>
          <p:nvPr/>
        </p:nvSpPr>
        <p:spPr>
          <a:xfrm>
            <a:off x="2544415" y="2899086"/>
            <a:ext cx="6445995" cy="646331"/>
          </a:xfrm>
          <a:prstGeom prst="rect">
            <a:avLst/>
          </a:prstGeom>
          <a:noFill/>
        </p:spPr>
        <p:txBody>
          <a:bodyPr wrap="none" rtlCol="0">
            <a:spAutoFit/>
          </a:bodyPr>
          <a:lstStyle/>
          <a:p>
            <a:pPr algn="l" rtl="0"/>
            <a:r>
              <a:rPr lang="es-US" sz="3600" b="0" i="0" u="none" baseline="0">
                <a:latin typeface="Arial" charset="0"/>
                <a:ea typeface="Arial" charset="0"/>
                <a:cs typeface="Arial" charset="0"/>
                <a:sym typeface="Arial" charset="0"/>
              </a:rPr>
              <a:t>Si la respuesta es </a:t>
            </a:r>
            <a:r>
              <a:rPr lang="es-US" sz="3600" b="1" i="0" u="none" baseline="0">
                <a:solidFill>
                  <a:srgbClr val="FDBB63"/>
                </a:solidFill>
                <a:latin typeface="Arial" charset="0"/>
                <a:ea typeface="Arial" charset="0"/>
                <a:cs typeface="Arial" charset="0"/>
                <a:sym typeface="Arial" charset="0"/>
              </a:rPr>
              <a:t>"lo mismo"</a:t>
            </a:r>
          </a:p>
        </p:txBody>
      </p:sp>
      <p:sp>
        <p:nvSpPr>
          <p:cNvPr id="13" name="Oval 12">
            <a:extLst>
              <a:ext uri="{C183D7F6-B498-43B3-948B-1728B52AA6E4}">
                <adec:decorative xmlns:adec="http://schemas.microsoft.com/office/drawing/2017/decorative" val="1"/>
              </a:ext>
            </a:extLst>
          </p:cNvPr>
          <p:cNvSpPr/>
          <p:nvPr/>
        </p:nvSpPr>
        <p:spPr>
          <a:xfrm>
            <a:off x="1543997" y="3915007"/>
            <a:ext cx="844827" cy="844827"/>
          </a:xfrm>
          <a:prstGeom prst="ellipse">
            <a:avLst/>
          </a:prstGeom>
          <a:solidFill>
            <a:srgbClr val="F89728"/>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7" name="TextBox 6"/>
          <p:cNvSpPr txBox="1"/>
          <p:nvPr/>
        </p:nvSpPr>
        <p:spPr>
          <a:xfrm>
            <a:off x="1696628" y="3836504"/>
            <a:ext cx="569387" cy="923330"/>
          </a:xfrm>
          <a:prstGeom prst="rect">
            <a:avLst/>
          </a:prstGeom>
          <a:noFill/>
        </p:spPr>
        <p:txBody>
          <a:bodyPr wrap="none" rtlCol="0">
            <a:spAutoFit/>
          </a:bodyPr>
          <a:lstStyle/>
          <a:p>
            <a:pPr algn="l" rtl="0"/>
            <a:r>
              <a:rPr lang="es-US" sz="5400" b="1" i="0" u="none" baseline="0">
                <a:solidFill>
                  <a:schemeClr val="bg1"/>
                </a:solidFill>
                <a:latin typeface="Arial" charset="0"/>
                <a:ea typeface="Arial" charset="0"/>
                <a:cs typeface="Arial" charset="0"/>
                <a:sym typeface="Arial" charset="0"/>
              </a:rPr>
              <a:t>2</a:t>
            </a:r>
          </a:p>
        </p:txBody>
      </p:sp>
      <p:sp>
        <p:nvSpPr>
          <p:cNvPr id="8" name="TextBox 7"/>
          <p:cNvSpPr txBox="1"/>
          <p:nvPr/>
        </p:nvSpPr>
        <p:spPr>
          <a:xfrm>
            <a:off x="2544415" y="3994882"/>
            <a:ext cx="5343129" cy="646331"/>
          </a:xfrm>
          <a:prstGeom prst="rect">
            <a:avLst/>
          </a:prstGeom>
          <a:noFill/>
        </p:spPr>
        <p:txBody>
          <a:bodyPr wrap="none" rtlCol="0">
            <a:spAutoFit/>
          </a:bodyPr>
          <a:lstStyle/>
          <a:p>
            <a:pPr algn="l" rtl="0"/>
            <a:r>
              <a:rPr lang="es-US" sz="3600" b="0" i="0" u="none" baseline="0">
                <a:latin typeface="Arial" charset="0"/>
                <a:ea typeface="Arial" charset="0"/>
                <a:cs typeface="Arial" charset="0"/>
                <a:sym typeface="Arial" charset="0"/>
              </a:rPr>
              <a:t>Si la respuesta es </a:t>
            </a:r>
            <a:r>
              <a:rPr lang="es-US" sz="3600" b="1" i="0" u="none" baseline="0">
                <a:solidFill>
                  <a:srgbClr val="FDBB63"/>
                </a:solidFill>
                <a:latin typeface="Arial" charset="0"/>
                <a:ea typeface="Arial" charset="0"/>
                <a:cs typeface="Arial" charset="0"/>
                <a:sym typeface="Arial" charset="0"/>
              </a:rPr>
              <a:t>"más"</a:t>
            </a:r>
          </a:p>
        </p:txBody>
      </p:sp>
    </p:spTree>
    <p:extLst>
      <p:ext uri="{BB962C8B-B14F-4D97-AF65-F5344CB8AC3E}">
        <p14:creationId xmlns:p14="http://schemas.microsoft.com/office/powerpoint/2010/main" val="757063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 name="ARTICULATE_DESIGN_ID_OFFICE THEME" val="vqHwh3HB"/>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10842</TotalTime>
  <Words>2318</Words>
  <Application>Microsoft Office PowerPoint</Application>
  <PresentationFormat>On-screen Show (4:3)</PresentationFormat>
  <Paragraphs>268</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Custom Design</vt:lpstr>
      <vt:lpstr>Ahorro para el futuro</vt:lpstr>
      <vt:lpstr>¿Por qué no estamos ahorrando  para la jubilación?</vt:lpstr>
      <vt:lpstr>Razones para ahorrar</vt:lpstr>
      <vt:lpstr>Más razones para ahorrar</vt:lpstr>
      <vt:lpstr>¿Por qué unirse a su plan?</vt:lpstr>
      <vt:lpstr>¿Por qué unirse a su plan? </vt:lpstr>
      <vt:lpstr>Cuánto necesitará</vt:lpstr>
      <vt:lpstr>Cuánto necesitará </vt:lpstr>
      <vt:lpstr>Responda 6 preguntas</vt:lpstr>
      <vt:lpstr>Responda 6 preguntas </vt:lpstr>
      <vt:lpstr>Puntuación de su cuestionario</vt:lpstr>
      <vt:lpstr>Metas de ahorro</vt:lpstr>
      <vt:lpstr>Ahorro para el futuro </vt:lpstr>
      <vt:lpstr>Conclusion</vt:lpstr>
    </vt:vector>
  </TitlesOfParts>
  <Company>Standard Insurance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Ahorro para el futuro</dc:title>
  <dc:subject>Con el pensamiento de jubilarse</dc:subject>
  <dc:creator>The Standard</dc:creator>
  <cp:lastModifiedBy>Manikandan Karuppasamy</cp:lastModifiedBy>
  <cp:revision>232</cp:revision>
  <cp:lastPrinted>2017-11-07T00:00:55Z</cp:lastPrinted>
  <dcterms:created xsi:type="dcterms:W3CDTF">2017-06-22T23:20:44Z</dcterms:created>
  <dcterms:modified xsi:type="dcterms:W3CDTF">2022-12-14T21:03:42Z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F44769D7-5F46-4FAE-A590-AEE8A1085774</vt:lpwstr>
  </property>
  <property fmtid="{D5CDD505-2E9C-101B-9397-08002B2CF9AE}" pid="3" name="ArticulatePath">
    <vt:lpwstr>19356</vt:lpwstr>
  </property>
</Properties>
</file>