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24"/>
  </p:notesMasterIdLst>
  <p:handoutMasterIdLst>
    <p:handoutMasterId r:id="rId25"/>
  </p:handoutMasterIdLst>
  <p:sldIdLst>
    <p:sldId id="391" r:id="rId5"/>
    <p:sldId id="327" r:id="rId6"/>
    <p:sldId id="378" r:id="rId7"/>
    <p:sldId id="371" r:id="rId8"/>
    <p:sldId id="379" r:id="rId9"/>
    <p:sldId id="360" r:id="rId10"/>
    <p:sldId id="374" r:id="rId11"/>
    <p:sldId id="323" r:id="rId12"/>
    <p:sldId id="380" r:id="rId13"/>
    <p:sldId id="340" r:id="rId14"/>
    <p:sldId id="381" r:id="rId15"/>
    <p:sldId id="382" r:id="rId16"/>
    <p:sldId id="383" r:id="rId17"/>
    <p:sldId id="384" r:id="rId18"/>
    <p:sldId id="385" r:id="rId19"/>
    <p:sldId id="390" r:id="rId20"/>
    <p:sldId id="387" r:id="rId21"/>
    <p:sldId id="395" r:id="rId22"/>
    <p:sldId id="38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1920" userDrawn="1">
          <p15:clr>
            <a:srgbClr val="A4A3A4"/>
          </p15:clr>
        </p15:guide>
        <p15:guide id="3" pos="357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AF2518-23A2-080F-476C-A2184E2A5D29}" name="Adrienne Grace" initials="AG" userId="S::adrienne.grace@standard.com::f481a750-54cb-46b2-8693-5365b4a01085" providerId="AD"/>
  <p188:author id="{6E21EF44-FC25-08BC-C724-70229DA01A3E}" name="Katherine Heilman" initials="KH" userId="S::katherine.heilman@standard.com::9a1e6f34-5639-4748-b4af-b9a0301b47e8" providerId="AD"/>
  <p188:author id="{698E1050-D34A-6E8D-CA97-647FE7E16840}" name="Dawn Bender" initials="" userId="S::dawn.bender@standard.com::da5e5fa8-5b5d-42c2-984b-699c46e11e17" providerId="AD"/>
  <p188:author id="{A129EF8F-9FB0-CB48-7C2D-0A79593A33DE}" name="Mandy Goodwin" initials="MG" userId="S::mandy.goodwin@standard.com::fd1d2c4c-aaf5-450f-947e-b056ec8c31fe" providerId="AD"/>
  <p188:author id="{66FC9AA4-6B3F-B435-95B9-9913743F221A}" name="Jerilee Olmstead" initials="JO" userId="S::jerilee.olmstead@standard.com::5d08420a-9b00-4d47-be0c-0b8138f5dd52" providerId="AD"/>
  <p188:author id="{D3F43ECC-8820-CAED-F6F9-939DE7E0F8FD}" name="Jerilee Olmstead" initials="" userId="S::Jerilee.Olmstead@standard.com::5d08420a-9b00-4d47-be0c-0b8138f5dd5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EA7"/>
    <a:srgbClr val="0075B2"/>
    <a:srgbClr val="505050"/>
    <a:srgbClr val="DAD8EB"/>
    <a:srgbClr val="E5E5E5"/>
    <a:srgbClr val="E5E5E6"/>
    <a:srgbClr val="D6F3FF"/>
    <a:srgbClr val="6E747C"/>
    <a:srgbClr val="F1F5FF"/>
    <a:srgbClr val="D9D8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57E628-F4C1-EE67-7F25-B93AF104FDA8}" v="250" dt="2026-02-18T16:36:42.864"/>
    <p1510:client id="{CA867D3B-4D2A-4F16-A3F1-CD1311A32530}" v="4" dt="2026-02-18T16:59:21.2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764" y="56"/>
      </p:cViewPr>
      <p:guideLst>
        <p:guide orient="horz" pos="2160"/>
        <p:guide pos="1920"/>
        <p:guide pos="357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43D226-2AAD-71DC-04A2-56C76016BDF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77A6670-C23B-385F-68CC-F3CE60E5E80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5D2773-295A-4647-866D-65169A5F5513}" type="datetimeFigureOut">
              <a:rPr lang="en-US" smtClean="0"/>
              <a:t>2/19/2026</a:t>
            </a:fld>
            <a:endParaRPr lang="en-US"/>
          </a:p>
        </p:txBody>
      </p:sp>
      <p:sp>
        <p:nvSpPr>
          <p:cNvPr id="4" name="Footer Placeholder 3">
            <a:extLst>
              <a:ext uri="{FF2B5EF4-FFF2-40B4-BE49-F238E27FC236}">
                <a16:creationId xmlns:a16="http://schemas.microsoft.com/office/drawing/2014/main" id="{9FC97CCE-1DAF-1B3B-9A8A-CAEEDA3C81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EE7759F-EA5A-D7BD-FFD7-7ACE8161050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424F22A-767E-6B41-8237-648607A4F8B1}" type="slidenum">
              <a:rPr lang="en-US" smtClean="0"/>
              <a:t>‹#›</a:t>
            </a:fld>
            <a:endParaRPr lang="en-US"/>
          </a:p>
        </p:txBody>
      </p:sp>
    </p:spTree>
    <p:extLst>
      <p:ext uri="{BB962C8B-B14F-4D97-AF65-F5344CB8AC3E}">
        <p14:creationId xmlns:p14="http://schemas.microsoft.com/office/powerpoint/2010/main" val="870025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CD0E78-B23E-6041-9069-6F218D507CC2}" type="datetimeFigureOut">
              <a:rPr lang="en-US" smtClean="0"/>
              <a:t>2/19/2026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735D49-6D46-5C4C-9B2F-BCF1E12CE670}" type="slidenum">
              <a:rPr lang="en-US" smtClean="0"/>
              <a:t>‹#›</a:t>
            </a:fld>
            <a:endParaRPr lang="en-US"/>
          </a:p>
        </p:txBody>
      </p:sp>
    </p:spTree>
    <p:extLst>
      <p:ext uri="{BB962C8B-B14F-4D97-AF65-F5344CB8AC3E}">
        <p14:creationId xmlns:p14="http://schemas.microsoft.com/office/powerpoint/2010/main" val="2614397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a:t>
            </a:r>
          </a:p>
          <a:p>
            <a:endParaRPr lang="en-US"/>
          </a:p>
          <a:p>
            <a:r>
              <a:rPr lang="en-US"/>
              <a:t>You’re here today because your employer offers a retirement plan. It’s a great way to save now to help cover your living expenses in the future.  </a:t>
            </a:r>
          </a:p>
          <a:p>
            <a:endParaRPr lang="en-US"/>
          </a:p>
          <a:p>
            <a:r>
              <a:rPr lang="en-US"/>
              <a:t>You may or may not be saving in your plan, but either way, one big question may be on your mind.</a:t>
            </a:r>
            <a:endParaRPr lang="en-US">
              <a:ea typeface="Calibri"/>
              <a:cs typeface="Calibri"/>
            </a:endParaRPr>
          </a:p>
          <a:p>
            <a:endParaRPr lang="en-US"/>
          </a:p>
          <a:p>
            <a:endParaRPr lang="en-US"/>
          </a:p>
          <a:p>
            <a:r>
              <a:rPr lang="en-US" i="1"/>
              <a:t>“How much should I save?”</a:t>
            </a:r>
          </a:p>
          <a:p>
            <a:endParaRPr lang="en-US"/>
          </a:p>
          <a:p>
            <a:endParaRPr lang="en-US"/>
          </a:p>
          <a:p>
            <a:r>
              <a:rPr lang="en-US"/>
              <a:t>If this feels like a big question to tackle, put your worries aside. </a:t>
            </a:r>
          </a:p>
          <a:p>
            <a:endParaRPr lang="en-US"/>
          </a:p>
          <a:p>
            <a:r>
              <a:rPr lang="en-US"/>
              <a:t>Today, we’re going to move together through some simple steps to help you come up with an answer. </a:t>
            </a:r>
          </a:p>
        </p:txBody>
      </p:sp>
      <p:sp>
        <p:nvSpPr>
          <p:cNvPr id="4" name="Slide Number Placeholder 3"/>
          <p:cNvSpPr>
            <a:spLocks noGrp="1"/>
          </p:cNvSpPr>
          <p:nvPr>
            <p:ph type="sldNum" sz="quarter" idx="5"/>
          </p:nvPr>
        </p:nvSpPr>
        <p:spPr/>
        <p:txBody>
          <a:bodyPr/>
          <a:lstStyle/>
          <a:p>
            <a:fld id="{68735D49-6D46-5C4C-9B2F-BCF1E12CE670}" type="slidenum">
              <a:rPr lang="en-US" smtClean="0"/>
              <a:t>1</a:t>
            </a:fld>
            <a:endParaRPr lang="en-US"/>
          </a:p>
        </p:txBody>
      </p:sp>
    </p:spTree>
    <p:extLst>
      <p:ext uri="{BB962C8B-B14F-4D97-AF65-F5344CB8AC3E}">
        <p14:creationId xmlns:p14="http://schemas.microsoft.com/office/powerpoint/2010/main" val="230971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[INTRODUCTIONS]</a:t>
            </a:r>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2</a:t>
            </a:fld>
            <a:endParaRPr lang="en-US"/>
          </a:p>
        </p:txBody>
      </p:sp>
    </p:spTree>
    <p:extLst>
      <p:ext uri="{BB962C8B-B14F-4D97-AF65-F5344CB8AC3E}">
        <p14:creationId xmlns:p14="http://schemas.microsoft.com/office/powerpoint/2010/main" val="2388446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Saving for retirement can feel challenging. A lot of us feel that way.</a:t>
            </a:r>
          </a:p>
          <a:p>
            <a:endParaRPr lang="en-US"/>
          </a:p>
          <a:p>
            <a:r>
              <a:rPr lang="en-US"/>
              <a:t>While many Americans have access to a workplace retirement plan, they may not feel ready for retirement.</a:t>
            </a:r>
          </a:p>
          <a:p>
            <a:endParaRPr lang="en-US"/>
          </a:p>
          <a:p>
            <a:r>
              <a:rPr lang="en-US"/>
              <a:t>Why aren’t we saving for retirement? </a:t>
            </a:r>
          </a:p>
          <a:p>
            <a:endParaRPr lang="en-US"/>
          </a:p>
          <a:p>
            <a:r>
              <a:rPr lang="en-US"/>
              <a:t>The reasons may sound familiar to you. Which of these do you hear in your head?</a:t>
            </a:r>
          </a:p>
          <a:p>
            <a:endParaRPr lang="en-US"/>
          </a:p>
          <a:p>
            <a:pPr marL="171450" indent="-171450">
              <a:buFont typeface="Arial" panose="020B0604020202020204" pitchFamily="34" charset="0"/>
              <a:buChar char="•"/>
            </a:pPr>
            <a:r>
              <a:rPr lang="en-US"/>
              <a:t>“It’s too hard to get started.”</a:t>
            </a:r>
          </a:p>
          <a:p>
            <a:pPr marL="171450" indent="-171450">
              <a:buFont typeface="Arial" panose="020B0604020202020204" pitchFamily="34" charset="0"/>
              <a:buChar char="•"/>
            </a:pPr>
            <a:r>
              <a:rPr lang="en-US"/>
              <a:t>“Retirement is a long ways off.”</a:t>
            </a:r>
          </a:p>
          <a:p>
            <a:pPr marL="171450" indent="-171450">
              <a:buFont typeface="Arial" panose="020B0604020202020204" pitchFamily="34" charset="0"/>
              <a:buChar char="•"/>
            </a:pPr>
            <a:r>
              <a:rPr lang="en-US"/>
              <a:t>“I’m close to retiring. It’s too late to start saving.”</a:t>
            </a:r>
          </a:p>
          <a:p>
            <a:pPr marL="171450" indent="-171450">
              <a:buFont typeface="Arial" panose="020B0604020202020204" pitchFamily="34" charset="0"/>
              <a:buChar char="•"/>
            </a:pPr>
            <a:r>
              <a:rPr lang="en-US"/>
              <a:t>“I’m hoping I’ll be fine on my Social Security benefits.”</a:t>
            </a:r>
          </a:p>
          <a:p>
            <a:pPr marL="171450" indent="-171450">
              <a:buFont typeface="Arial" panose="020B0604020202020204" pitchFamily="34" charset="0"/>
              <a:buChar char="•"/>
            </a:pPr>
            <a:r>
              <a:rPr lang="en-US"/>
              <a:t>“I don’t know how much to save.”</a:t>
            </a:r>
          </a:p>
          <a:p>
            <a:endParaRPr lang="en-US"/>
          </a:p>
          <a:p>
            <a:r>
              <a:rPr lang="en-US"/>
              <a:t>We’ll talk more in a bit about some of these reasons – and how we can easily help you get past them.  </a:t>
            </a:r>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3</a:t>
            </a:fld>
            <a:endParaRPr lang="en-US"/>
          </a:p>
        </p:txBody>
      </p:sp>
    </p:spTree>
    <p:extLst>
      <p:ext uri="{BB962C8B-B14F-4D97-AF65-F5344CB8AC3E}">
        <p14:creationId xmlns:p14="http://schemas.microsoft.com/office/powerpoint/2010/main" val="1670026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talk about what your costs will be when you are retired.  </a:t>
            </a:r>
          </a:p>
          <a:p>
            <a:endParaRPr lang="en-US"/>
          </a:p>
          <a:p>
            <a:r>
              <a:rPr lang="en-US"/>
              <a:t>When you stop working and stop getting a regular paycheck,  you’ll still have some of the same expenses you have now.  And new ones, too. </a:t>
            </a:r>
          </a:p>
          <a:p>
            <a:endParaRPr lang="en-US"/>
          </a:p>
          <a:p>
            <a:r>
              <a:rPr lang="en-US"/>
              <a:t>Here’s what you’ll need:</a:t>
            </a:r>
          </a:p>
          <a:p>
            <a:endParaRPr lang="en-US"/>
          </a:p>
          <a:p>
            <a:r>
              <a:rPr lang="en-US" b="1"/>
              <a:t>Money to live on</a:t>
            </a:r>
            <a:endParaRPr lang="en-US"/>
          </a:p>
          <a:p>
            <a:pPr marL="171450" indent="-171450">
              <a:buFont typeface="Arial" panose="020B0604020202020204" pitchFamily="34" charset="0"/>
              <a:buChar char="•"/>
            </a:pPr>
            <a:r>
              <a:rPr lang="en-US"/>
              <a:t>Rent or mortgage</a:t>
            </a:r>
          </a:p>
          <a:p>
            <a:pPr marL="171450" indent="-171450">
              <a:buFont typeface="Arial" panose="020B0604020202020204" pitchFamily="34" charset="0"/>
              <a:buChar char="•"/>
            </a:pPr>
            <a:r>
              <a:rPr lang="en-US"/>
              <a:t>Food and necessities</a:t>
            </a:r>
          </a:p>
          <a:p>
            <a:pPr marL="171450" indent="-171450">
              <a:buFont typeface="Arial" panose="020B0604020202020204" pitchFamily="34" charset="0"/>
              <a:buChar char="•"/>
            </a:pPr>
            <a:r>
              <a:rPr lang="en-US"/>
              <a:t>Utilities and other expenses</a:t>
            </a:r>
          </a:p>
          <a:p>
            <a:pPr marL="171450" indent="-171450">
              <a:buFont typeface="Arial" panose="020B0604020202020204" pitchFamily="34" charset="0"/>
              <a:buChar char="•"/>
            </a:pPr>
            <a:r>
              <a:rPr lang="en-US"/>
              <a:t>Insurance</a:t>
            </a:r>
          </a:p>
          <a:p>
            <a:pPr marL="171450" indent="-171450">
              <a:buFont typeface="Arial" panose="020B0604020202020204" pitchFamily="34" charset="0"/>
              <a:buChar char="•"/>
            </a:pPr>
            <a:r>
              <a:rPr lang="en-US"/>
              <a:t>Transportation</a:t>
            </a:r>
          </a:p>
          <a:p>
            <a:endParaRPr lang="en-US"/>
          </a:p>
          <a:p>
            <a:r>
              <a:rPr lang="en-US" b="1"/>
              <a:t>Money for fun</a:t>
            </a:r>
            <a:endParaRPr lang="en-US"/>
          </a:p>
          <a:p>
            <a:pPr marL="171450" indent="-171450">
              <a:buFont typeface="Arial" panose="020B0604020202020204" pitchFamily="34" charset="0"/>
              <a:buChar char="•"/>
            </a:pPr>
            <a:r>
              <a:rPr lang="en-US"/>
              <a:t>Travel expenses</a:t>
            </a:r>
          </a:p>
          <a:p>
            <a:pPr marL="171450" indent="-171450">
              <a:buFont typeface="Arial" panose="020B0604020202020204" pitchFamily="34" charset="0"/>
              <a:buChar char="•"/>
            </a:pPr>
            <a:r>
              <a:rPr lang="en-US"/>
              <a:t>Club memberships</a:t>
            </a:r>
          </a:p>
          <a:p>
            <a:pPr marL="171450" indent="-171450">
              <a:buFont typeface="Arial" panose="020B0604020202020204" pitchFamily="34" charset="0"/>
              <a:buChar char="•"/>
            </a:pPr>
            <a:r>
              <a:rPr lang="en-US"/>
              <a:t>Hobbies and activities			</a:t>
            </a:r>
          </a:p>
          <a:p>
            <a:endParaRPr lang="en-US"/>
          </a:p>
          <a:p>
            <a:r>
              <a:rPr lang="en-US" b="1"/>
              <a:t>Money for major purchases</a:t>
            </a:r>
            <a:endParaRPr lang="en-US"/>
          </a:p>
          <a:p>
            <a:pPr marL="171450" indent="-171450">
              <a:buFont typeface="Arial" panose="020B0604020202020204" pitchFamily="34" charset="0"/>
              <a:buChar char="•"/>
            </a:pPr>
            <a:r>
              <a:rPr lang="en-US"/>
              <a:t>Car</a:t>
            </a:r>
          </a:p>
          <a:p>
            <a:pPr marL="171450" indent="-171450">
              <a:buFont typeface="Arial" panose="020B0604020202020204" pitchFamily="34" charset="0"/>
              <a:buChar char="•"/>
            </a:pPr>
            <a:r>
              <a:rPr lang="en-US"/>
              <a:t>Home projects</a:t>
            </a:r>
          </a:p>
          <a:p>
            <a:pPr marL="171450" indent="-171450">
              <a:buFont typeface="Arial" panose="020B0604020202020204" pitchFamily="34" charset="0"/>
              <a:buChar char="•"/>
            </a:pPr>
            <a:r>
              <a:rPr lang="en-US"/>
              <a:t>Real estate</a:t>
            </a:r>
          </a:p>
          <a:p>
            <a:pPr marL="171450" indent="-171450">
              <a:buFont typeface="Arial" panose="020B0604020202020204" pitchFamily="34" charset="0"/>
              <a:buChar char="•"/>
            </a:pPr>
            <a:r>
              <a:rPr lang="en-US"/>
              <a:t>Technology, like new phones and computers</a:t>
            </a:r>
          </a:p>
          <a:p>
            <a:endParaRPr lang="en-US"/>
          </a:p>
          <a:p>
            <a:r>
              <a:rPr lang="en-US"/>
              <a:t>How will you cover these expenses?</a:t>
            </a:r>
          </a:p>
          <a:p>
            <a:endParaRPr lang="en-US"/>
          </a:p>
          <a:p>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4</a:t>
            </a:fld>
            <a:endParaRPr lang="en-US"/>
          </a:p>
        </p:txBody>
      </p:sp>
    </p:spTree>
    <p:extLst>
      <p:ext uri="{BB962C8B-B14F-4D97-AF65-F5344CB8AC3E}">
        <p14:creationId xmlns:p14="http://schemas.microsoft.com/office/powerpoint/2010/main" val="2341815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a few other important reasons to be saving.</a:t>
            </a:r>
          </a:p>
          <a:p>
            <a:endParaRPr lang="en-US"/>
          </a:p>
          <a:p>
            <a:r>
              <a:rPr lang="en-US" b="1"/>
              <a:t>Health-care costs are a big one.</a:t>
            </a:r>
          </a:p>
          <a:p>
            <a:endParaRPr lang="en-US"/>
          </a:p>
          <a:p>
            <a:r>
              <a:rPr lang="en-US" dirty="0"/>
              <a:t>Generally speaking, </a:t>
            </a:r>
            <a:r>
              <a:rPr lang="en-US"/>
              <a:t>health</a:t>
            </a:r>
            <a:r>
              <a:rPr lang="en-US" dirty="0"/>
              <a:t> care </a:t>
            </a:r>
            <a:r>
              <a:rPr lang="en-US" kern="1200" dirty="0">
                <a:effectLst/>
              </a:rPr>
              <a:t>costs </a:t>
            </a:r>
            <a:r>
              <a:rPr lang="en-US" dirty="0"/>
              <a:t>are expected </a:t>
            </a:r>
            <a:r>
              <a:rPr lang="en-US" kern="1200" dirty="0">
                <a:effectLst/>
              </a:rPr>
              <a:t>to rise </a:t>
            </a:r>
            <a:r>
              <a:rPr lang="en-US" dirty="0"/>
              <a:t>throughout one’s retirement years</a:t>
            </a:r>
            <a:r>
              <a:rPr lang="en-US" kern="1200" dirty="0">
                <a:effectLst/>
              </a:rPr>
              <a:t>.</a:t>
            </a:r>
            <a:r>
              <a:rPr lang="en-US" dirty="0"/>
              <a:t> It's important to give some thought about how you will stay healthy in retirement.</a:t>
            </a:r>
            <a:endParaRPr lang="en-US" dirty="0">
              <a:ea typeface="Calibri"/>
              <a:cs typeface="Calibri"/>
            </a:endParaRPr>
          </a:p>
          <a:p>
            <a:endParaRPr lang="en-US" b="1"/>
          </a:p>
          <a:p>
            <a:r>
              <a:rPr lang="en-US" b="1"/>
              <a:t>And what about inflation?</a:t>
            </a:r>
          </a:p>
          <a:p>
            <a:endParaRPr lang="en-US"/>
          </a:p>
          <a:p>
            <a:r>
              <a:rPr lang="en-US"/>
              <a:t>The cost of everything we buy and services we use typically increase year over year. Generally, we expect that things will cost more when you retire, compared to what they cost today.</a:t>
            </a:r>
            <a:endParaRPr lang="en-US" dirty="0">
              <a:ea typeface="Calibri"/>
              <a:cs typeface="Calibri"/>
            </a:endParaRPr>
          </a:p>
          <a:p>
            <a:endParaRPr lang="en-US"/>
          </a:p>
          <a:p>
            <a:r>
              <a:rPr lang="en-US"/>
              <a:t>For those of you who plan to retire on your Social Security benefits, remember that these benefits are not designed to cover all of your needs in retirement. </a:t>
            </a:r>
            <a:endParaRPr lang="en-US" dirty="0">
              <a:ea typeface="Calibri"/>
              <a:cs typeface="Calibri"/>
            </a:endParaRPr>
          </a:p>
          <a:p>
            <a:endParaRPr lang="en-US"/>
          </a:p>
          <a:p>
            <a:r>
              <a:rPr lang="en-US"/>
              <a:t>How will you make up the difference?</a:t>
            </a:r>
          </a:p>
        </p:txBody>
      </p:sp>
      <p:sp>
        <p:nvSpPr>
          <p:cNvPr id="4" name="Slide Number Placeholder 3"/>
          <p:cNvSpPr>
            <a:spLocks noGrp="1"/>
          </p:cNvSpPr>
          <p:nvPr>
            <p:ph type="sldNum" sz="quarter" idx="5"/>
          </p:nvPr>
        </p:nvSpPr>
        <p:spPr/>
        <p:txBody>
          <a:bodyPr/>
          <a:lstStyle/>
          <a:p>
            <a:fld id="{68735D49-6D46-5C4C-9B2F-BCF1E12CE670}" type="slidenum">
              <a:rPr lang="en-US" smtClean="0"/>
              <a:t>5</a:t>
            </a:fld>
            <a:endParaRPr lang="en-US"/>
          </a:p>
        </p:txBody>
      </p:sp>
    </p:spTree>
    <p:extLst>
      <p:ext uri="{BB962C8B-B14F-4D97-AF65-F5344CB8AC3E}">
        <p14:creationId xmlns:p14="http://schemas.microsoft.com/office/powerpoint/2010/main" val="4152271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let’s look back at one of the reasons we aren’t saving. </a:t>
            </a:r>
          </a:p>
          <a:p>
            <a:endParaRPr lang="en-US"/>
          </a:p>
          <a:p>
            <a:r>
              <a:rPr lang="en-US"/>
              <a:t>“It’s too hard to get started” is one I hear a lot.</a:t>
            </a:r>
          </a:p>
          <a:p>
            <a:endParaRPr lang="en-US"/>
          </a:p>
          <a:p>
            <a:r>
              <a:rPr lang="en-US"/>
              <a:t>But the reality is your employer’s retirement plan is easy to join. It takes just minutes to get online and enroll – with any amount.</a:t>
            </a:r>
          </a:p>
          <a:p>
            <a:endParaRPr lang="en-US"/>
          </a:p>
          <a:p>
            <a:r>
              <a:rPr lang="en-US"/>
              <a:t>It’s easy to change your contribution when you decide to increase your savings rate. You can make changes any time.</a:t>
            </a:r>
          </a:p>
          <a:p>
            <a:endParaRPr lang="en-US"/>
          </a:p>
          <a:p>
            <a:r>
              <a:rPr lang="en-US"/>
              <a:t>And tracking your balance and investments doesn’t take a lot of effort. </a:t>
            </a:r>
          </a:p>
          <a:p>
            <a:endParaRPr lang="en-US"/>
          </a:p>
          <a:p>
            <a:r>
              <a:rPr lang="en-US"/>
              <a:t>Need more reasons to enroll in your plan? Here are 5 of the best ones:</a:t>
            </a:r>
          </a:p>
          <a:p>
            <a:endParaRPr lang="en-US"/>
          </a:p>
          <a:p>
            <a:pPr marL="171450" indent="-171450">
              <a:buFont typeface="Arial" panose="020B0604020202020204" pitchFamily="34" charset="0"/>
              <a:buChar char="•"/>
            </a:pPr>
            <a:r>
              <a:rPr lang="en-US"/>
              <a:t>It’s easy – saving is automatic. Contributions to your retirement plan are taken directly out of your paycheck. This makes saving easy and seamless.</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There are also tax advantages. Your contributions are made before taxes are withheld. This reduces your taxable income and, in turn, can help lower income taxes. </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You have control over your investments. You decide how and where to invest. And you can take your savings with you if you leave your job.</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Compounding is cool. The earnings on your savings are reinvested and can start earning an investment return of their own. The earlier you start saving, the more you can benefit from compounding.</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“Free money.” OK, not really, but your employer may match part of your contribution. That means you may be able to double your contributions up to a limit.  </a:t>
            </a:r>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6</a:t>
            </a:fld>
            <a:endParaRPr lang="en-US"/>
          </a:p>
        </p:txBody>
      </p:sp>
    </p:spTree>
    <p:extLst>
      <p:ext uri="{BB962C8B-B14F-4D97-AF65-F5344CB8AC3E}">
        <p14:creationId xmlns:p14="http://schemas.microsoft.com/office/powerpoint/2010/main" val="1761465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how much will you need in retirement?</a:t>
            </a:r>
          </a:p>
          <a:p>
            <a:endParaRPr lang="en-US"/>
          </a:p>
          <a:p>
            <a:r>
              <a:rPr lang="en-US"/>
              <a:t>Experts generally agree that most of us will need 80 to 90 percent of our current income to live a similar lifestyle in retirement. </a:t>
            </a:r>
          </a:p>
          <a:p>
            <a:endParaRPr lang="en-US"/>
          </a:p>
          <a:p>
            <a:r>
              <a:rPr lang="en-US"/>
              <a:t>Will you need closer to 80 percent or more like 90 percent? That’s hard to predict. </a:t>
            </a:r>
          </a:p>
          <a:p>
            <a:endParaRPr lang="en-US"/>
          </a:p>
          <a:p>
            <a:r>
              <a:rPr lang="en-US"/>
              <a:t>Some of us plan to retire easy, maybe downsize to a smaller house with fewer expenses and work in the garden as much as we can.</a:t>
            </a:r>
          </a:p>
          <a:p>
            <a:endParaRPr lang="en-US"/>
          </a:p>
          <a:p>
            <a:r>
              <a:rPr lang="en-US"/>
              <a:t>Others might have plans to travel for six months out of the year to far off destinations or buy a second house in a warmer part of the country. </a:t>
            </a:r>
          </a:p>
          <a:p>
            <a:endParaRPr lang="en-US"/>
          </a:p>
          <a:p>
            <a:r>
              <a:rPr lang="en-US"/>
              <a:t>Spend a few minutes picturing what you might do in your retirement? Do you think you’ll want to: </a:t>
            </a:r>
          </a:p>
          <a:p>
            <a:endParaRPr lang="en-US"/>
          </a:p>
          <a:p>
            <a:pPr marL="171450" indent="-171450">
              <a:buFont typeface="Arial" panose="020B0604020202020204" pitchFamily="34" charset="0"/>
              <a:buChar char="•"/>
            </a:pPr>
            <a:r>
              <a:rPr lang="en-US"/>
              <a:t>Travel far</a:t>
            </a:r>
          </a:p>
          <a:p>
            <a:pPr marL="171450" indent="-171450">
              <a:buFont typeface="Arial" panose="020B0604020202020204" pitchFamily="34" charset="0"/>
              <a:buChar char="•"/>
            </a:pPr>
            <a:r>
              <a:rPr lang="en-US"/>
              <a:t>Earn a degree </a:t>
            </a:r>
          </a:p>
          <a:p>
            <a:pPr marL="171450" indent="-171450">
              <a:buFont typeface="Arial" panose="020B0604020202020204" pitchFamily="34" charset="0"/>
              <a:buChar char="•"/>
            </a:pPr>
            <a:r>
              <a:rPr lang="en-US"/>
              <a:t>Volunteer for your favorite non-profit</a:t>
            </a:r>
          </a:p>
          <a:p>
            <a:pPr marL="171450" indent="-171450">
              <a:buFont typeface="Arial" panose="020B0604020202020204" pitchFamily="34" charset="0"/>
              <a:buChar char="•"/>
            </a:pPr>
            <a:r>
              <a:rPr lang="en-US"/>
              <a:t>Complete projects in your home</a:t>
            </a:r>
          </a:p>
          <a:p>
            <a:pPr marL="171450" indent="-171450">
              <a:buFont typeface="Arial" panose="020B0604020202020204" pitchFamily="34" charset="0"/>
              <a:buChar char="•"/>
            </a:pPr>
            <a:r>
              <a:rPr lang="en-US"/>
              <a:t>Play golf</a:t>
            </a:r>
          </a:p>
          <a:p>
            <a:pPr marL="171450" indent="-171450">
              <a:buFont typeface="Arial" panose="020B0604020202020204" pitchFamily="34" charset="0"/>
              <a:buChar char="•"/>
            </a:pPr>
            <a:r>
              <a:rPr lang="en-US"/>
              <a:t>Work part-time </a:t>
            </a:r>
          </a:p>
          <a:p>
            <a:endParaRPr lang="en-US"/>
          </a:p>
          <a:p>
            <a:r>
              <a:rPr lang="en-US"/>
              <a:t>How you might spend your retirement will help determine how much you’ll need financially.</a:t>
            </a:r>
          </a:p>
        </p:txBody>
      </p:sp>
      <p:sp>
        <p:nvSpPr>
          <p:cNvPr id="4" name="Slide Number Placeholder 3"/>
          <p:cNvSpPr>
            <a:spLocks noGrp="1"/>
          </p:cNvSpPr>
          <p:nvPr>
            <p:ph type="sldNum" sz="quarter" idx="5"/>
          </p:nvPr>
        </p:nvSpPr>
        <p:spPr/>
        <p:txBody>
          <a:bodyPr/>
          <a:lstStyle/>
          <a:p>
            <a:fld id="{68735D49-6D46-5C4C-9B2F-BCF1E12CE670}" type="slidenum">
              <a:rPr lang="en-US" smtClean="0"/>
              <a:t>7</a:t>
            </a:fld>
            <a:endParaRPr lang="en-US"/>
          </a:p>
        </p:txBody>
      </p:sp>
    </p:spTree>
    <p:extLst>
      <p:ext uri="{BB962C8B-B14F-4D97-AF65-F5344CB8AC3E}">
        <p14:creationId xmlns:p14="http://schemas.microsoft.com/office/powerpoint/2010/main" val="3422125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take a quick quiz to help you get even closer to figuring out how much you’ll need in retirement. </a:t>
            </a:r>
          </a:p>
          <a:p>
            <a:endParaRPr lang="en-US"/>
          </a:p>
          <a:p>
            <a:r>
              <a:rPr lang="en-US"/>
              <a:t>Then we’ll be a step closer to our goal – figuring out how much to save now.</a:t>
            </a:r>
          </a:p>
        </p:txBody>
      </p:sp>
      <p:sp>
        <p:nvSpPr>
          <p:cNvPr id="4" name="Slide Number Placeholder 3"/>
          <p:cNvSpPr>
            <a:spLocks noGrp="1"/>
          </p:cNvSpPr>
          <p:nvPr>
            <p:ph type="sldNum" sz="quarter" idx="5"/>
          </p:nvPr>
        </p:nvSpPr>
        <p:spPr/>
        <p:txBody>
          <a:bodyPr/>
          <a:lstStyle/>
          <a:p>
            <a:fld id="{68735D49-6D46-5C4C-9B2F-BCF1E12CE670}" type="slidenum">
              <a:rPr lang="en-US" smtClean="0"/>
              <a:t>8</a:t>
            </a:fld>
            <a:endParaRPr lang="en-US"/>
          </a:p>
        </p:txBody>
      </p:sp>
    </p:spTree>
    <p:extLst>
      <p:ext uri="{BB962C8B-B14F-4D97-AF65-F5344CB8AC3E}">
        <p14:creationId xmlns:p14="http://schemas.microsoft.com/office/powerpoint/2010/main" val="829758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 going to ask you questions about these 6 topics.  </a:t>
            </a:r>
          </a:p>
          <a:p>
            <a:endParaRPr lang="en-US"/>
          </a:p>
          <a:p>
            <a:r>
              <a:rPr lang="en-US"/>
              <a:t>Use this scoring system for each answer and keep track as we go along.</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Add 0 if your answer is Less</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Add 1 is your answer is Same </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Add 2 if your answer is More</a:t>
            </a:r>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9</a:t>
            </a:fld>
            <a:endParaRPr lang="en-US"/>
          </a:p>
        </p:txBody>
      </p:sp>
    </p:spTree>
    <p:extLst>
      <p:ext uri="{BB962C8B-B14F-4D97-AF65-F5344CB8AC3E}">
        <p14:creationId xmlns:p14="http://schemas.microsoft.com/office/powerpoint/2010/main" val="3555527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 Do you think you’ll have less, the same or more debt in retirement than you have now? (Think about loans, credit cards, etc.)</a:t>
            </a:r>
          </a:p>
        </p:txBody>
      </p:sp>
      <p:sp>
        <p:nvSpPr>
          <p:cNvPr id="4" name="Slide Number Placeholder 3"/>
          <p:cNvSpPr>
            <a:spLocks noGrp="1"/>
          </p:cNvSpPr>
          <p:nvPr>
            <p:ph type="sldNum" sz="quarter" idx="5"/>
          </p:nvPr>
        </p:nvSpPr>
        <p:spPr/>
        <p:txBody>
          <a:bodyPr/>
          <a:lstStyle/>
          <a:p>
            <a:fld id="{68735D49-6D46-5C4C-9B2F-BCF1E12CE670}" type="slidenum">
              <a:rPr lang="en-US" smtClean="0"/>
              <a:t>10</a:t>
            </a:fld>
            <a:endParaRPr lang="en-US"/>
          </a:p>
        </p:txBody>
      </p:sp>
    </p:spTree>
    <p:extLst>
      <p:ext uri="{BB962C8B-B14F-4D97-AF65-F5344CB8AC3E}">
        <p14:creationId xmlns:p14="http://schemas.microsoft.com/office/powerpoint/2010/main" val="4185941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 When you’re retired, will your mortgage or rent payment be less, the same or more than now?   </a:t>
            </a:r>
          </a:p>
          <a:p>
            <a:endParaRPr lang="en-US"/>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11</a:t>
            </a:fld>
            <a:endParaRPr lang="en-US"/>
          </a:p>
        </p:txBody>
      </p:sp>
    </p:spTree>
    <p:extLst>
      <p:ext uri="{BB962C8B-B14F-4D97-AF65-F5344CB8AC3E}">
        <p14:creationId xmlns:p14="http://schemas.microsoft.com/office/powerpoint/2010/main" val="4140138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3. What about travel? Will you do less, the same or more when you’re retired? </a:t>
            </a:r>
          </a:p>
          <a:p>
            <a:endParaRPr lang="en-US"/>
          </a:p>
          <a:p>
            <a:endParaRPr lang="en-US"/>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12</a:t>
            </a:fld>
            <a:endParaRPr lang="en-US"/>
          </a:p>
        </p:txBody>
      </p:sp>
    </p:spTree>
    <p:extLst>
      <p:ext uri="{BB962C8B-B14F-4D97-AF65-F5344CB8AC3E}">
        <p14:creationId xmlns:p14="http://schemas.microsoft.com/office/powerpoint/2010/main" val="10714728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4. Think about major purchases. Do you think you’ll be making fewer, the same or more big purchases in retirement? (Ex. Remodel house, car, beach home, new roof.) </a:t>
            </a:r>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13</a:t>
            </a:fld>
            <a:endParaRPr lang="en-US"/>
          </a:p>
        </p:txBody>
      </p:sp>
    </p:spTree>
    <p:extLst>
      <p:ext uri="{BB962C8B-B14F-4D97-AF65-F5344CB8AC3E}">
        <p14:creationId xmlns:p14="http://schemas.microsoft.com/office/powerpoint/2010/main" val="40270773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5. Do you plan to spend less, more or the same on entertainment and other recreational activities?</a:t>
            </a:r>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14</a:t>
            </a:fld>
            <a:endParaRPr lang="en-US"/>
          </a:p>
        </p:txBody>
      </p:sp>
    </p:spTree>
    <p:extLst>
      <p:ext uri="{BB962C8B-B14F-4D97-AF65-F5344CB8AC3E}">
        <p14:creationId xmlns:p14="http://schemas.microsoft.com/office/powerpoint/2010/main" val="1151573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 And what about health care and other insurance. Do you think you’ll be spending less, the same or more when you’re no longer working?</a:t>
            </a:r>
          </a:p>
          <a:p>
            <a:endParaRPr lang="en-US"/>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15</a:t>
            </a:fld>
            <a:endParaRPr lang="en-US"/>
          </a:p>
        </p:txBody>
      </p:sp>
    </p:spTree>
    <p:extLst>
      <p:ext uri="{BB962C8B-B14F-4D97-AF65-F5344CB8AC3E}">
        <p14:creationId xmlns:p14="http://schemas.microsoft.com/office/powerpoint/2010/main" val="21825921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Look for your total score on the left and find your percentage.  Maybe you came up with 80%.</a:t>
            </a:r>
          </a:p>
          <a:p>
            <a:endParaRPr lang="en-US"/>
          </a:p>
          <a:p>
            <a:r>
              <a:rPr lang="en-US"/>
              <a:t>Multiply that percentage with your current annual income to get a dollar amount. </a:t>
            </a:r>
          </a:p>
          <a:p>
            <a:endParaRPr lang="en-US"/>
          </a:p>
          <a:p>
            <a:r>
              <a:rPr lang="en-US"/>
              <a:t>This is an estimate of what you’ll need to live on each year in retirement. </a:t>
            </a:r>
          </a:p>
          <a:p>
            <a:endParaRPr lang="en-US"/>
          </a:p>
          <a:p>
            <a:r>
              <a:rPr lang="en-US"/>
              <a:t>The next step is figuring out how much to save now so you can reach that goal. I can help you do that next.</a:t>
            </a:r>
          </a:p>
        </p:txBody>
      </p:sp>
      <p:sp>
        <p:nvSpPr>
          <p:cNvPr id="4" name="Slide Number Placeholder 3"/>
          <p:cNvSpPr>
            <a:spLocks noGrp="1"/>
          </p:cNvSpPr>
          <p:nvPr>
            <p:ph type="sldNum" sz="quarter" idx="5"/>
          </p:nvPr>
        </p:nvSpPr>
        <p:spPr/>
        <p:txBody>
          <a:bodyPr/>
          <a:lstStyle/>
          <a:p>
            <a:fld id="{68735D49-6D46-5C4C-9B2F-BCF1E12CE670}" type="slidenum">
              <a:rPr lang="en-US" smtClean="0"/>
              <a:t>16</a:t>
            </a:fld>
            <a:endParaRPr lang="en-US"/>
          </a:p>
        </p:txBody>
      </p:sp>
    </p:spTree>
    <p:extLst>
      <p:ext uri="{BB962C8B-B14F-4D97-AF65-F5344CB8AC3E}">
        <p14:creationId xmlns:p14="http://schemas.microsoft.com/office/powerpoint/2010/main" val="34230490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We’ve consulted expert sources to find these suggested guidelines for saving when you’re 30, 45 and 60.</a:t>
            </a:r>
          </a:p>
          <a:p>
            <a:endParaRPr lang="en-US"/>
          </a:p>
          <a:p>
            <a:r>
              <a:rPr lang="en-US"/>
              <a:t>As an example, the ideal target savings goal for a 45-year-old is 15 to 20 percent of your paycheck. </a:t>
            </a:r>
          </a:p>
          <a:p>
            <a:endParaRPr lang="en-US"/>
          </a:p>
          <a:p>
            <a:r>
              <a:rPr lang="en-US"/>
              <a:t>You’re in good shape if you have 3.5 times your current annual salary already saved in a retirement account.</a:t>
            </a:r>
          </a:p>
          <a:p>
            <a:endParaRPr lang="en-US"/>
          </a:p>
        </p:txBody>
      </p:sp>
      <p:sp>
        <p:nvSpPr>
          <p:cNvPr id="4" name="Slide Number Placeholder 3"/>
          <p:cNvSpPr>
            <a:spLocks noGrp="1"/>
          </p:cNvSpPr>
          <p:nvPr>
            <p:ph type="sldNum" sz="quarter" idx="5"/>
          </p:nvPr>
        </p:nvSpPr>
        <p:spPr/>
        <p:txBody>
          <a:bodyPr/>
          <a:lstStyle/>
          <a:p>
            <a:fld id="{68735D49-6D46-5C4C-9B2F-BCF1E12CE670}" type="slidenum">
              <a:rPr lang="en-US" smtClean="0"/>
              <a:t>17</a:t>
            </a:fld>
            <a:endParaRPr lang="en-US"/>
          </a:p>
        </p:txBody>
      </p:sp>
    </p:spTree>
    <p:extLst>
      <p:ext uri="{BB962C8B-B14F-4D97-AF65-F5344CB8AC3E}">
        <p14:creationId xmlns:p14="http://schemas.microsoft.com/office/powerpoint/2010/main" val="748043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know that many of you came here wondering how much you should save.</a:t>
            </a:r>
            <a:endParaRPr lang="en-US">
              <a:solidFill>
                <a:srgbClr val="444444"/>
              </a:solidFill>
            </a:endParaRPr>
          </a:p>
          <a:p>
            <a:endParaRPr lang="en-US">
              <a:solidFill>
                <a:srgbClr val="444444"/>
              </a:solidFill>
            </a:endParaRPr>
          </a:p>
          <a:p>
            <a:r>
              <a:rPr lang="en-US"/>
              <a:t>When you visit </a:t>
            </a:r>
            <a:r>
              <a:rPr lang="en-US" b="1"/>
              <a:t>standard.com/retirement</a:t>
            </a:r>
            <a:r>
              <a:rPr lang="en-US"/>
              <a:t>, you can log in standard.com/retirement to start the habit of saving or nudge the amount you are saving a little higher.</a:t>
            </a:r>
            <a:endParaRPr lang="en-US">
              <a:solidFill>
                <a:srgbClr val="000000"/>
              </a:solidFill>
              <a:ea typeface="Calibri"/>
              <a:cs typeface="Calibri"/>
            </a:endParaRPr>
          </a:p>
          <a:p>
            <a:endParaRPr lang="en-US"/>
          </a:p>
          <a:p>
            <a:r>
              <a:rPr lang="en-US"/>
              <a:t>You may discover that you can afford to save at least some money on a regular basis. Investing even a small amount of your pay can make a big difference at retirement. </a:t>
            </a:r>
            <a:endParaRPr lang="en-US">
              <a:solidFill>
                <a:srgbClr val="444444"/>
              </a:solidFill>
              <a:ea typeface="Calibri"/>
              <a:cs typeface="Calibri"/>
            </a:endParaRPr>
          </a:p>
          <a:p>
            <a:endParaRPr lang="en-US">
              <a:solidFill>
                <a:srgbClr val="444444"/>
              </a:solidFill>
            </a:endParaRPr>
          </a:p>
          <a:p>
            <a:r>
              <a:rPr lang="en-US"/>
              <a:t>The sooner you start saving, the easier it will ‭be to prepare for the retirement you imagine.</a:t>
            </a:r>
            <a:endParaRPr lang="en-US">
              <a:solidFill>
                <a:srgbClr val="444444"/>
              </a:solidFill>
            </a:endParaRPr>
          </a:p>
        </p:txBody>
      </p:sp>
      <p:sp>
        <p:nvSpPr>
          <p:cNvPr id="4" name="Slide Number Placeholder 3"/>
          <p:cNvSpPr>
            <a:spLocks noGrp="1"/>
          </p:cNvSpPr>
          <p:nvPr>
            <p:ph type="sldNum" sz="quarter" idx="5"/>
          </p:nvPr>
        </p:nvSpPr>
        <p:spPr/>
        <p:txBody>
          <a:bodyPr/>
          <a:lstStyle/>
          <a:p>
            <a:fld id="{68735D49-6D46-5C4C-9B2F-BCF1E12CE670}" type="slidenum">
              <a:rPr lang="en-US" smtClean="0"/>
              <a:t>18</a:t>
            </a:fld>
            <a:endParaRPr lang="en-US"/>
          </a:p>
        </p:txBody>
      </p:sp>
    </p:spTree>
    <p:extLst>
      <p:ext uri="{BB962C8B-B14F-4D97-AF65-F5344CB8AC3E}">
        <p14:creationId xmlns:p14="http://schemas.microsoft.com/office/powerpoint/2010/main" val="19229156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15" name="Title background">
            <a:extLst>
              <a:ext uri="{FF2B5EF4-FFF2-40B4-BE49-F238E27FC236}">
                <a16:creationId xmlns:a16="http://schemas.microsoft.com/office/drawing/2014/main" id="{5061F268-1843-C912-24D4-BD7A9491CD48}"/>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p:spPr>
        <p:txBody>
          <a:bodyPr>
            <a:noAutofit/>
          </a:bodyPr>
          <a:lstStyle>
            <a:lvl1pPr>
              <a:lnSpc>
                <a:spcPct val="90000"/>
              </a:lnSpc>
              <a:defRPr sz="4400" b="1">
                <a:solidFill>
                  <a:schemeClr val="bg1"/>
                </a:solidFill>
              </a:defRPr>
            </a:lvl1pPr>
          </a:lstStyle>
          <a:p>
            <a:r>
              <a:rPr lang="en-US"/>
              <a:t>Click to edit Master title style</a:t>
            </a:r>
          </a:p>
        </p:txBody>
      </p:sp>
      <p:sp>
        <p:nvSpPr>
          <p:cNvPr id="28" name="Logo cover">
            <a:extLst>
              <a:ext uri="{FF2B5EF4-FFF2-40B4-BE49-F238E27FC236}">
                <a16:creationId xmlns:a16="http://schemas.microsoft.com/office/drawing/2014/main" id="{78182FC6-258B-ACF8-C71E-CE502DCD7694}"/>
              </a:ext>
              <a:ext uri="{C183D7F6-B498-43B3-948B-1728B52AA6E4}">
                <adec:decorative xmlns:adec="http://schemas.microsoft.com/office/drawing/2017/decorative" val="1"/>
              </a:ext>
            </a:extLst>
          </p:cNvPr>
          <p:cNvSpPr/>
          <p:nvPr userDrawn="1"/>
        </p:nvSpPr>
        <p:spPr>
          <a:xfrm>
            <a:off x="14226" y="6395554"/>
            <a:ext cx="3167385" cy="2933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The Standard Logo" descr="The Standard logo">
            <a:extLst>
              <a:ext uri="{FF2B5EF4-FFF2-40B4-BE49-F238E27FC236}">
                <a16:creationId xmlns:a16="http://schemas.microsoft.com/office/drawing/2014/main" id="{685792B7-2F4F-E032-6BB4-0C8A3C932D7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580810" y="5349240"/>
            <a:ext cx="1555996" cy="1086289"/>
          </a:xfrm>
          <a:prstGeom prst="rect">
            <a:avLst/>
          </a:prstGeom>
        </p:spPr>
      </p:pic>
      <p:sp>
        <p:nvSpPr>
          <p:cNvPr id="2" name="Logo cover">
            <a:extLst>
              <a:ext uri="{FF2B5EF4-FFF2-40B4-BE49-F238E27FC236}">
                <a16:creationId xmlns:a16="http://schemas.microsoft.com/office/drawing/2014/main" id="{B19F2C9F-222E-69AB-F70E-22C855A07426}"/>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3541423"/>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28" name="Logo cover">
            <a:extLst>
              <a:ext uri="{FF2B5EF4-FFF2-40B4-BE49-F238E27FC236}">
                <a16:creationId xmlns:a16="http://schemas.microsoft.com/office/drawing/2014/main" id="{78182FC6-258B-ACF8-C71E-CE502DCD7694}"/>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ix">
            <a:extLst>
              <a:ext uri="{FF2B5EF4-FFF2-40B4-BE49-F238E27FC236}">
                <a16:creationId xmlns:a16="http://schemas.microsoft.com/office/drawing/2014/main" id="{4280FF4C-2F09-7277-6D3A-3962180639FA}"/>
              </a:ext>
              <a:ext uri="{C183D7F6-B498-43B3-948B-1728B52AA6E4}">
                <adec:decorative xmlns:adec="http://schemas.microsoft.com/office/drawing/2017/decorative" val="1"/>
              </a:ext>
            </a:extLst>
          </p:cNvPr>
          <p:cNvSpPr/>
          <p:nvPr userDrawn="1"/>
        </p:nvSpPr>
        <p:spPr>
          <a:xfrm>
            <a:off x="83976" y="6186196"/>
            <a:ext cx="3713583" cy="5522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itle background">
            <a:extLst>
              <a:ext uri="{FF2B5EF4-FFF2-40B4-BE49-F238E27FC236}">
                <a16:creationId xmlns:a16="http://schemas.microsoft.com/office/drawing/2014/main" id="{85BB55BE-AA29-2C76-9151-55CB21CCC655}"/>
              </a:ext>
              <a:ext uri="{C183D7F6-B498-43B3-948B-1728B52AA6E4}">
                <adec:decorative xmlns:adec="http://schemas.microsoft.com/office/drawing/2017/decorative" val="1"/>
              </a:ext>
            </a:extLst>
          </p:cNvPr>
          <p:cNvSpPr/>
          <p:nvPr userDrawn="1"/>
        </p:nvSpPr>
        <p:spPr>
          <a:xfrm rot="16200000">
            <a:off x="104023" y="680093"/>
            <a:ext cx="6071616" cy="5497810"/>
          </a:xfrm>
          <a:prstGeom prst="round2SameRect">
            <a:avLst>
              <a:gd name="adj1" fmla="val 3628"/>
              <a:gd name="adj2" fmla="val 0"/>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hoto box">
            <a:extLst>
              <a:ext uri="{FF2B5EF4-FFF2-40B4-BE49-F238E27FC236}">
                <a16:creationId xmlns:a16="http://schemas.microsoft.com/office/drawing/2014/main" id="{93CC076F-6EC3-9836-6DF3-96DA4D97846B}"/>
              </a:ext>
              <a:ext uri="{C183D7F6-B498-43B3-948B-1728B52AA6E4}">
                <adec:decorative xmlns:adec="http://schemas.microsoft.com/office/drawing/2017/decorative" val="1"/>
              </a:ext>
            </a:extLst>
          </p:cNvPr>
          <p:cNvSpPr/>
          <p:nvPr userDrawn="1"/>
        </p:nvSpPr>
        <p:spPr>
          <a:xfrm rot="5400000">
            <a:off x="5812742" y="469184"/>
            <a:ext cx="6071616" cy="5919628"/>
          </a:xfrm>
          <a:prstGeom prst="round2SameRect">
            <a:avLst>
              <a:gd name="adj1" fmla="val 3402"/>
              <a:gd name="adj2"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The Standard logo" descr="The Standard logo">
            <a:extLst>
              <a:ext uri="{FF2B5EF4-FFF2-40B4-BE49-F238E27FC236}">
                <a16:creationId xmlns:a16="http://schemas.microsoft.com/office/drawing/2014/main" id="{CE01F867-7C66-AE84-B6D0-334A4A942C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813816" y="1042416"/>
            <a:ext cx="1555996" cy="1086289"/>
          </a:xfrm>
          <a:prstGeom prst="rect">
            <a:avLst/>
          </a:prstGeom>
        </p:spPr>
      </p:pic>
      <p:sp>
        <p:nvSpPr>
          <p:cNvPr id="5" name="Title">
            <a:extLst>
              <a:ext uri="{FF2B5EF4-FFF2-40B4-BE49-F238E27FC236}">
                <a16:creationId xmlns:a16="http://schemas.microsoft.com/office/drawing/2014/main" id="{C103031D-6E5E-AFBC-BCD9-76B601AC65E9}"/>
              </a:ext>
            </a:extLst>
          </p:cNvPr>
          <p:cNvSpPr>
            <a:spLocks noGrp="1"/>
          </p:cNvSpPr>
          <p:nvPr>
            <p:ph type="title"/>
          </p:nvPr>
        </p:nvSpPr>
        <p:spPr>
          <a:xfrm>
            <a:off x="922200" y="3034002"/>
            <a:ext cx="4572000" cy="1339308"/>
          </a:xfrm>
        </p:spPr>
        <p:txBody>
          <a:bodyPr anchor="t" anchorCtr="0">
            <a:noAutofit/>
          </a:bodyPr>
          <a:lstStyle>
            <a:lvl1pPr>
              <a:defRPr sz="4400">
                <a:solidFill>
                  <a:srgbClr val="004EA7"/>
                </a:solidFill>
              </a:defRPr>
            </a:lvl1pPr>
          </a:lstStyle>
          <a:p>
            <a:pPr algn="l"/>
            <a:r>
              <a:rPr lang="en-US" sz="4400" b="1"/>
              <a:t>Click to edit Master title style</a:t>
            </a:r>
          </a:p>
        </p:txBody>
      </p:sp>
    </p:spTree>
    <p:extLst>
      <p:ext uri="{BB962C8B-B14F-4D97-AF65-F5344CB8AC3E}">
        <p14:creationId xmlns:p14="http://schemas.microsoft.com/office/powerpoint/2010/main" val="1907366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5" name="Title background">
            <a:extLst>
              <a:ext uri="{FF2B5EF4-FFF2-40B4-BE49-F238E27FC236}">
                <a16:creationId xmlns:a16="http://schemas.microsoft.com/office/drawing/2014/main" id="{970CFC68-B5B5-A69C-0192-3DFD409CA07D}"/>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Logo cover">
            <a:extLst>
              <a:ext uri="{FF2B5EF4-FFF2-40B4-BE49-F238E27FC236}">
                <a16:creationId xmlns:a16="http://schemas.microsoft.com/office/drawing/2014/main" id="{78182FC6-258B-ACF8-C71E-CE502DCD7694}"/>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p:spPr>
        <p:txBody>
          <a:bodyPr>
            <a:noAutofit/>
          </a:bodyPr>
          <a:lstStyle>
            <a:lvl1pPr>
              <a:lnSpc>
                <a:spcPct val="90000"/>
              </a:lnSpc>
              <a:defRPr sz="4400" b="1">
                <a:solidFill>
                  <a:schemeClr val="bg1"/>
                </a:solidFill>
              </a:defRPr>
            </a:lvl1pPr>
          </a:lstStyle>
          <a:p>
            <a:r>
              <a:rPr lang="en-US"/>
              <a:t>Click to edit Master title style</a:t>
            </a:r>
          </a:p>
        </p:txBody>
      </p:sp>
      <p:sp>
        <p:nvSpPr>
          <p:cNvPr id="2" name="Logo cover">
            <a:extLst>
              <a:ext uri="{FF2B5EF4-FFF2-40B4-BE49-F238E27FC236}">
                <a16:creationId xmlns:a16="http://schemas.microsoft.com/office/drawing/2014/main" id="{267C8125-BA76-FDC4-FF15-695E72AA4E2A}"/>
              </a:ext>
              <a:ext uri="{C183D7F6-B498-43B3-948B-1728B52AA6E4}">
                <adec:decorative xmlns:adec="http://schemas.microsoft.com/office/drawing/2017/decorative" val="1"/>
              </a:ext>
            </a:extLst>
          </p:cNvPr>
          <p:cNvSpPr/>
          <p:nvPr userDrawn="1"/>
        </p:nvSpPr>
        <p:spPr>
          <a:xfrm>
            <a:off x="14226" y="6395554"/>
            <a:ext cx="3167385" cy="2933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The Standard Logo" descr="The Standard logo">
            <a:extLst>
              <a:ext uri="{FF2B5EF4-FFF2-40B4-BE49-F238E27FC236}">
                <a16:creationId xmlns:a16="http://schemas.microsoft.com/office/drawing/2014/main" id="{A060CF76-F1C6-AEC5-E8F0-8FDC6E47D5A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580810" y="5349240"/>
            <a:ext cx="1555996" cy="1086289"/>
          </a:xfrm>
          <a:prstGeom prst="rect">
            <a:avLst/>
          </a:prstGeom>
        </p:spPr>
      </p:pic>
    </p:spTree>
    <p:extLst>
      <p:ext uri="{BB962C8B-B14F-4D97-AF65-F5344CB8AC3E}">
        <p14:creationId xmlns:p14="http://schemas.microsoft.com/office/powerpoint/2010/main" val="4234801234"/>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3" name="Title background">
            <a:extLst>
              <a:ext uri="{FF2B5EF4-FFF2-40B4-BE49-F238E27FC236}">
                <a16:creationId xmlns:a16="http://schemas.microsoft.com/office/drawing/2014/main" id="{AE5BE94E-E1B0-AE65-0C51-838BA2D30E1E}"/>
              </a:ext>
              <a:ext uri="{C183D7F6-B498-43B3-948B-1728B52AA6E4}">
                <adec:decorative xmlns:adec="http://schemas.microsoft.com/office/drawing/2017/decorative" val="1"/>
              </a:ext>
            </a:extLst>
          </p:cNvPr>
          <p:cNvSpPr/>
          <p:nvPr userDrawn="1"/>
        </p:nvSpPr>
        <p:spPr>
          <a:xfrm>
            <a:off x="455535" y="576929"/>
            <a:ext cx="3216465" cy="5253206"/>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genda items background">
            <a:extLst>
              <a:ext uri="{FF2B5EF4-FFF2-40B4-BE49-F238E27FC236}">
                <a16:creationId xmlns:a16="http://schemas.microsoft.com/office/drawing/2014/main" id="{94799B58-CCFA-897F-DA27-8D145577F13C}"/>
              </a:ext>
              <a:ext uri="{C183D7F6-B498-43B3-948B-1728B52AA6E4}">
                <adec:decorative xmlns:adec="http://schemas.microsoft.com/office/drawing/2017/decorative" val="1"/>
              </a:ext>
            </a:extLst>
          </p:cNvPr>
          <p:cNvSpPr/>
          <p:nvPr userDrawn="1"/>
        </p:nvSpPr>
        <p:spPr>
          <a:xfrm>
            <a:off x="3677576" y="1088325"/>
            <a:ext cx="6691200" cy="4214647"/>
          </a:xfrm>
          <a:prstGeom prst="rect">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genda Title">
            <a:extLst>
              <a:ext uri="{FF2B5EF4-FFF2-40B4-BE49-F238E27FC236}">
                <a16:creationId xmlns:a16="http://schemas.microsoft.com/office/drawing/2014/main" id="{11A249A4-9BE0-C429-40DF-9023AFD48B64}"/>
              </a:ext>
            </a:extLst>
          </p:cNvPr>
          <p:cNvSpPr>
            <a:spLocks noGrp="1"/>
          </p:cNvSpPr>
          <p:nvPr>
            <p:ph type="title" hasCustomPrompt="1"/>
          </p:nvPr>
        </p:nvSpPr>
        <p:spPr>
          <a:xfrm>
            <a:off x="714103" y="2531419"/>
            <a:ext cx="2655834" cy="1344227"/>
          </a:xfrm>
        </p:spPr>
        <p:txBody>
          <a:bodyPr>
            <a:noAutofit/>
          </a:bodyPr>
          <a:lstStyle>
            <a:lvl1pPr algn="ctr">
              <a:lnSpc>
                <a:spcPct val="110000"/>
              </a:lnSpc>
              <a:defRPr>
                <a:solidFill>
                  <a:schemeClr val="bg1"/>
                </a:solidFill>
              </a:defRPr>
            </a:lvl1pPr>
          </a:lstStyle>
          <a:p>
            <a:r>
              <a:rPr lang="en-US"/>
              <a:t>Agenda</a:t>
            </a:r>
          </a:p>
        </p:txBody>
      </p:sp>
      <p:sp>
        <p:nvSpPr>
          <p:cNvPr id="9" name="Agenda Items">
            <a:extLst>
              <a:ext uri="{FF2B5EF4-FFF2-40B4-BE49-F238E27FC236}">
                <a16:creationId xmlns:a16="http://schemas.microsoft.com/office/drawing/2014/main" id="{2FFA2CF1-344D-0604-F2F1-9999CE7AF90A}"/>
              </a:ext>
            </a:extLst>
          </p:cNvPr>
          <p:cNvSpPr>
            <a:spLocks noGrp="1"/>
          </p:cNvSpPr>
          <p:nvPr>
            <p:ph idx="1" hasCustomPrompt="1"/>
          </p:nvPr>
        </p:nvSpPr>
        <p:spPr>
          <a:xfrm>
            <a:off x="3979639" y="1365888"/>
            <a:ext cx="6253150" cy="3659520"/>
          </a:xfrm>
        </p:spPr>
        <p:txBody>
          <a:bodyPr anchor="ctr" anchorCtr="0">
            <a:noAutofit/>
          </a:bodyPr>
          <a:lstStyle>
            <a:lvl1pPr>
              <a:defRPr sz="2800"/>
            </a:lvl1pPr>
          </a:lstStyle>
          <a:p>
            <a:pPr>
              <a:lnSpc>
                <a:spcPct val="150000"/>
              </a:lnSpc>
              <a:spcBef>
                <a:spcPts val="0"/>
              </a:spcBef>
            </a:pPr>
            <a:r>
              <a:rPr lang="en-US">
                <a:latin typeface="Arial" panose="020B0604020202020204" pitchFamily="34" charset="0"/>
                <a:cs typeface="Arial" panose="020B0604020202020204" pitchFamily="34" charset="0"/>
              </a:rPr>
              <a:t>Item 1</a:t>
            </a:r>
          </a:p>
          <a:p>
            <a:pPr>
              <a:lnSpc>
                <a:spcPct val="150000"/>
              </a:lnSpc>
              <a:spcBef>
                <a:spcPts val="0"/>
              </a:spcBef>
            </a:pPr>
            <a:r>
              <a:rPr lang="en-US">
                <a:latin typeface="Arial" panose="020B0604020202020204" pitchFamily="34" charset="0"/>
                <a:cs typeface="Arial" panose="020B0604020202020204" pitchFamily="34" charset="0"/>
              </a:rPr>
              <a:t>Item 2</a:t>
            </a:r>
          </a:p>
          <a:p>
            <a:pPr>
              <a:lnSpc>
                <a:spcPct val="150000"/>
              </a:lnSpc>
              <a:spcBef>
                <a:spcPts val="0"/>
              </a:spcBef>
            </a:pPr>
            <a:r>
              <a:rPr lang="en-US">
                <a:latin typeface="Arial" panose="020B0604020202020204" pitchFamily="34" charset="0"/>
                <a:cs typeface="Arial" panose="020B0604020202020204" pitchFamily="34" charset="0"/>
              </a:rPr>
              <a:t>Item 3</a:t>
            </a:r>
          </a:p>
          <a:p>
            <a:pPr>
              <a:lnSpc>
                <a:spcPct val="150000"/>
              </a:lnSpc>
              <a:spcBef>
                <a:spcPts val="0"/>
              </a:spcBef>
            </a:pPr>
            <a:r>
              <a:rPr lang="en-US">
                <a:latin typeface="Arial" panose="020B0604020202020204" pitchFamily="34" charset="0"/>
                <a:cs typeface="Arial" panose="020B0604020202020204" pitchFamily="34" charset="0"/>
              </a:rPr>
              <a:t>Item 4</a:t>
            </a:r>
          </a:p>
          <a:p>
            <a:pPr>
              <a:lnSpc>
                <a:spcPct val="150000"/>
              </a:lnSpc>
              <a:spcBef>
                <a:spcPts val="0"/>
              </a:spcBef>
            </a:pPr>
            <a:r>
              <a:rPr lang="en-US">
                <a:latin typeface="Arial" panose="020B0604020202020204" pitchFamily="34" charset="0"/>
                <a:cs typeface="Arial" panose="020B0604020202020204" pitchFamily="34" charset="0"/>
              </a:rPr>
              <a:t>Item 5</a:t>
            </a:r>
          </a:p>
        </p:txBody>
      </p:sp>
      <p:sp>
        <p:nvSpPr>
          <p:cNvPr id="5" name="Slide Number Placeholder 5">
            <a:extLst>
              <a:ext uri="{FF2B5EF4-FFF2-40B4-BE49-F238E27FC236}">
                <a16:creationId xmlns:a16="http://schemas.microsoft.com/office/drawing/2014/main" id="{5B9C9409-542A-15EA-B244-176700593F64}"/>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6" name="Footer Placeholder 4">
            <a:extLst>
              <a:ext uri="{FF2B5EF4-FFF2-40B4-BE49-F238E27FC236}">
                <a16:creationId xmlns:a16="http://schemas.microsoft.com/office/drawing/2014/main" id="{834EFE79-84A3-A877-A094-270493B58AC1}"/>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7" name="Date Placeholder 3">
            <a:extLst>
              <a:ext uri="{FF2B5EF4-FFF2-40B4-BE49-F238E27FC236}">
                <a16:creationId xmlns:a16="http://schemas.microsoft.com/office/drawing/2014/main" id="{E9187EFE-7623-85D1-AB39-191AB1CE050D}"/>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2E3023D9-C5A0-C54A-A5B7-88A7698A95D1}" type="datetime1">
              <a:rPr lang="en-US" smtClean="0"/>
              <a:t>2/19/2026</a:t>
            </a:fld>
            <a:endParaRPr lang="en-US"/>
          </a:p>
        </p:txBody>
      </p:sp>
    </p:spTree>
    <p:extLst>
      <p:ext uri="{BB962C8B-B14F-4D97-AF65-F5344CB8AC3E}">
        <p14:creationId xmlns:p14="http://schemas.microsoft.com/office/powerpoint/2010/main" val="21487857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 and Copy - 1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4" name="Text">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10506456"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p:nvPr>
        </p:nvSpPr>
        <p:spPr>
          <a:xfrm>
            <a:off x="350061" y="1889938"/>
            <a:ext cx="10506456" cy="3914775"/>
          </a:xfrm>
        </p:spPr>
        <p:txBody>
          <a:bodyPr>
            <a:noAutofit/>
          </a:bodyPr>
          <a:lstStyle>
            <a:lvl1pPr marL="137160" indent="-137160">
              <a:defRPr sz="1400"/>
            </a:lvl1pPr>
            <a:lvl2pPr marL="685800" indent="-137160">
              <a:buFont typeface="Courier New" panose="02070309020205020404" pitchFamily="49" charset="0"/>
              <a:buChar char="o"/>
              <a:defRPr sz="1400"/>
            </a:lvl2pPr>
            <a:lvl3pPr marL="1143000" indent="-137160">
              <a:defRPr sz="1400"/>
            </a:lvl3pPr>
            <a:lvl4pPr marL="1600200" indent="-137160">
              <a:buFont typeface="Wingdings" pitchFamily="2" charset="2"/>
              <a:buChar char="§"/>
              <a:defRPr sz="1400"/>
            </a:lvl4pPr>
            <a:lvl5pPr marL="2057400"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E41CA69-B953-90D8-AAA7-4588A6901FE7}"/>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8" name="Footer Placeholder 4">
            <a:extLst>
              <a:ext uri="{FF2B5EF4-FFF2-40B4-BE49-F238E27FC236}">
                <a16:creationId xmlns:a16="http://schemas.microsoft.com/office/drawing/2014/main" id="{3528AA26-F569-DE08-C9EE-12E8D46661A7}"/>
              </a:ext>
            </a:extLst>
          </p:cNvPr>
          <p:cNvSpPr>
            <a:spLocks noGrp="1"/>
          </p:cNvSpPr>
          <p:nvPr>
            <p:ph type="ftr" sz="quarter" idx="12"/>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10" name="Date Placeholder 3">
            <a:extLst>
              <a:ext uri="{FF2B5EF4-FFF2-40B4-BE49-F238E27FC236}">
                <a16:creationId xmlns:a16="http://schemas.microsoft.com/office/drawing/2014/main" id="{EBEB0A8F-DD67-B7EA-FCC7-0AED4C54AA75}"/>
              </a:ext>
            </a:extLst>
          </p:cNvPr>
          <p:cNvSpPr>
            <a:spLocks noGrp="1"/>
          </p:cNvSpPr>
          <p:nvPr>
            <p:ph type="dt" sz="half" idx="13"/>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5E8F6338-42FC-014C-A292-74845A3E3688}" type="datetime1">
              <a:rPr lang="en-US" smtClean="0"/>
              <a:t>2/19/2026</a:t>
            </a:fld>
            <a:endParaRPr lang="en-US"/>
          </a:p>
        </p:txBody>
      </p:sp>
    </p:spTree>
    <p:extLst>
      <p:ext uri="{BB962C8B-B14F-4D97-AF65-F5344CB8AC3E}">
        <p14:creationId xmlns:p14="http://schemas.microsoft.com/office/powerpoint/2010/main" val="21179155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and Copy Photo">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7389723" cy="548741"/>
          </a:xfrm>
        </p:spPr>
        <p:txBody>
          <a:bodyPr>
            <a:noAutofit/>
          </a:bodyPr>
          <a:lstStyle>
            <a:lvl1pPr>
              <a:lnSpc>
                <a:spcPct val="110000"/>
              </a:lnSpc>
              <a:defRPr sz="2800"/>
            </a:lvl1pPr>
          </a:lstStyle>
          <a:p>
            <a:r>
              <a:rPr lang="en-US"/>
              <a:t>Click to edit Master title style</a:t>
            </a:r>
          </a:p>
        </p:txBody>
      </p:sp>
      <p:sp>
        <p:nvSpPr>
          <p:cNvPr id="4" name="Text">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7389723"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p:nvPr>
        </p:nvSpPr>
        <p:spPr>
          <a:xfrm>
            <a:off x="350062" y="1889938"/>
            <a:ext cx="7384075" cy="3914775"/>
          </a:xfrm>
        </p:spPr>
        <p:txBody>
          <a:bodyPr>
            <a:noAutofit/>
          </a:bodyPr>
          <a:lstStyle>
            <a:lvl1pPr marL="137160"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88CCDD0-4C88-B7A5-0E79-869979BEE54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8" name="Footer Placeholder 4">
            <a:extLst>
              <a:ext uri="{FF2B5EF4-FFF2-40B4-BE49-F238E27FC236}">
                <a16:creationId xmlns:a16="http://schemas.microsoft.com/office/drawing/2014/main" id="{384B9427-8058-F967-3503-C36D7EB25BCE}"/>
              </a:ext>
            </a:extLst>
          </p:cNvPr>
          <p:cNvSpPr>
            <a:spLocks noGrp="1"/>
          </p:cNvSpPr>
          <p:nvPr>
            <p:ph type="ftr" sz="quarter" idx="12"/>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10" name="Date Placeholder 3">
            <a:extLst>
              <a:ext uri="{FF2B5EF4-FFF2-40B4-BE49-F238E27FC236}">
                <a16:creationId xmlns:a16="http://schemas.microsoft.com/office/drawing/2014/main" id="{87F6636C-909E-B72E-5F8B-8E777E48C5DE}"/>
              </a:ext>
            </a:extLst>
          </p:cNvPr>
          <p:cNvSpPr>
            <a:spLocks noGrp="1"/>
          </p:cNvSpPr>
          <p:nvPr>
            <p:ph type="dt" sz="half" idx="13"/>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28A88D04-5836-A544-9684-3F86855BDB1C}" type="datetime1">
              <a:rPr lang="en-US" smtClean="0"/>
              <a:t>2/19/2026</a:t>
            </a:fld>
            <a:endParaRPr lang="en-US"/>
          </a:p>
        </p:txBody>
      </p:sp>
    </p:spTree>
    <p:extLst>
      <p:ext uri="{BB962C8B-B14F-4D97-AF65-F5344CB8AC3E}">
        <p14:creationId xmlns:p14="http://schemas.microsoft.com/office/powerpoint/2010/main" val="3525039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and Copy - 2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2" y="1058289"/>
            <a:ext cx="10506456"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350062" y="1884935"/>
            <a:ext cx="4690809"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5396774" y="1884935"/>
            <a:ext cx="4690809"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6EC17A13-5D29-2BF3-71F1-1B6E0FFEA9E2}"/>
              </a:ext>
            </a:extLst>
          </p:cNvPr>
          <p:cNvSpPr>
            <a:spLocks noGrp="1"/>
          </p:cNvSpPr>
          <p:nvPr>
            <p:ph type="sldNum" sz="quarter" idx="12"/>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9" name="Footer Placeholder 4">
            <a:extLst>
              <a:ext uri="{FF2B5EF4-FFF2-40B4-BE49-F238E27FC236}">
                <a16:creationId xmlns:a16="http://schemas.microsoft.com/office/drawing/2014/main" id="{3F8FBAB0-E0BE-8A12-A002-BC89D84A80CE}"/>
              </a:ext>
            </a:extLst>
          </p:cNvPr>
          <p:cNvSpPr>
            <a:spLocks noGrp="1"/>
          </p:cNvSpPr>
          <p:nvPr>
            <p:ph type="ftr" sz="quarter" idx="13"/>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11" name="Date Placeholder 3">
            <a:extLst>
              <a:ext uri="{FF2B5EF4-FFF2-40B4-BE49-F238E27FC236}">
                <a16:creationId xmlns:a16="http://schemas.microsoft.com/office/drawing/2014/main" id="{4C9FF64F-18B0-2ED0-FC66-0F631C561723}"/>
              </a:ext>
            </a:extLst>
          </p:cNvPr>
          <p:cNvSpPr>
            <a:spLocks noGrp="1"/>
          </p:cNvSpPr>
          <p:nvPr>
            <p:ph type="dt" sz="half" idx="14"/>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34AFF00B-50DD-2849-8ECB-99BCA637F432}" type="datetime1">
              <a:rPr lang="en-US" smtClean="0"/>
              <a:t>2/19/2026</a:t>
            </a:fld>
            <a:endParaRPr lang="en-US"/>
          </a:p>
        </p:txBody>
      </p:sp>
    </p:spTree>
    <p:extLst>
      <p:ext uri="{BB962C8B-B14F-4D97-AF65-F5344CB8AC3E}">
        <p14:creationId xmlns:p14="http://schemas.microsoft.com/office/powerpoint/2010/main" val="764134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and Copy - 2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6" cy="548742"/>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621793" y="1976375"/>
            <a:ext cx="4297680" cy="352018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6076749" y="1976375"/>
            <a:ext cx="4295001" cy="352018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347D8E08-9979-1652-BBFD-09D89B4AFB80}"/>
              </a:ext>
            </a:extLst>
          </p:cNvPr>
          <p:cNvSpPr>
            <a:spLocks noGrp="1"/>
          </p:cNvSpPr>
          <p:nvPr>
            <p:ph type="sldNum" sz="quarter" idx="12"/>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10" name="Footer Placeholder 4">
            <a:extLst>
              <a:ext uri="{FF2B5EF4-FFF2-40B4-BE49-F238E27FC236}">
                <a16:creationId xmlns:a16="http://schemas.microsoft.com/office/drawing/2014/main" id="{93A1CDBC-D0DD-DC54-39D9-C48924EB022B}"/>
              </a:ext>
            </a:extLst>
          </p:cNvPr>
          <p:cNvSpPr>
            <a:spLocks noGrp="1"/>
          </p:cNvSpPr>
          <p:nvPr>
            <p:ph type="ftr" sz="quarter" idx="13"/>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11" name="Date Placeholder 3">
            <a:extLst>
              <a:ext uri="{FF2B5EF4-FFF2-40B4-BE49-F238E27FC236}">
                <a16:creationId xmlns:a16="http://schemas.microsoft.com/office/drawing/2014/main" id="{EEAA2975-D6DA-720C-770A-F26F8C86449F}"/>
              </a:ext>
            </a:extLst>
          </p:cNvPr>
          <p:cNvSpPr>
            <a:spLocks noGrp="1"/>
          </p:cNvSpPr>
          <p:nvPr>
            <p:ph type="dt" sz="half" idx="14"/>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C0FE0DCB-5FBF-AD42-BFC2-BDACAA69726D}" type="datetime1">
              <a:rPr lang="en-US" smtClean="0"/>
              <a:t>2/19/2026</a:t>
            </a:fld>
            <a:endParaRPr lang="en-US"/>
          </a:p>
        </p:txBody>
      </p:sp>
    </p:spTree>
    <p:extLst>
      <p:ext uri="{BB962C8B-B14F-4D97-AF65-F5344CB8AC3E}">
        <p14:creationId xmlns:p14="http://schemas.microsoft.com/office/powerpoint/2010/main" val="2858728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line and Copy - 3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89"/>
            <a:ext cx="10506455" cy="722313"/>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350061"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4245018"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3">
            <a:extLst>
              <a:ext uri="{FF2B5EF4-FFF2-40B4-BE49-F238E27FC236}">
                <a16:creationId xmlns:a16="http://schemas.microsoft.com/office/drawing/2014/main" id="{2125D88D-DD3C-986C-E138-D42FF88D778F}"/>
              </a:ext>
            </a:extLst>
          </p:cNvPr>
          <p:cNvSpPr>
            <a:spLocks noGrp="1"/>
          </p:cNvSpPr>
          <p:nvPr>
            <p:ph idx="12"/>
          </p:nvPr>
        </p:nvSpPr>
        <p:spPr>
          <a:xfrm>
            <a:off x="8139975" y="1884935"/>
            <a:ext cx="3575304" cy="3914775"/>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C750C535-CDC6-8E51-D1CD-69DB3701D804}"/>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11" name="Footer Placeholder 4">
            <a:extLst>
              <a:ext uri="{FF2B5EF4-FFF2-40B4-BE49-F238E27FC236}">
                <a16:creationId xmlns:a16="http://schemas.microsoft.com/office/drawing/2014/main" id="{78C63525-956E-AAE5-1A51-BC52AD97A44E}"/>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12" name="Date Placeholder 3">
            <a:extLst>
              <a:ext uri="{FF2B5EF4-FFF2-40B4-BE49-F238E27FC236}">
                <a16:creationId xmlns:a16="http://schemas.microsoft.com/office/drawing/2014/main" id="{C3A7B859-8FB2-7E2D-62B1-207374CA9CB1}"/>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3A220975-E8E1-4F4E-A29C-716C9E47E0E9}" type="datetime1">
              <a:rPr lang="en-US" smtClean="0"/>
              <a:t>2/19/2026</a:t>
            </a:fld>
            <a:endParaRPr lang="en-US"/>
          </a:p>
        </p:txBody>
      </p:sp>
    </p:spTree>
    <p:extLst>
      <p:ext uri="{BB962C8B-B14F-4D97-AF65-F5344CB8AC3E}">
        <p14:creationId xmlns:p14="http://schemas.microsoft.com/office/powerpoint/2010/main" val="1800183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and Copy - 3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0" y="461283"/>
            <a:ext cx="10506456" cy="548741"/>
          </a:xfrm>
        </p:spPr>
        <p:txBody>
          <a:bodyPr>
            <a:noAutofit/>
          </a:bodyPr>
          <a:lstStyle>
            <a:lvl1pPr>
              <a:lnSpc>
                <a:spcPct val="110000"/>
              </a:lnSpc>
              <a:defRPr sz="2800"/>
            </a:lvl1pPr>
          </a:lstStyle>
          <a:p>
            <a:r>
              <a:rPr lang="en-US"/>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5" cy="548742"/>
          </a:xfrm>
        </p:spPr>
        <p:txBody>
          <a:bodyPr>
            <a:noAutofit/>
          </a:bodyPr>
          <a:lstStyle>
            <a:lvl1pPr marL="0" indent="0">
              <a:buNone/>
              <a:defRPr sz="1400"/>
            </a:lvl1pPr>
            <a:lvl2pPr>
              <a:defRPr sz="2000"/>
            </a:lvl2pPr>
            <a:lvl3pPr>
              <a:defRPr sz="2000"/>
            </a:lvl3pPr>
            <a:lvl4pPr>
              <a:defRPr sz="2000"/>
            </a:lvl4pPr>
            <a:lvl5pPr>
              <a:defRPr sz="2000"/>
            </a:lvl5pPr>
          </a:lstStyle>
          <a:p>
            <a:pPr lvl="0"/>
            <a:r>
              <a:rPr lang="en-US"/>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732891" y="1976375"/>
            <a:ext cx="2816352" cy="3718367"/>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4534843" y="1976375"/>
            <a:ext cx="2818451" cy="3718367"/>
          </a:xfrm>
        </p:spPr>
        <p:txBody>
          <a:bodyPr>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3">
            <a:extLst>
              <a:ext uri="{FF2B5EF4-FFF2-40B4-BE49-F238E27FC236}">
                <a16:creationId xmlns:a16="http://schemas.microsoft.com/office/drawing/2014/main" id="{4934940B-E9F7-D409-8780-CDED36A43691}"/>
              </a:ext>
            </a:extLst>
          </p:cNvPr>
          <p:cNvSpPr>
            <a:spLocks noGrp="1"/>
          </p:cNvSpPr>
          <p:nvPr>
            <p:ph idx="12"/>
          </p:nvPr>
        </p:nvSpPr>
        <p:spPr>
          <a:xfrm>
            <a:off x="8338895" y="1976375"/>
            <a:ext cx="2818451" cy="3718367"/>
          </a:xfrm>
        </p:spPr>
        <p:txBody>
          <a:bodyPr>
            <a:noAutofit/>
          </a:bodyPr>
          <a:lstStyle>
            <a:lvl1pPr>
              <a:defRPr sz="1400"/>
            </a:lvl1pPr>
            <a:lvl2pPr marL="685800" indent="-228600">
              <a:buFont typeface="Courier New" panose="02070309020205020404" pitchFamily="49" charset="0"/>
              <a:buChar char="o"/>
              <a:defRPr sz="1400"/>
            </a:lvl2pPr>
            <a:lvl3pPr>
              <a:defRPr sz="1400"/>
            </a:lvl3pPr>
            <a:lvl4pPr marL="1600200" indent="-228600">
              <a:buFont typeface="Wingdings" pitchFamily="2" charset="2"/>
              <a:buChar cha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01080F15-A534-297F-6627-27FFD11794AF}"/>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11" name="Footer Placeholder 4">
            <a:extLst>
              <a:ext uri="{FF2B5EF4-FFF2-40B4-BE49-F238E27FC236}">
                <a16:creationId xmlns:a16="http://schemas.microsoft.com/office/drawing/2014/main" id="{AABA60EE-CD30-CB34-2203-DC9D3982C0EE}"/>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12" name="Date Placeholder 3">
            <a:extLst>
              <a:ext uri="{FF2B5EF4-FFF2-40B4-BE49-F238E27FC236}">
                <a16:creationId xmlns:a16="http://schemas.microsoft.com/office/drawing/2014/main" id="{3D05E263-7192-6185-2E9D-F37E8529FB18}"/>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A71686CE-66F6-E048-B4B5-FA2BAB3A0CAF}" type="datetime1">
              <a:rPr lang="en-US" smtClean="0"/>
              <a:t>2/19/2026</a:t>
            </a:fld>
            <a:endParaRPr lang="en-US"/>
          </a:p>
        </p:txBody>
      </p:sp>
    </p:spTree>
    <p:extLst>
      <p:ext uri="{BB962C8B-B14F-4D97-AF65-F5344CB8AC3E}">
        <p14:creationId xmlns:p14="http://schemas.microsoft.com/office/powerpoint/2010/main" val="892086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2 Lt Blue">
    <p:bg>
      <p:bgPr>
        <a:solidFill>
          <a:schemeClr val="bg2"/>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14010C6C-7D21-5103-C3FA-ACE27D513309}"/>
              </a:ext>
            </a:extLst>
          </p:cNvPr>
          <p:cNvSpPr>
            <a:spLocks noGrp="1"/>
          </p:cNvSpPr>
          <p:nvPr>
            <p:ph type="title"/>
          </p:nvPr>
        </p:nvSpPr>
        <p:spPr>
          <a:xfrm>
            <a:off x="969264" y="1952692"/>
            <a:ext cx="10399868" cy="2546216"/>
          </a:xfrm>
        </p:spPr>
        <p:txBody>
          <a:bodyPr>
            <a:noAutofit/>
          </a:bodyPr>
          <a:lstStyle>
            <a:lvl1pPr>
              <a:lnSpc>
                <a:spcPct val="110000"/>
              </a:lnSpc>
              <a:defRPr sz="5400" b="1">
                <a:solidFill>
                  <a:schemeClr val="tx1"/>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FCBAF4EC-7457-9177-4C7D-10A3F4208795}"/>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6" name="Footer Placeholder 4">
            <a:extLst>
              <a:ext uri="{FF2B5EF4-FFF2-40B4-BE49-F238E27FC236}">
                <a16:creationId xmlns:a16="http://schemas.microsoft.com/office/drawing/2014/main" id="{34E8783F-A3D4-424C-ACF6-7A578CCC58F1}"/>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8" name="Date Placeholder 3">
            <a:extLst>
              <a:ext uri="{FF2B5EF4-FFF2-40B4-BE49-F238E27FC236}">
                <a16:creationId xmlns:a16="http://schemas.microsoft.com/office/drawing/2014/main" id="{BFAF0536-F15C-1068-B9D3-11B3ED925687}"/>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55261FEF-836C-6349-BE0C-87E3EECB09A1}" type="datetime1">
              <a:rPr lang="en-US" smtClean="0"/>
              <a:t>2/19/2026</a:t>
            </a:fld>
            <a:endParaRPr lang="en-US"/>
          </a:p>
        </p:txBody>
      </p:sp>
    </p:spTree>
    <p:extLst>
      <p:ext uri="{BB962C8B-B14F-4D97-AF65-F5344CB8AC3E}">
        <p14:creationId xmlns:p14="http://schemas.microsoft.com/office/powerpoint/2010/main" val="477196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2 Lt Purple">
    <p:bg>
      <p:bgPr>
        <a:solidFill>
          <a:schemeClr val="accent2"/>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2B3A4F-172E-5262-035B-C353834171F7}"/>
              </a:ext>
            </a:extLst>
          </p:cNvPr>
          <p:cNvSpPr>
            <a:spLocks noGrp="1"/>
          </p:cNvSpPr>
          <p:nvPr>
            <p:ph type="title"/>
          </p:nvPr>
        </p:nvSpPr>
        <p:spPr>
          <a:xfrm>
            <a:off x="969264" y="1952692"/>
            <a:ext cx="10399868" cy="2546216"/>
          </a:xfrm>
        </p:spPr>
        <p:txBody>
          <a:bodyPr>
            <a:noAutofit/>
          </a:bodyPr>
          <a:lstStyle>
            <a:lvl1pPr>
              <a:lnSpc>
                <a:spcPct val="110000"/>
              </a:lnSpc>
              <a:defRPr sz="5400" b="1">
                <a:solidFill>
                  <a:schemeClr val="tx1"/>
                </a:solidFill>
              </a:defRPr>
            </a:lvl1pPr>
          </a:lstStyle>
          <a:p>
            <a:r>
              <a:rPr lang="en-US"/>
              <a:t>Click to edit Master title style</a:t>
            </a:r>
          </a:p>
        </p:txBody>
      </p:sp>
      <p:sp>
        <p:nvSpPr>
          <p:cNvPr id="5" name="Slide Number Placeholder 5">
            <a:extLst>
              <a:ext uri="{FF2B5EF4-FFF2-40B4-BE49-F238E27FC236}">
                <a16:creationId xmlns:a16="http://schemas.microsoft.com/office/drawing/2014/main" id="{63D3B7B4-143E-5D32-1182-BD9CD30975F2}"/>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7" name="Footer Placeholder 4">
            <a:extLst>
              <a:ext uri="{FF2B5EF4-FFF2-40B4-BE49-F238E27FC236}">
                <a16:creationId xmlns:a16="http://schemas.microsoft.com/office/drawing/2014/main" id="{A6DD5F99-5447-2048-2CF1-410FF708EE8C}"/>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8" name="Date Placeholder 3">
            <a:extLst>
              <a:ext uri="{FF2B5EF4-FFF2-40B4-BE49-F238E27FC236}">
                <a16:creationId xmlns:a16="http://schemas.microsoft.com/office/drawing/2014/main" id="{9A4CC0AF-5638-F140-E8C0-115A0486666A}"/>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A74F9B16-6DA3-D24D-B51F-279EED8D16BD}" type="datetime1">
              <a:rPr lang="en-US" smtClean="0"/>
              <a:t>2/19/2026</a:t>
            </a:fld>
            <a:endParaRPr lang="en-US"/>
          </a:p>
        </p:txBody>
      </p:sp>
    </p:spTree>
    <p:extLst>
      <p:ext uri="{BB962C8B-B14F-4D97-AF65-F5344CB8AC3E}">
        <p14:creationId xmlns:p14="http://schemas.microsoft.com/office/powerpoint/2010/main" val="436024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1 Dk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507"/>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6188" y="2328863"/>
            <a:ext cx="9858036" cy="1313043"/>
          </a:xfrm>
        </p:spPr>
        <p:txBody>
          <a:bodyPr anchor="ctr" anchorCtr="0"/>
          <a:lstStyle>
            <a:lvl1pPr marL="0" indent="0">
              <a:lnSpc>
                <a:spcPct val="110000"/>
              </a:lnSpc>
              <a:spcBef>
                <a:spcPts val="0"/>
              </a:spcBef>
              <a:spcAft>
                <a:spcPts val="1000"/>
              </a:spcAft>
              <a:buNone/>
              <a:defRPr sz="24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9273" y="3896139"/>
            <a:ext cx="948652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6188" y="4125787"/>
            <a:ext cx="5743236" cy="374367"/>
          </a:xfrm>
        </p:spPr>
        <p:txBody>
          <a:bodyPr/>
          <a:lstStyle>
            <a:lvl1pPr marL="0" indent="0">
              <a:lnSpc>
                <a:spcPct val="110000"/>
              </a:lnSpc>
              <a:spcBef>
                <a:spcPts val="0"/>
              </a:spcBef>
              <a:spcAft>
                <a:spcPts val="1000"/>
              </a:spcAft>
              <a:buNone/>
              <a:defRPr sz="20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6188" y="4571767"/>
            <a:ext cx="5743236" cy="374367"/>
          </a:xfrm>
        </p:spPr>
        <p:txBody>
          <a:bodyPr/>
          <a:lstStyle>
            <a:lvl1pPr marL="0" indent="0">
              <a:lnSpc>
                <a:spcPct val="110000"/>
              </a:lnSpc>
              <a:spcBef>
                <a:spcPts val="0"/>
              </a:spcBef>
              <a:spcAft>
                <a:spcPts val="1000"/>
              </a:spcAft>
              <a:buNone/>
              <a:defRPr sz="1800" i="1">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5" name="Slide Number Placeholder 5">
            <a:extLst>
              <a:ext uri="{FF2B5EF4-FFF2-40B4-BE49-F238E27FC236}">
                <a16:creationId xmlns:a16="http://schemas.microsoft.com/office/drawing/2014/main" id="{4067FCBA-9B40-7DFC-A5B2-83272FAFBFD1}"/>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7" name="Footer Placeholder 4">
            <a:extLst>
              <a:ext uri="{FF2B5EF4-FFF2-40B4-BE49-F238E27FC236}">
                <a16:creationId xmlns:a16="http://schemas.microsoft.com/office/drawing/2014/main" id="{9C9BA51E-E9FF-C8D2-5C95-4BECD75B3731}"/>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10" name="Date Placeholder 3">
            <a:extLst>
              <a:ext uri="{FF2B5EF4-FFF2-40B4-BE49-F238E27FC236}">
                <a16:creationId xmlns:a16="http://schemas.microsoft.com/office/drawing/2014/main" id="{51526A97-43E7-D9F7-7CDB-C796572FDA65}"/>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DC89E608-5FEF-1B40-AD50-02784B21F68F}" type="datetime1">
              <a:rPr lang="en-US" smtClean="0"/>
              <a:t>2/19/2026</a:t>
            </a:fld>
            <a:endParaRPr lang="en-US"/>
          </a:p>
        </p:txBody>
      </p:sp>
    </p:spTree>
    <p:extLst>
      <p:ext uri="{BB962C8B-B14F-4D97-AF65-F5344CB8AC3E}">
        <p14:creationId xmlns:p14="http://schemas.microsoft.com/office/powerpoint/2010/main" val="899564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claimer White">
    <p:spTree>
      <p:nvGrpSpPr>
        <p:cNvPr id="1" name=""/>
        <p:cNvGrpSpPr/>
        <p:nvPr/>
      </p:nvGrpSpPr>
      <p:grpSpPr>
        <a:xfrm>
          <a:off x="0" y="0"/>
          <a:ext cx="0" cy="0"/>
          <a:chOff x="0" y="0"/>
          <a:chExt cx="0" cy="0"/>
        </a:xfrm>
      </p:grpSpPr>
      <p:pic>
        <p:nvPicPr>
          <p:cNvPr id="2" name="The Standar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487577" y="1983301"/>
            <a:ext cx="1555996" cy="1086289"/>
          </a:xfrm>
          <a:prstGeom prst="rect">
            <a:avLst/>
          </a:prstGeom>
        </p:spPr>
      </p:pic>
      <p:sp>
        <p:nvSpPr>
          <p:cNvPr id="3" name="Text">
            <a:extLst>
              <a:ext uri="{FF2B5EF4-FFF2-40B4-BE49-F238E27FC236}">
                <a16:creationId xmlns:a16="http://schemas.microsoft.com/office/drawing/2014/main" id="{464304D0-6373-EB88-89AA-4A0D3E3295D5}"/>
              </a:ext>
            </a:extLst>
          </p:cNvPr>
          <p:cNvSpPr txBox="1">
            <a:spLocks/>
          </p:cNvSpPr>
          <p:nvPr userDrawn="1"/>
        </p:nvSpPr>
        <p:spPr>
          <a:xfrm>
            <a:off x="615825" y="4619655"/>
            <a:ext cx="11222326" cy="8023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a:ea typeface="+mn-ea"/>
              </a:rPr>
              <a:t>The Standard is the marketing name for StanCorp Financial Group, Inc., and its subsidiaries. Standard Retirement Services, Inc., provides financial recordkeeping and plan administrative services. Standard Insurance Company and Standard Retirement Services, Inc. are subsidiaries of StanCorp Financial Group, Inc., and all are Oregon corporations.</a:t>
            </a:r>
          </a:p>
        </p:txBody>
      </p:sp>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5CA3057B-1FA6-9104-F7CB-03BF6F0F313F}"/>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12" name="Footer Placeholder 4">
            <a:extLst>
              <a:ext uri="{FF2B5EF4-FFF2-40B4-BE49-F238E27FC236}">
                <a16:creationId xmlns:a16="http://schemas.microsoft.com/office/drawing/2014/main" id="{EE5CF6CD-485A-9024-2C48-086FF3AA1480}"/>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13" name="Date Placeholder 3">
            <a:extLst>
              <a:ext uri="{FF2B5EF4-FFF2-40B4-BE49-F238E27FC236}">
                <a16:creationId xmlns:a16="http://schemas.microsoft.com/office/drawing/2014/main" id="{CA629260-860A-66AC-7FBA-B0C92F6FB59B}"/>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A3AF3ECE-F4BB-E244-90B6-4BAFABE0AE47}" type="datetime1">
              <a:rPr lang="en-US" smtClean="0"/>
              <a:t>2/19/2026</a:t>
            </a:fld>
            <a:endParaRPr lang="en-US"/>
          </a:p>
        </p:txBody>
      </p:sp>
      <p:sp>
        <p:nvSpPr>
          <p:cNvPr id="5" name="Text">
            <a:extLst>
              <a:ext uri="{FF2B5EF4-FFF2-40B4-BE49-F238E27FC236}">
                <a16:creationId xmlns:a16="http://schemas.microsoft.com/office/drawing/2014/main" id="{66BF2232-1491-A210-DD6C-634142795970}"/>
              </a:ext>
            </a:extLst>
          </p:cNvPr>
          <p:cNvSpPr txBox="1">
            <a:spLocks/>
          </p:cNvSpPr>
          <p:nvPr userDrawn="1"/>
        </p:nvSpPr>
        <p:spPr>
          <a:xfrm>
            <a:off x="609600" y="3430447"/>
            <a:ext cx="11222326" cy="108628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a:ea typeface="+mn-ea"/>
              </a:rPr>
              <a:t>Employers and plan participants should carefully consider the investment objectives, risks, charges and expenses of the investment options offered under the retirement plan before investing. The prospectuses for the individual mutual funds in the group annuity contain this and other important information. Prospectuses may be obtained by calling 877.805.1127. Please read the prospectus carefully before investing. Investments are subject to market risk and fluctuate in value.</a:t>
            </a:r>
          </a:p>
        </p:txBody>
      </p:sp>
    </p:spTree>
    <p:extLst>
      <p:ext uri="{BB962C8B-B14F-4D97-AF65-F5344CB8AC3E}">
        <p14:creationId xmlns:p14="http://schemas.microsoft.com/office/powerpoint/2010/main" val="3856851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claimer Lt Blue">
    <p:bg>
      <p:bgPr>
        <a:solidFill>
          <a:schemeClr val="bg2"/>
        </a:solidFill>
        <a:effectLst/>
      </p:bgPr>
    </p:bg>
    <p:spTree>
      <p:nvGrpSpPr>
        <p:cNvPr id="1" name=""/>
        <p:cNvGrpSpPr/>
        <p:nvPr/>
      </p:nvGrpSpPr>
      <p:grpSpPr>
        <a:xfrm>
          <a:off x="0" y="0"/>
          <a:ext cx="0" cy="0"/>
          <a:chOff x="0" y="0"/>
          <a:chExt cx="0" cy="0"/>
        </a:xfrm>
      </p:grpSpPr>
      <p:pic>
        <p:nvPicPr>
          <p:cNvPr id="2" name="The Standar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487577" y="3252191"/>
            <a:ext cx="1555996" cy="1086289"/>
          </a:xfrm>
          <a:prstGeom prst="rect">
            <a:avLst/>
          </a:prstGeom>
        </p:spPr>
      </p:pic>
      <p:sp>
        <p:nvSpPr>
          <p:cNvPr id="3" name="Text">
            <a:extLst>
              <a:ext uri="{FF2B5EF4-FFF2-40B4-BE49-F238E27FC236}">
                <a16:creationId xmlns:a16="http://schemas.microsoft.com/office/drawing/2014/main" id="{464304D0-6373-EB88-89AA-4A0D3E3295D5}"/>
              </a:ext>
            </a:extLst>
          </p:cNvPr>
          <p:cNvSpPr txBox="1">
            <a:spLocks/>
          </p:cNvSpPr>
          <p:nvPr userDrawn="1"/>
        </p:nvSpPr>
        <p:spPr>
          <a:xfrm>
            <a:off x="615825" y="4619655"/>
            <a:ext cx="11222326" cy="14287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lnSpc>
                <a:spcPct val="110000"/>
              </a:lnSpc>
              <a:spcBef>
                <a:spcPts val="0"/>
              </a:spcBef>
              <a:spcAft>
                <a:spcPts val="1000"/>
              </a:spcAft>
              <a:buFont typeface="Arial" panose="020B0604020202020204" pitchFamily="34" charset="0"/>
              <a:buNone/>
              <a:defRPr/>
            </a:pPr>
            <a:r>
              <a:rPr lang="en-US" sz="1400">
                <a:ea typeface="+mn-ea"/>
              </a:rPr>
              <a:t>The Standard is the marketing name for StanCorp Financial Group, Inc., and its subsidiaries. Standard Retirement Services, Inc., provides financial recordkeeping and plan administrative services. Standard Insurance Company and Standard Retirement Services, Inc. are subsidiaries of StanCorp Financial Group, Inc., and all are Oregon corporations.</a:t>
            </a:r>
          </a:p>
        </p:txBody>
      </p:sp>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F652E9E7-3D9C-F94C-3610-3FBAFEBE3424}"/>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9" name="Footer Placeholder 4">
            <a:extLst>
              <a:ext uri="{FF2B5EF4-FFF2-40B4-BE49-F238E27FC236}">
                <a16:creationId xmlns:a16="http://schemas.microsoft.com/office/drawing/2014/main" id="{2235FE93-E621-334D-24CE-F911BE9D242A}"/>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10" name="Date Placeholder 3">
            <a:extLst>
              <a:ext uri="{FF2B5EF4-FFF2-40B4-BE49-F238E27FC236}">
                <a16:creationId xmlns:a16="http://schemas.microsoft.com/office/drawing/2014/main" id="{DB599B07-6E5E-6A42-7D3E-C75D750CD2CC}"/>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2A56C802-4987-0543-B522-3553A26A07C1}" type="datetime1">
              <a:rPr lang="en-US" smtClean="0"/>
              <a:t>2/19/2026</a:t>
            </a:fld>
            <a:endParaRPr lang="en-US"/>
          </a:p>
        </p:txBody>
      </p:sp>
    </p:spTree>
    <p:extLst>
      <p:ext uri="{BB962C8B-B14F-4D97-AF65-F5344CB8AC3E}">
        <p14:creationId xmlns:p14="http://schemas.microsoft.com/office/powerpoint/2010/main" val="470858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w footer">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3CFD9D5F-5210-36E9-B725-EAB5D447AD1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6" name="Footer Placeholder 4">
            <a:extLst>
              <a:ext uri="{FF2B5EF4-FFF2-40B4-BE49-F238E27FC236}">
                <a16:creationId xmlns:a16="http://schemas.microsoft.com/office/drawing/2014/main" id="{6E5CCD25-88B8-F06E-EAF8-1C4CC1BDF228}"/>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7" name="Date Placeholder 3">
            <a:extLst>
              <a:ext uri="{FF2B5EF4-FFF2-40B4-BE49-F238E27FC236}">
                <a16:creationId xmlns:a16="http://schemas.microsoft.com/office/drawing/2014/main" id="{8A5C0F20-A69D-E368-E600-133210191BD3}"/>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10B10159-08B5-4444-924D-48911E1A7EE9}" type="datetime1">
              <a:rPr lang="en-US" smtClean="0"/>
              <a:t>2/19/2026</a:t>
            </a:fld>
            <a:endParaRPr lang="en-US"/>
          </a:p>
        </p:txBody>
      </p:sp>
    </p:spTree>
    <p:extLst>
      <p:ext uri="{BB962C8B-B14F-4D97-AF65-F5344CB8AC3E}">
        <p14:creationId xmlns:p14="http://schemas.microsoft.com/office/powerpoint/2010/main" val="2412634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D673501E-C4A2-698C-5DBE-E049974409F9}"/>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7" name="Footer Placeholder 4">
            <a:extLst>
              <a:ext uri="{FF2B5EF4-FFF2-40B4-BE49-F238E27FC236}">
                <a16:creationId xmlns:a16="http://schemas.microsoft.com/office/drawing/2014/main" id="{7C157DCE-707A-9D5A-FA92-9D75C16C5CAA}"/>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8" name="Date Placeholder 3">
            <a:extLst>
              <a:ext uri="{FF2B5EF4-FFF2-40B4-BE49-F238E27FC236}">
                <a16:creationId xmlns:a16="http://schemas.microsoft.com/office/drawing/2014/main" id="{29AA02B2-71FD-5986-FD53-CDF798E34D14}"/>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D5099B84-8007-0246-8C27-27540E4AABCA}" type="datetime1">
              <a:rPr lang="en-US" smtClean="0"/>
              <a:t>2/19/2026</a:t>
            </a:fld>
            <a:endParaRPr lang="en-US"/>
          </a:p>
        </p:txBody>
      </p:sp>
    </p:spTree>
    <p:extLst>
      <p:ext uri="{BB962C8B-B14F-4D97-AF65-F5344CB8AC3E}">
        <p14:creationId xmlns:p14="http://schemas.microsoft.com/office/powerpoint/2010/main" val="28227290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Blue">
    <p:bg>
      <p:bgPr>
        <a:solidFill>
          <a:schemeClr val="tx2"/>
        </a:solidFill>
        <a:effectLst/>
      </p:bgPr>
    </p:bg>
    <p:spTree>
      <p:nvGrpSpPr>
        <p:cNvPr id="1" name=""/>
        <p:cNvGrpSpPr/>
        <p:nvPr/>
      </p:nvGrpSpPr>
      <p:grpSpPr>
        <a:xfrm>
          <a:off x="0" y="0"/>
          <a:ext cx="0" cy="0"/>
          <a:chOff x="0" y="0"/>
          <a:chExt cx="0" cy="0"/>
        </a:xfrm>
      </p:grpSpPr>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AB50E3C1-B68D-C5BE-F4F7-D04D2316AB85}"/>
              </a:ext>
            </a:extLst>
          </p:cNvPr>
          <p:cNvSpPr>
            <a:spLocks noGrp="1"/>
          </p:cNvSpPr>
          <p:nvPr>
            <p:ph type="sldNum" sz="quarter" idx="10"/>
          </p:nvPr>
        </p:nvSpPr>
        <p:spPr>
          <a:xfrm>
            <a:off x="152400" y="6377096"/>
            <a:ext cx="457200" cy="257176"/>
          </a:xfrm>
          <a:prstGeom prst="rect">
            <a:avLst/>
          </a:prstGeom>
        </p:spPr>
        <p:txBody>
          <a:bodyPr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7" name="Footer Placeholder 4">
            <a:extLst>
              <a:ext uri="{FF2B5EF4-FFF2-40B4-BE49-F238E27FC236}">
                <a16:creationId xmlns:a16="http://schemas.microsoft.com/office/drawing/2014/main" id="{146E7BD4-A7CC-183A-3C87-2705FA6462A4}"/>
              </a:ext>
            </a:extLst>
          </p:cNvPr>
          <p:cNvSpPr>
            <a:spLocks noGrp="1"/>
          </p:cNvSpPr>
          <p:nvPr>
            <p:ph type="ftr" sz="quarter" idx="11"/>
          </p:nvPr>
        </p:nvSpPr>
        <p:spPr>
          <a:xfrm>
            <a:off x="1683801" y="6377097"/>
            <a:ext cx="1597107" cy="257175"/>
          </a:xfrm>
          <a:prstGeom prst="rect">
            <a:avLst/>
          </a:prstGeom>
        </p:spPr>
        <p:txBody>
          <a:bodyPr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a:defRPr/>
            </a:pPr>
            <a:r>
              <a:rPr lang="da-DK"/>
              <a:t>Company Confidential</a:t>
            </a:r>
            <a:endParaRPr lang="en-US"/>
          </a:p>
        </p:txBody>
      </p:sp>
      <p:sp>
        <p:nvSpPr>
          <p:cNvPr id="8" name="Date Placeholder 3">
            <a:extLst>
              <a:ext uri="{FF2B5EF4-FFF2-40B4-BE49-F238E27FC236}">
                <a16:creationId xmlns:a16="http://schemas.microsoft.com/office/drawing/2014/main" id="{E7509FF3-1A05-D0A0-8709-FAE1004E2A04}"/>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chemeClr val="bg1"/>
                </a:solidFill>
                <a:latin typeface="Arial"/>
                <a:ea typeface="+mn-ea"/>
                <a:cs typeface="Arial"/>
              </a:defRPr>
            </a:lvl1pPr>
          </a:lstStyle>
          <a:p>
            <a:pPr>
              <a:defRPr/>
            </a:pPr>
            <a:fld id="{80886E13-7BAB-AE46-80D8-4AE249F4C36F}" type="datetime1">
              <a:rPr lang="en-US" smtClean="0"/>
              <a:t>2/19/2026</a:t>
            </a:fld>
            <a:endParaRPr lang="en-US"/>
          </a:p>
        </p:txBody>
      </p:sp>
    </p:spTree>
    <p:extLst>
      <p:ext uri="{BB962C8B-B14F-4D97-AF65-F5344CB8AC3E}">
        <p14:creationId xmlns:p14="http://schemas.microsoft.com/office/powerpoint/2010/main" val="248516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Quote 1 Lt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74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5415" y="2328863"/>
            <a:ext cx="9858036" cy="1313043"/>
          </a:xfrm>
        </p:spPr>
        <p:txBody>
          <a:bodyPr anchor="ctr" anchorCtr="0"/>
          <a:lstStyle>
            <a:lvl1pPr marL="0" indent="0">
              <a:lnSpc>
                <a:spcPct val="110000"/>
              </a:lnSpc>
              <a:spcBef>
                <a:spcPts val="0"/>
              </a:spcBef>
              <a:spcAft>
                <a:spcPts val="1000"/>
              </a:spcAft>
              <a:buNone/>
              <a:defRPr sz="24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8500" y="3896139"/>
            <a:ext cx="948652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5415" y="4125787"/>
            <a:ext cx="5743236" cy="374367"/>
          </a:xfrm>
        </p:spPr>
        <p:txBody>
          <a:bodyPr/>
          <a:lstStyle>
            <a:lvl1pPr marL="0" indent="0">
              <a:lnSpc>
                <a:spcPct val="110000"/>
              </a:lnSpc>
              <a:spcBef>
                <a:spcPts val="0"/>
              </a:spcBef>
              <a:spcAft>
                <a:spcPts val="1000"/>
              </a:spcAft>
              <a:buNone/>
              <a:defRPr sz="20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5415" y="4571767"/>
            <a:ext cx="5743236" cy="374367"/>
          </a:xfrm>
        </p:spPr>
        <p:txBody>
          <a:bodyPr/>
          <a:lstStyle>
            <a:lvl1pPr marL="0" indent="0">
              <a:lnSpc>
                <a:spcPct val="110000"/>
              </a:lnSpc>
              <a:spcBef>
                <a:spcPts val="0"/>
              </a:spcBef>
              <a:spcAft>
                <a:spcPts val="1000"/>
              </a:spcAft>
              <a:buNone/>
              <a:defRPr sz="1800" i="1">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5" name="Slide Number Placeholder 5">
            <a:extLst>
              <a:ext uri="{FF2B5EF4-FFF2-40B4-BE49-F238E27FC236}">
                <a16:creationId xmlns:a16="http://schemas.microsoft.com/office/drawing/2014/main" id="{F15670F3-40F3-AD6B-535F-9EFB33316D2D}"/>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7" name="Footer Placeholder 4">
            <a:extLst>
              <a:ext uri="{FF2B5EF4-FFF2-40B4-BE49-F238E27FC236}">
                <a16:creationId xmlns:a16="http://schemas.microsoft.com/office/drawing/2014/main" id="{06D27D52-FB04-808B-9A2E-9895549FA68B}"/>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10" name="Date Placeholder 3">
            <a:extLst>
              <a:ext uri="{FF2B5EF4-FFF2-40B4-BE49-F238E27FC236}">
                <a16:creationId xmlns:a16="http://schemas.microsoft.com/office/drawing/2014/main" id="{8E2F1684-C84E-48AA-36B4-8404823BECB2}"/>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1EAA2FF7-65AC-F84F-AF1D-C32E6DE70F6B}" type="datetime1">
              <a:rPr lang="en-US" smtClean="0"/>
              <a:t>2/19/2026</a:t>
            </a:fld>
            <a:endParaRPr lang="en-US"/>
          </a:p>
        </p:txBody>
      </p:sp>
    </p:spTree>
    <p:extLst>
      <p:ext uri="{BB962C8B-B14F-4D97-AF65-F5344CB8AC3E}">
        <p14:creationId xmlns:p14="http://schemas.microsoft.com/office/powerpoint/2010/main" val="18981899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Quote 1 Lt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74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5415" y="2328863"/>
            <a:ext cx="9858036" cy="1313043"/>
          </a:xfrm>
        </p:spPr>
        <p:txBody>
          <a:bodyPr anchor="ctr" anchorCtr="0"/>
          <a:lstStyle>
            <a:lvl1pPr marL="0" indent="0">
              <a:lnSpc>
                <a:spcPct val="110000"/>
              </a:lnSpc>
              <a:spcBef>
                <a:spcPts val="0"/>
              </a:spcBef>
              <a:spcAft>
                <a:spcPts val="1000"/>
              </a:spcAft>
              <a:buNone/>
              <a:defRPr sz="24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8500" y="3896139"/>
            <a:ext cx="948652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5415" y="4125787"/>
            <a:ext cx="5743236" cy="374367"/>
          </a:xfrm>
        </p:spPr>
        <p:txBody>
          <a:bodyPr/>
          <a:lstStyle>
            <a:lvl1pPr marL="0" indent="0">
              <a:lnSpc>
                <a:spcPct val="110000"/>
              </a:lnSpc>
              <a:spcBef>
                <a:spcPts val="0"/>
              </a:spcBef>
              <a:spcAft>
                <a:spcPts val="1000"/>
              </a:spcAft>
              <a:buNone/>
              <a:defRPr sz="20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5415" y="4571767"/>
            <a:ext cx="5743236" cy="374367"/>
          </a:xfrm>
        </p:spPr>
        <p:txBody>
          <a:bodyPr/>
          <a:lstStyle>
            <a:lvl1pPr marL="0" indent="0">
              <a:lnSpc>
                <a:spcPct val="110000"/>
              </a:lnSpc>
              <a:spcBef>
                <a:spcPts val="0"/>
              </a:spcBef>
              <a:spcAft>
                <a:spcPts val="1000"/>
              </a:spcAft>
              <a:buNone/>
              <a:defRPr sz="1800" i="1">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Title</a:t>
            </a:r>
          </a:p>
        </p:txBody>
      </p:sp>
      <p:sp>
        <p:nvSpPr>
          <p:cNvPr id="5" name="Slide Number Placeholder 5">
            <a:extLst>
              <a:ext uri="{FF2B5EF4-FFF2-40B4-BE49-F238E27FC236}">
                <a16:creationId xmlns:a16="http://schemas.microsoft.com/office/drawing/2014/main" id="{F15670F3-40F3-AD6B-535F-9EFB33316D2D}"/>
              </a:ext>
            </a:extLst>
          </p:cNvPr>
          <p:cNvSpPr>
            <a:spLocks noGrp="1"/>
          </p:cNvSpPr>
          <p:nvPr>
            <p:ph type="sldNum" sz="quarter" idx="13"/>
          </p:nvPr>
        </p:nvSpPr>
        <p:spPr>
          <a:xfrm>
            <a:off x="152400" y="6377096"/>
            <a:ext cx="457200" cy="257176"/>
          </a:xfrm>
          <a:prstGeom prst="rect">
            <a:avLst/>
          </a:prstGeom>
        </p:spPr>
        <p:txBody>
          <a:bodyPr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a:defRPr/>
            </a:pPr>
            <a:fld id="{73EF3F73-D8BE-1D4F-8F0C-03C5EC803F68}" type="slidenum">
              <a:rPr lang="en-US" smtClean="0"/>
              <a:pPr>
                <a:defRPr/>
              </a:pPr>
              <a:t>‹#›</a:t>
            </a:fld>
            <a:endParaRPr lang="en-US"/>
          </a:p>
        </p:txBody>
      </p:sp>
      <p:sp>
        <p:nvSpPr>
          <p:cNvPr id="7" name="Footer Placeholder 4">
            <a:extLst>
              <a:ext uri="{FF2B5EF4-FFF2-40B4-BE49-F238E27FC236}">
                <a16:creationId xmlns:a16="http://schemas.microsoft.com/office/drawing/2014/main" id="{06D27D52-FB04-808B-9A2E-9895549FA68B}"/>
              </a:ext>
            </a:extLst>
          </p:cNvPr>
          <p:cNvSpPr>
            <a:spLocks noGrp="1"/>
          </p:cNvSpPr>
          <p:nvPr>
            <p:ph type="ftr" sz="quarter" idx="14"/>
          </p:nvPr>
        </p:nvSpPr>
        <p:spPr>
          <a:xfrm>
            <a:off x="1683801" y="6377097"/>
            <a:ext cx="1597107" cy="257175"/>
          </a:xfrm>
          <a:prstGeom prst="rect">
            <a:avLst/>
          </a:prstGeom>
        </p:spPr>
        <p:txBody>
          <a:bodyPr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a:defRPr/>
            </a:pPr>
            <a:r>
              <a:rPr lang="da-DK"/>
              <a:t>Company Confidential</a:t>
            </a:r>
            <a:endParaRPr lang="en-US"/>
          </a:p>
        </p:txBody>
      </p:sp>
      <p:sp>
        <p:nvSpPr>
          <p:cNvPr id="10" name="Date Placeholder 3">
            <a:extLst>
              <a:ext uri="{FF2B5EF4-FFF2-40B4-BE49-F238E27FC236}">
                <a16:creationId xmlns:a16="http://schemas.microsoft.com/office/drawing/2014/main" id="{8E2F1684-C84E-48AA-36B4-8404823BECB2}"/>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a:defRPr/>
            </a:pPr>
            <a:fld id="{1EAA2FF7-65AC-F84F-AF1D-C32E6DE70F6B}" type="datetime1">
              <a:rPr lang="en-US" smtClean="0"/>
              <a:t>2/19/2026</a:t>
            </a:fld>
            <a:endParaRPr lang="en-US"/>
          </a:p>
        </p:txBody>
      </p:sp>
    </p:spTree>
    <p:extLst>
      <p:ext uri="{BB962C8B-B14F-4D97-AF65-F5344CB8AC3E}">
        <p14:creationId xmlns:p14="http://schemas.microsoft.com/office/powerpoint/2010/main" val="3299824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6CE3084-4C11-8B17-F283-85312A53DC9F}"/>
              </a:ext>
            </a:extLst>
          </p:cNvPr>
          <p:cNvSpPr>
            <a:spLocks noGrp="1"/>
          </p:cNvSpPr>
          <p:nvPr>
            <p:ph type="title"/>
          </p:nvPr>
        </p:nvSpPr>
        <p:spPr>
          <a:xfrm>
            <a:off x="838199" y="365125"/>
            <a:ext cx="10855959" cy="1325563"/>
          </a:xfrm>
          <a:prstGeom prst="rect">
            <a:avLst/>
          </a:prstGeom>
        </p:spPr>
        <p:txBody>
          <a:bodyPr vert="horz" lIns="91440" tIns="45720" rIns="91440" bIns="45720" rtlCol="0" anchor="ctr">
            <a:noAutofit/>
          </a:bodyPr>
          <a:lstStyle/>
          <a:p>
            <a:r>
              <a:rPr lang="en-US"/>
              <a:t>Click to edit Master title style</a:t>
            </a:r>
          </a:p>
        </p:txBody>
      </p:sp>
      <p:sp>
        <p:nvSpPr>
          <p:cNvPr id="3" name="Text">
            <a:extLst>
              <a:ext uri="{FF2B5EF4-FFF2-40B4-BE49-F238E27FC236}">
                <a16:creationId xmlns:a16="http://schemas.microsoft.com/office/drawing/2014/main" id="{A089BE5B-F69E-AB68-A5AF-AC9B4B2EA7C8}"/>
              </a:ext>
            </a:extLst>
          </p:cNvPr>
          <p:cNvSpPr>
            <a:spLocks noGrp="1"/>
          </p:cNvSpPr>
          <p:nvPr>
            <p:ph type="body" idx="1"/>
          </p:nvPr>
        </p:nvSpPr>
        <p:spPr>
          <a:xfrm>
            <a:off x="838200" y="1825625"/>
            <a:ext cx="10855960" cy="391477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The Standard logo">
            <a:extLst>
              <a:ext uri="{FF2B5EF4-FFF2-40B4-BE49-F238E27FC236}">
                <a16:creationId xmlns:a16="http://schemas.microsoft.com/office/drawing/2014/main" id="{9C7FA7C5-3A80-75E7-6B70-1941F330926B}"/>
              </a:ext>
              <a:ext uri="{C183D7F6-B498-43B3-948B-1728B52AA6E4}">
                <adec:decorative xmlns:adec="http://schemas.microsoft.com/office/drawing/2017/decorative" val="1"/>
              </a:ext>
            </a:extLst>
          </p:cNvPr>
          <p:cNvPicPr>
            <a:picLocks noChangeAspect="1"/>
          </p:cNvPicPr>
          <p:nvPr userDrawn="1"/>
        </p:nvPicPr>
        <p:blipFill rotWithShape="1">
          <a:blip r:embed="rId22" cstate="screen">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Tree>
    <p:extLst>
      <p:ext uri="{BB962C8B-B14F-4D97-AF65-F5344CB8AC3E}">
        <p14:creationId xmlns:p14="http://schemas.microsoft.com/office/powerpoint/2010/main" val="2394097541"/>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9" r:id="rId3"/>
    <p:sldLayoutId id="2147483654" r:id="rId4"/>
    <p:sldLayoutId id="2147483650" r:id="rId5"/>
    <p:sldLayoutId id="2147483677" r:id="rId6"/>
    <p:sldLayoutId id="2147483660" r:id="rId7"/>
    <p:sldLayoutId id="2147483661" r:id="rId8"/>
    <p:sldLayoutId id="2147483662" r:id="rId9"/>
    <p:sldLayoutId id="2147483663" r:id="rId10"/>
    <p:sldLayoutId id="2147483683" r:id="rId11"/>
    <p:sldLayoutId id="2147483684" r:id="rId12"/>
    <p:sldLayoutId id="2147483687" r:id="rId13"/>
    <p:sldLayoutId id="2147483655" r:id="rId14"/>
    <p:sldLayoutId id="2147483696" r:id="rId15"/>
    <p:sldLayoutId id="2147483695" r:id="rId16"/>
    <p:sldLayoutId id="2147483697" r:id="rId17"/>
    <p:sldLayoutId id="2147483698" r:id="rId18"/>
    <p:sldLayoutId id="2147483699" r:id="rId19"/>
    <p:sldLayoutId id="2147483700" r:id="rId20"/>
  </p:sldLayoutIdLst>
  <p:hf hdr="0" ftr="0" dt="0"/>
  <p:txStyles>
    <p:title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2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hyperlink" Target="https://www.standard.com/retirement"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659B9B1-F89F-6AE8-1183-84071C99ED45}"/>
              </a:ext>
            </a:extLst>
          </p:cNvPr>
          <p:cNvSpPr txBox="1">
            <a:spLocks noGrp="1"/>
          </p:cNvSpPr>
          <p:nvPr>
            <p:ph type="title" idx="4294967295"/>
          </p:nvPr>
        </p:nvSpPr>
        <p:spPr>
          <a:xfrm>
            <a:off x="687559" y="1812386"/>
            <a:ext cx="4011051"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Saving for Tomorrow</a:t>
            </a: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5" name="Subtitle">
            <a:extLst>
              <a:ext uri="{FF2B5EF4-FFF2-40B4-BE49-F238E27FC236}">
                <a16:creationId xmlns:a16="http://schemas.microsoft.com/office/drawing/2014/main" id="{64C931F2-9F4A-1027-BBA7-EC2D20D0DD03}"/>
              </a:ext>
            </a:extLst>
          </p:cNvPr>
          <p:cNvSpPr txBox="1">
            <a:spLocks/>
          </p:cNvSpPr>
          <p:nvPr/>
        </p:nvSpPr>
        <p:spPr>
          <a:xfrm>
            <a:off x="675963" y="733482"/>
            <a:ext cx="4572000" cy="275382"/>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a:solidFill>
                  <a:schemeClr val="bg1"/>
                </a:solidFill>
              </a:rPr>
              <a:t>Retirement on the Brain</a:t>
            </a:r>
          </a:p>
        </p:txBody>
      </p:sp>
      <p:pic>
        <p:nvPicPr>
          <p:cNvPr id="6" name="Picture">
            <a:extLst>
              <a:ext uri="{FF2B5EF4-FFF2-40B4-BE49-F238E27FC236}">
                <a16:creationId xmlns:a16="http://schemas.microsoft.com/office/drawing/2014/main" id="{B185ECB8-D891-B3BF-140B-07F10BCE073A}"/>
              </a:ext>
              <a:ext uri="{C183D7F6-B498-43B3-948B-1728B52AA6E4}">
                <adec:decorative xmlns:adec="http://schemas.microsoft.com/office/drawing/2017/decorative" val="1"/>
              </a:ext>
            </a:extLst>
          </p:cNvPr>
          <p:cNvPicPr preferRelativeResize="0">
            <a:picLocks/>
          </p:cNvPicPr>
          <p:nvPr/>
        </p:nvPicPr>
        <p:blipFill rotWithShape="1">
          <a:blip r:embed="rId3" cstate="screen">
            <a:extLst>
              <a:ext uri="{28A0092B-C50C-407E-A947-70E740481C1C}">
                <a14:useLocalDpi xmlns:a14="http://schemas.microsoft.com/office/drawing/2010/main"/>
              </a:ext>
            </a:extLst>
          </a:blip>
          <a:srcRect/>
          <a:stretch/>
        </p:blipFill>
        <p:spPr>
          <a:xfrm>
            <a:off x="5806440" y="733482"/>
            <a:ext cx="5622316" cy="5616392"/>
          </a:xfrm>
          <a:prstGeom prst="roundRect">
            <a:avLst>
              <a:gd name="adj" fmla="val 3499"/>
            </a:avLst>
          </a:prstGeom>
        </p:spPr>
      </p:pic>
      <p:sp>
        <p:nvSpPr>
          <p:cNvPr id="8" name="TextBox 7">
            <a:extLst>
              <a:ext uri="{FF2B5EF4-FFF2-40B4-BE49-F238E27FC236}">
                <a16:creationId xmlns:a16="http://schemas.microsoft.com/office/drawing/2014/main" id="{C1274CC4-5079-CFCB-609A-C40763079274}"/>
              </a:ext>
            </a:extLst>
          </p:cNvPr>
          <p:cNvSpPr txBox="1"/>
          <p:nvPr/>
        </p:nvSpPr>
        <p:spPr>
          <a:xfrm>
            <a:off x="673490" y="3344593"/>
            <a:ext cx="4193931" cy="461665"/>
          </a:xfrm>
          <a:prstGeom prst="rect">
            <a:avLst/>
          </a:prstGeom>
          <a:noFill/>
        </p:spPr>
        <p:txBody>
          <a:bodyPr wrap="square" rtlCol="0">
            <a:spAutoFit/>
          </a:bodyPr>
          <a:lstStyle/>
          <a:p>
            <a:r>
              <a:rPr kumimoji="0" lang="en-US" sz="2400" b="0"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“How Much Should I Save?”</a:t>
            </a:r>
            <a:endParaRPr lang="en-US"/>
          </a:p>
        </p:txBody>
      </p:sp>
    </p:spTree>
    <p:extLst>
      <p:ext uri="{BB962C8B-B14F-4D97-AF65-F5344CB8AC3E}">
        <p14:creationId xmlns:p14="http://schemas.microsoft.com/office/powerpoint/2010/main" val="1930443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179009C-D7D7-4A82-4478-13E8B6E97025}"/>
              </a:ext>
            </a:extLst>
          </p:cNvPr>
          <p:cNvSpPr>
            <a:spLocks noGrp="1"/>
          </p:cNvSpPr>
          <p:nvPr>
            <p:ph type="title"/>
          </p:nvPr>
        </p:nvSpPr>
        <p:spPr/>
        <p:txBody>
          <a:bodyPr/>
          <a:lstStyle/>
          <a:p>
            <a:r>
              <a:rPr lang="en-US"/>
              <a:t>Speakers</a:t>
            </a:r>
          </a:p>
        </p:txBody>
      </p:sp>
      <p:sp>
        <p:nvSpPr>
          <p:cNvPr id="3" name="Content Placeholder 2">
            <a:extLst>
              <a:ext uri="{FF2B5EF4-FFF2-40B4-BE49-F238E27FC236}">
                <a16:creationId xmlns:a16="http://schemas.microsoft.com/office/drawing/2014/main" id="{20C08723-1920-4028-4073-99FACEAD05F2}"/>
              </a:ext>
            </a:extLst>
          </p:cNvPr>
          <p:cNvSpPr>
            <a:spLocks noGrp="1"/>
          </p:cNvSpPr>
          <p:nvPr>
            <p:ph idx="1"/>
          </p:nvPr>
        </p:nvSpPr>
        <p:spPr/>
        <p:txBody>
          <a:bodyPr/>
          <a:lstStyle/>
          <a:p>
            <a:pPr marL="91440" indent="0">
              <a:lnSpc>
                <a:spcPct val="150000"/>
              </a:lnSpc>
              <a:spcBef>
                <a:spcPts val="0"/>
              </a:spcBef>
              <a:buNone/>
            </a:pPr>
            <a:r>
              <a:rPr lang="en-US">
                <a:latin typeface="Arial" panose="020B0604020202020204" pitchFamily="34" charset="0"/>
                <a:cs typeface="Arial" panose="020B0604020202020204" pitchFamily="34" charset="0"/>
              </a:rPr>
              <a:t>First Last Name</a:t>
            </a:r>
          </a:p>
          <a:p>
            <a:pPr marL="91440" indent="0">
              <a:lnSpc>
                <a:spcPct val="150000"/>
              </a:lnSpc>
              <a:spcBef>
                <a:spcPts val="0"/>
              </a:spcBef>
              <a:buNone/>
            </a:pPr>
            <a:r>
              <a:rPr lang="en-US" sz="2000"/>
              <a:t>Title, The Standard</a:t>
            </a:r>
          </a:p>
          <a:p>
            <a:pPr marL="91440" indent="0">
              <a:lnSpc>
                <a:spcPct val="150000"/>
              </a:lnSpc>
              <a:spcBef>
                <a:spcPts val="0"/>
              </a:spcBef>
              <a:buNone/>
            </a:pPr>
            <a:endParaRPr lang="en-US">
              <a:latin typeface="Arial" panose="020B0604020202020204" pitchFamily="34" charset="0"/>
              <a:cs typeface="Arial" panose="020B0604020202020204" pitchFamily="34" charset="0"/>
            </a:endParaRPr>
          </a:p>
          <a:p>
            <a:pPr marL="91440" indent="0">
              <a:lnSpc>
                <a:spcPct val="150000"/>
              </a:lnSpc>
              <a:spcBef>
                <a:spcPts val="0"/>
              </a:spcBef>
              <a:buNone/>
            </a:pPr>
            <a:r>
              <a:rPr lang="en-US"/>
              <a:t>First Last Name</a:t>
            </a:r>
          </a:p>
          <a:p>
            <a:pPr marL="91440" indent="0">
              <a:lnSpc>
                <a:spcPct val="150000"/>
              </a:lnSpc>
              <a:spcBef>
                <a:spcPts val="0"/>
              </a:spcBef>
              <a:buNone/>
            </a:pPr>
            <a:r>
              <a:rPr lang="en-US" sz="2000">
                <a:latin typeface="Arial" panose="020B0604020202020204" pitchFamily="34" charset="0"/>
                <a:cs typeface="Arial" panose="020B0604020202020204" pitchFamily="34" charset="0"/>
              </a:rPr>
              <a:t>Tit</a:t>
            </a:r>
            <a:r>
              <a:rPr lang="en-US" sz="2000"/>
              <a:t>le, The Standard</a:t>
            </a:r>
            <a:endParaRPr lang="en-US" sz="20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E81C994-06B6-B3C5-9F5F-41D405CFAE76}"/>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2</a:t>
            </a:fld>
            <a:endParaRPr lang="en-US"/>
          </a:p>
        </p:txBody>
      </p:sp>
    </p:spTree>
    <p:extLst>
      <p:ext uri="{BB962C8B-B14F-4D97-AF65-F5344CB8AC3E}">
        <p14:creationId xmlns:p14="http://schemas.microsoft.com/office/powerpoint/2010/main" val="2707534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A5E98-1123-DF9C-2770-911C2EA58AB1}"/>
              </a:ext>
            </a:extLst>
          </p:cNvPr>
          <p:cNvSpPr>
            <a:spLocks noGrp="1"/>
          </p:cNvSpPr>
          <p:nvPr>
            <p:ph type="title"/>
          </p:nvPr>
        </p:nvSpPr>
        <p:spPr/>
        <p:txBody>
          <a:bodyPr/>
          <a:lstStyle/>
          <a:p>
            <a:r>
              <a:rPr lang="en-US"/>
              <a:t>Why Aren’t We Saving for Retirement?</a:t>
            </a:r>
          </a:p>
        </p:txBody>
      </p:sp>
      <p:sp>
        <p:nvSpPr>
          <p:cNvPr id="5" name="Slide Number Placeholder 4">
            <a:extLst>
              <a:ext uri="{FF2B5EF4-FFF2-40B4-BE49-F238E27FC236}">
                <a16:creationId xmlns:a16="http://schemas.microsoft.com/office/drawing/2014/main" id="{ECCE13D7-A27E-6EA5-4E92-256F41DE779B}"/>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3</a:t>
            </a:fld>
            <a:endParaRPr lang="en-US"/>
          </a:p>
        </p:txBody>
      </p:sp>
      <p:sp>
        <p:nvSpPr>
          <p:cNvPr id="6" name="Quote background">
            <a:extLst>
              <a:ext uri="{FF2B5EF4-FFF2-40B4-BE49-F238E27FC236}">
                <a16:creationId xmlns:a16="http://schemas.microsoft.com/office/drawing/2014/main" id="{75BCA9DF-2736-E08F-225C-7C54DBAB8CF4}"/>
              </a:ext>
              <a:ext uri="{C183D7F6-B498-43B3-948B-1728B52AA6E4}">
                <adec:decorative xmlns:adec="http://schemas.microsoft.com/office/drawing/2017/decorative" val="1"/>
              </a:ext>
            </a:extLst>
          </p:cNvPr>
          <p:cNvSpPr/>
          <p:nvPr/>
        </p:nvSpPr>
        <p:spPr>
          <a:xfrm>
            <a:off x="749692" y="1727277"/>
            <a:ext cx="3749039" cy="1554480"/>
          </a:xfrm>
          <a:prstGeom prst="roundRect">
            <a:avLst>
              <a:gd name="adj" fmla="val 4507"/>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Quote gfx">
            <a:extLst>
              <a:ext uri="{FF2B5EF4-FFF2-40B4-BE49-F238E27FC236}">
                <a16:creationId xmlns:a16="http://schemas.microsoft.com/office/drawing/2014/main" id="{DB8290C4-2575-FF2F-F12A-C4083BF46DD9}"/>
              </a:ext>
              <a:ext uri="{C183D7F6-B498-43B3-948B-1728B52AA6E4}">
                <adec:decorative xmlns:adec="http://schemas.microsoft.com/office/drawing/2017/decorative" val="1"/>
              </a:ext>
            </a:extLst>
          </p:cNvPr>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a:off x="992957" y="1375642"/>
            <a:ext cx="979569" cy="745910"/>
          </a:xfrm>
          <a:prstGeom prst="rect">
            <a:avLst/>
          </a:prstGeom>
          <a:effectLst/>
        </p:spPr>
      </p:pic>
      <p:sp>
        <p:nvSpPr>
          <p:cNvPr id="8" name="Quote background">
            <a:extLst>
              <a:ext uri="{FF2B5EF4-FFF2-40B4-BE49-F238E27FC236}">
                <a16:creationId xmlns:a16="http://schemas.microsoft.com/office/drawing/2014/main" id="{2CDF1FB2-3689-144A-6C3E-1635E18F864F}"/>
              </a:ext>
              <a:ext uri="{C183D7F6-B498-43B3-948B-1728B52AA6E4}">
                <adec:decorative xmlns:adec="http://schemas.microsoft.com/office/drawing/2017/decorative" val="1"/>
              </a:ext>
            </a:extLst>
          </p:cNvPr>
          <p:cNvSpPr/>
          <p:nvPr/>
        </p:nvSpPr>
        <p:spPr>
          <a:xfrm>
            <a:off x="1426825" y="4055123"/>
            <a:ext cx="3749039" cy="1554480"/>
          </a:xfrm>
          <a:prstGeom prst="roundRect">
            <a:avLst>
              <a:gd name="adj" fmla="val 450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Quote gfx">
            <a:extLst>
              <a:ext uri="{FF2B5EF4-FFF2-40B4-BE49-F238E27FC236}">
                <a16:creationId xmlns:a16="http://schemas.microsoft.com/office/drawing/2014/main" id="{A9D543AF-223E-40EE-84EB-7A6C718BC0A9}"/>
              </a:ext>
              <a:ext uri="{C183D7F6-B498-43B3-948B-1728B52AA6E4}">
                <adec:decorative xmlns:adec="http://schemas.microsoft.com/office/drawing/2017/decorative" val="1"/>
              </a:ext>
            </a:extLst>
          </p:cNvPr>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a:off x="1670091" y="3703489"/>
            <a:ext cx="979569" cy="745910"/>
          </a:xfrm>
          <a:prstGeom prst="rect">
            <a:avLst/>
          </a:prstGeom>
          <a:effectLst/>
        </p:spPr>
      </p:pic>
      <p:sp>
        <p:nvSpPr>
          <p:cNvPr id="21" name="Quote background">
            <a:extLst>
              <a:ext uri="{FF2B5EF4-FFF2-40B4-BE49-F238E27FC236}">
                <a16:creationId xmlns:a16="http://schemas.microsoft.com/office/drawing/2014/main" id="{700B9353-3884-DC66-8DCD-F6781208C595}"/>
              </a:ext>
              <a:ext uri="{C183D7F6-B498-43B3-948B-1728B52AA6E4}">
                <adec:decorative xmlns:adec="http://schemas.microsoft.com/office/drawing/2017/decorative" val="1"/>
              </a:ext>
            </a:extLst>
          </p:cNvPr>
          <p:cNvSpPr/>
          <p:nvPr/>
        </p:nvSpPr>
        <p:spPr>
          <a:xfrm>
            <a:off x="4810494" y="2279789"/>
            <a:ext cx="3566160" cy="1554480"/>
          </a:xfrm>
          <a:prstGeom prst="roundRect">
            <a:avLst>
              <a:gd name="adj" fmla="val 4507"/>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Quote gfx">
            <a:extLst>
              <a:ext uri="{FF2B5EF4-FFF2-40B4-BE49-F238E27FC236}">
                <a16:creationId xmlns:a16="http://schemas.microsoft.com/office/drawing/2014/main" id="{F61638C4-84D6-CA25-1A72-E284F0DD51F5}"/>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068162" y="1920723"/>
            <a:ext cx="1046497" cy="796874"/>
          </a:xfrm>
          <a:prstGeom prst="rect">
            <a:avLst/>
          </a:prstGeom>
          <a:effectLst/>
        </p:spPr>
      </p:pic>
      <p:sp>
        <p:nvSpPr>
          <p:cNvPr id="18" name="Quote background">
            <a:extLst>
              <a:ext uri="{FF2B5EF4-FFF2-40B4-BE49-F238E27FC236}">
                <a16:creationId xmlns:a16="http://schemas.microsoft.com/office/drawing/2014/main" id="{15174C60-024F-A5EF-9DB7-C89B1B2C9AAE}"/>
              </a:ext>
              <a:ext uri="{C183D7F6-B498-43B3-948B-1728B52AA6E4}">
                <adec:decorative xmlns:adec="http://schemas.microsoft.com/office/drawing/2017/decorative" val="1"/>
              </a:ext>
            </a:extLst>
          </p:cNvPr>
          <p:cNvSpPr/>
          <p:nvPr/>
        </p:nvSpPr>
        <p:spPr>
          <a:xfrm>
            <a:off x="6267065" y="4483349"/>
            <a:ext cx="3749039" cy="1554480"/>
          </a:xfrm>
          <a:prstGeom prst="roundRect">
            <a:avLst>
              <a:gd name="adj" fmla="val 4507"/>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Quote gfx">
            <a:extLst>
              <a:ext uri="{FF2B5EF4-FFF2-40B4-BE49-F238E27FC236}">
                <a16:creationId xmlns:a16="http://schemas.microsoft.com/office/drawing/2014/main" id="{7DF2EDB5-E128-7FD0-4ED7-0290FED15ECC}"/>
              </a:ext>
              <a:ext uri="{C183D7F6-B498-43B3-948B-1728B52AA6E4}">
                <adec:decorative xmlns:adec="http://schemas.microsoft.com/office/drawing/2017/decorative" val="1"/>
              </a:ext>
            </a:extLst>
          </p:cNvPr>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a:off x="6510330" y="4131714"/>
            <a:ext cx="979569" cy="745910"/>
          </a:xfrm>
          <a:prstGeom prst="rect">
            <a:avLst/>
          </a:prstGeom>
          <a:effectLst/>
        </p:spPr>
      </p:pic>
      <p:sp>
        <p:nvSpPr>
          <p:cNvPr id="24" name="Quote background">
            <a:extLst>
              <a:ext uri="{FF2B5EF4-FFF2-40B4-BE49-F238E27FC236}">
                <a16:creationId xmlns:a16="http://schemas.microsoft.com/office/drawing/2014/main" id="{A5601C42-54CC-B1D0-B2BE-455F98DA5DD5}"/>
              </a:ext>
              <a:ext uri="{C183D7F6-B498-43B3-948B-1728B52AA6E4}">
                <adec:decorative xmlns:adec="http://schemas.microsoft.com/office/drawing/2017/decorative" val="1"/>
              </a:ext>
            </a:extLst>
          </p:cNvPr>
          <p:cNvSpPr/>
          <p:nvPr/>
        </p:nvSpPr>
        <p:spPr>
          <a:xfrm>
            <a:off x="7736395" y="1268632"/>
            <a:ext cx="3749039" cy="1554480"/>
          </a:xfrm>
          <a:prstGeom prst="roundRect">
            <a:avLst>
              <a:gd name="adj" fmla="val 450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Quote gfx">
            <a:extLst>
              <a:ext uri="{FF2B5EF4-FFF2-40B4-BE49-F238E27FC236}">
                <a16:creationId xmlns:a16="http://schemas.microsoft.com/office/drawing/2014/main" id="{1ED7D80B-1486-EE0E-0254-D01A081D43FF}"/>
              </a:ext>
              <a:ext uri="{C183D7F6-B498-43B3-948B-1728B52AA6E4}">
                <adec:decorative xmlns:adec="http://schemas.microsoft.com/office/drawing/2017/decorative" val="1"/>
              </a:ext>
            </a:extLst>
          </p:cNvPr>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a:off x="7979661" y="916998"/>
            <a:ext cx="979569" cy="745910"/>
          </a:xfrm>
          <a:prstGeom prst="rect">
            <a:avLst/>
          </a:prstGeom>
          <a:effectLst/>
        </p:spPr>
      </p:pic>
      <p:sp>
        <p:nvSpPr>
          <p:cNvPr id="15" name="Rounded Rectangle 14">
            <a:extLst>
              <a:ext uri="{FF2B5EF4-FFF2-40B4-BE49-F238E27FC236}">
                <a16:creationId xmlns:a16="http://schemas.microsoft.com/office/drawing/2014/main" id="{16481FF7-97F0-B9F4-AF7D-89F068D008A4}"/>
              </a:ext>
            </a:extLst>
          </p:cNvPr>
          <p:cNvSpPr/>
          <p:nvPr/>
        </p:nvSpPr>
        <p:spPr>
          <a:xfrm>
            <a:off x="922256" y="1624140"/>
            <a:ext cx="3577637" cy="1592706"/>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r>
              <a:rPr lang="en-US">
                <a:solidFill>
                  <a:schemeClr val="bg1"/>
                </a:solidFill>
              </a:rPr>
              <a:t>It’s too hard to get started.</a:t>
            </a:r>
          </a:p>
        </p:txBody>
      </p:sp>
      <p:sp>
        <p:nvSpPr>
          <p:cNvPr id="16" name="Rounded Rectangle 15">
            <a:extLst>
              <a:ext uri="{FF2B5EF4-FFF2-40B4-BE49-F238E27FC236}">
                <a16:creationId xmlns:a16="http://schemas.microsoft.com/office/drawing/2014/main" id="{3DF19E7C-D259-88D5-77D7-7B724D708311}"/>
              </a:ext>
            </a:extLst>
          </p:cNvPr>
          <p:cNvSpPr/>
          <p:nvPr/>
        </p:nvSpPr>
        <p:spPr>
          <a:xfrm>
            <a:off x="1631831" y="3994524"/>
            <a:ext cx="3577637" cy="1592706"/>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r>
              <a:rPr lang="en-US">
                <a:solidFill>
                  <a:schemeClr val="tx1"/>
                </a:solidFill>
              </a:rPr>
              <a:t>I don’t know how much to save.</a:t>
            </a:r>
          </a:p>
        </p:txBody>
      </p:sp>
      <p:sp>
        <p:nvSpPr>
          <p:cNvPr id="23" name="Rounded Rectangle 22">
            <a:extLst>
              <a:ext uri="{FF2B5EF4-FFF2-40B4-BE49-F238E27FC236}">
                <a16:creationId xmlns:a16="http://schemas.microsoft.com/office/drawing/2014/main" id="{A8BE40DF-4AC1-D4CB-62DA-10A2CBEE6F61}"/>
              </a:ext>
            </a:extLst>
          </p:cNvPr>
          <p:cNvSpPr/>
          <p:nvPr/>
        </p:nvSpPr>
        <p:spPr>
          <a:xfrm>
            <a:off x="5068162" y="2357463"/>
            <a:ext cx="3308492" cy="1592706"/>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r>
              <a:rPr lang="en-US">
                <a:solidFill>
                  <a:schemeClr val="bg1"/>
                </a:solidFill>
              </a:rPr>
              <a:t>I'm close to retiring. It's too late to start saving.</a:t>
            </a:r>
          </a:p>
        </p:txBody>
      </p:sp>
      <p:sp>
        <p:nvSpPr>
          <p:cNvPr id="26" name="Rounded Rectangle 25">
            <a:extLst>
              <a:ext uri="{FF2B5EF4-FFF2-40B4-BE49-F238E27FC236}">
                <a16:creationId xmlns:a16="http://schemas.microsoft.com/office/drawing/2014/main" id="{D3741232-D223-EFD0-3477-E08499D47AB7}"/>
              </a:ext>
            </a:extLst>
          </p:cNvPr>
          <p:cNvSpPr/>
          <p:nvPr/>
        </p:nvSpPr>
        <p:spPr>
          <a:xfrm>
            <a:off x="7941401" y="1208033"/>
            <a:ext cx="3577637" cy="1592706"/>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r>
              <a:rPr lang="en-US">
                <a:solidFill>
                  <a:schemeClr val="tx1"/>
                </a:solidFill>
              </a:rPr>
              <a:t>I’m hoping I’ll be fine on my Social Security benefits.</a:t>
            </a:r>
          </a:p>
        </p:txBody>
      </p:sp>
      <p:sp>
        <p:nvSpPr>
          <p:cNvPr id="20" name="Rounded Rectangle 19">
            <a:extLst>
              <a:ext uri="{FF2B5EF4-FFF2-40B4-BE49-F238E27FC236}">
                <a16:creationId xmlns:a16="http://schemas.microsoft.com/office/drawing/2014/main" id="{B19926F8-977E-6D9D-CE98-BB28338A2259}"/>
              </a:ext>
            </a:extLst>
          </p:cNvPr>
          <p:cNvSpPr/>
          <p:nvPr/>
        </p:nvSpPr>
        <p:spPr>
          <a:xfrm>
            <a:off x="6468132" y="4536916"/>
            <a:ext cx="3138323" cy="1592706"/>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r>
              <a:rPr lang="en-US">
                <a:solidFill>
                  <a:schemeClr val="bg1"/>
                </a:solidFill>
              </a:rPr>
              <a:t>Retirement is still a long ways off.</a:t>
            </a:r>
          </a:p>
        </p:txBody>
      </p:sp>
    </p:spTree>
    <p:extLst>
      <p:ext uri="{BB962C8B-B14F-4D97-AF65-F5344CB8AC3E}">
        <p14:creationId xmlns:p14="http://schemas.microsoft.com/office/powerpoint/2010/main" val="1054072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 background box">
            <a:extLst>
              <a:ext uri="{FF2B5EF4-FFF2-40B4-BE49-F238E27FC236}">
                <a16:creationId xmlns:a16="http://schemas.microsoft.com/office/drawing/2014/main" id="{2429B745-EF2C-96D3-EFB3-27715DE1981C}"/>
              </a:ext>
              <a:ext uri="{C183D7F6-B498-43B3-948B-1728B52AA6E4}">
                <adec:decorative xmlns:adec="http://schemas.microsoft.com/office/drawing/2017/decorative" val="1"/>
              </a:ext>
            </a:extLst>
          </p:cNvPr>
          <p:cNvSpPr/>
          <p:nvPr/>
        </p:nvSpPr>
        <p:spPr>
          <a:xfrm>
            <a:off x="1838397"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1 - border">
            <a:extLst>
              <a:ext uri="{FF2B5EF4-FFF2-40B4-BE49-F238E27FC236}">
                <a16:creationId xmlns:a16="http://schemas.microsoft.com/office/drawing/2014/main" id="{D6ABB142-3229-5798-AE03-AC244DFFCD8E}"/>
              </a:ext>
              <a:ext uri="{C183D7F6-B498-43B3-948B-1728B52AA6E4}">
                <adec:decorative xmlns:adec="http://schemas.microsoft.com/office/drawing/2017/decorative" val="1"/>
              </a:ext>
            </a:extLst>
          </p:cNvPr>
          <p:cNvSpPr/>
          <p:nvPr/>
        </p:nvSpPr>
        <p:spPr>
          <a:xfrm>
            <a:off x="1654588"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r>
              <a:rPr lang="en-US" sz="2800" b="1"/>
              <a:t>Reasons to Save</a:t>
            </a:r>
          </a:p>
        </p:txBody>
      </p:sp>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4</a:t>
            </a:fld>
            <a:endParaRPr lang="en-US"/>
          </a:p>
        </p:txBody>
      </p:sp>
      <p:sp>
        <p:nvSpPr>
          <p:cNvPr id="6" name="1 - text box">
            <a:extLst>
              <a:ext uri="{FF2B5EF4-FFF2-40B4-BE49-F238E27FC236}">
                <a16:creationId xmlns:a16="http://schemas.microsoft.com/office/drawing/2014/main" id="{FD0648BA-C311-56A0-834E-D14873B70630}"/>
              </a:ext>
              <a:ext uri="{C183D7F6-B498-43B3-948B-1728B52AA6E4}">
                <adec:decorative xmlns:adec="http://schemas.microsoft.com/office/drawing/2017/decorative" val="1"/>
              </a:ext>
            </a:extLst>
          </p:cNvPr>
          <p:cNvSpPr/>
          <p:nvPr/>
        </p:nvSpPr>
        <p:spPr>
          <a:xfrm>
            <a:off x="1644344" y="3691073"/>
            <a:ext cx="2201944" cy="1319432"/>
          </a:xfrm>
          <a:prstGeom prst="round2SameRect">
            <a:avLst>
              <a:gd name="adj1" fmla="val 0"/>
              <a:gd name="adj2" fmla="val 858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1 - text">
            <a:extLst>
              <a:ext uri="{FF2B5EF4-FFF2-40B4-BE49-F238E27FC236}">
                <a16:creationId xmlns:a16="http://schemas.microsoft.com/office/drawing/2014/main" id="{5F651E6C-F6D3-0183-869E-9C6F416426C6}"/>
              </a:ext>
            </a:extLst>
          </p:cNvPr>
          <p:cNvSpPr txBox="1"/>
          <p:nvPr/>
        </p:nvSpPr>
        <p:spPr>
          <a:xfrm>
            <a:off x="1742727" y="3827505"/>
            <a:ext cx="1994299" cy="1039752"/>
          </a:xfrm>
          <a:prstGeom prst="rect">
            <a:avLst/>
          </a:prstGeom>
          <a:noFill/>
        </p:spPr>
        <p:txBody>
          <a:bodyPr wrap="square" rtlCol="0" anchor="ctr" anchorCtr="0">
            <a:noAutofit/>
          </a:bodyPr>
          <a:lstStyle/>
          <a:p>
            <a:pPr algn="ctr">
              <a:lnSpc>
                <a:spcPct val="110000"/>
              </a:lnSpc>
              <a:spcAft>
                <a:spcPts val="600"/>
              </a:spcAft>
            </a:pPr>
            <a:r>
              <a:rPr lang="en-US" sz="1600" b="1">
                <a:solidFill>
                  <a:srgbClr val="004EA8"/>
                </a:solidFill>
                <a:latin typeface="Arial" panose="020B0604020202020204" pitchFamily="34" charset="0"/>
                <a:cs typeface="Arial" panose="020B0604020202020204" pitchFamily="34" charset="0"/>
              </a:rPr>
              <a:t>Money to live on</a:t>
            </a:r>
          </a:p>
        </p:txBody>
      </p:sp>
      <p:pic>
        <p:nvPicPr>
          <p:cNvPr id="28" name="Picture 27">
            <a:extLst>
              <a:ext uri="{FF2B5EF4-FFF2-40B4-BE49-F238E27FC236}">
                <a16:creationId xmlns:a16="http://schemas.microsoft.com/office/drawing/2014/main" id="{A28BA5B1-BE86-CD1B-A02A-DE6B07066FA9}"/>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2033580" y="2483282"/>
            <a:ext cx="1364057" cy="1364057"/>
          </a:xfrm>
          <a:prstGeom prst="rect">
            <a:avLst/>
          </a:prstGeom>
        </p:spPr>
      </p:pic>
      <p:sp>
        <p:nvSpPr>
          <p:cNvPr id="33" name="1 - background box">
            <a:extLst>
              <a:ext uri="{FF2B5EF4-FFF2-40B4-BE49-F238E27FC236}">
                <a16:creationId xmlns:a16="http://schemas.microsoft.com/office/drawing/2014/main" id="{CA8B7F37-8735-1D92-039E-06EB587BD287}"/>
              </a:ext>
              <a:ext uri="{C183D7F6-B498-43B3-948B-1728B52AA6E4}">
                <adec:decorative xmlns:adec="http://schemas.microsoft.com/office/drawing/2017/decorative" val="1"/>
              </a:ext>
            </a:extLst>
          </p:cNvPr>
          <p:cNvSpPr/>
          <p:nvPr/>
        </p:nvSpPr>
        <p:spPr>
          <a:xfrm>
            <a:off x="5021729"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1 - border">
            <a:extLst>
              <a:ext uri="{FF2B5EF4-FFF2-40B4-BE49-F238E27FC236}">
                <a16:creationId xmlns:a16="http://schemas.microsoft.com/office/drawing/2014/main" id="{3DDF298F-A4B8-0DBB-3EE9-9A22E951EFA6}"/>
              </a:ext>
              <a:ext uri="{C183D7F6-B498-43B3-948B-1728B52AA6E4}">
                <adec:decorative xmlns:adec="http://schemas.microsoft.com/office/drawing/2017/decorative" val="1"/>
              </a:ext>
            </a:extLst>
          </p:cNvPr>
          <p:cNvSpPr/>
          <p:nvPr/>
        </p:nvSpPr>
        <p:spPr>
          <a:xfrm>
            <a:off x="4837920"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1 - text box">
            <a:extLst>
              <a:ext uri="{FF2B5EF4-FFF2-40B4-BE49-F238E27FC236}">
                <a16:creationId xmlns:a16="http://schemas.microsoft.com/office/drawing/2014/main" id="{4B36110B-1E22-8B22-6713-867B25274600}"/>
              </a:ext>
              <a:ext uri="{C183D7F6-B498-43B3-948B-1728B52AA6E4}">
                <adec:decorative xmlns:adec="http://schemas.microsoft.com/office/drawing/2017/decorative" val="1"/>
              </a:ext>
            </a:extLst>
          </p:cNvPr>
          <p:cNvSpPr/>
          <p:nvPr/>
        </p:nvSpPr>
        <p:spPr>
          <a:xfrm>
            <a:off x="4827676" y="3691073"/>
            <a:ext cx="2201944" cy="1319432"/>
          </a:xfrm>
          <a:prstGeom prst="round2SameRect">
            <a:avLst>
              <a:gd name="adj1" fmla="val 0"/>
              <a:gd name="adj2" fmla="val 858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1 - text">
            <a:extLst>
              <a:ext uri="{FF2B5EF4-FFF2-40B4-BE49-F238E27FC236}">
                <a16:creationId xmlns:a16="http://schemas.microsoft.com/office/drawing/2014/main" id="{C3984B62-F284-B122-31ED-1AD9632251B8}"/>
              </a:ext>
            </a:extLst>
          </p:cNvPr>
          <p:cNvSpPr txBox="1"/>
          <p:nvPr/>
        </p:nvSpPr>
        <p:spPr>
          <a:xfrm>
            <a:off x="4926059" y="3827505"/>
            <a:ext cx="1994299" cy="1039752"/>
          </a:xfrm>
          <a:prstGeom prst="rect">
            <a:avLst/>
          </a:prstGeom>
          <a:noFill/>
        </p:spPr>
        <p:txBody>
          <a:bodyPr wrap="square" rtlCol="0" anchor="ctr" anchorCtr="0">
            <a:noAutofit/>
          </a:bodyPr>
          <a:lstStyle/>
          <a:p>
            <a:pPr algn="ctr">
              <a:lnSpc>
                <a:spcPct val="110000"/>
              </a:lnSpc>
              <a:spcAft>
                <a:spcPts val="600"/>
              </a:spcAft>
            </a:pPr>
            <a:r>
              <a:rPr lang="en-US" sz="1600" b="1">
                <a:solidFill>
                  <a:srgbClr val="004EA8"/>
                </a:solidFill>
                <a:latin typeface="Arial" panose="020B0604020202020204" pitchFamily="34" charset="0"/>
                <a:cs typeface="Arial" panose="020B0604020202020204" pitchFamily="34" charset="0"/>
              </a:rPr>
              <a:t>Money for fun</a:t>
            </a:r>
          </a:p>
        </p:txBody>
      </p:sp>
      <p:sp>
        <p:nvSpPr>
          <p:cNvPr id="39" name="1 - background box">
            <a:extLst>
              <a:ext uri="{FF2B5EF4-FFF2-40B4-BE49-F238E27FC236}">
                <a16:creationId xmlns:a16="http://schemas.microsoft.com/office/drawing/2014/main" id="{7DEDA2AC-6D9F-28DC-54AA-647ED13F57E8}"/>
              </a:ext>
              <a:ext uri="{C183D7F6-B498-43B3-948B-1728B52AA6E4}">
                <adec:decorative xmlns:adec="http://schemas.microsoft.com/office/drawing/2017/decorative" val="1"/>
              </a:ext>
            </a:extLst>
          </p:cNvPr>
          <p:cNvSpPr/>
          <p:nvPr/>
        </p:nvSpPr>
        <p:spPr>
          <a:xfrm>
            <a:off x="8205061"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1 - border">
            <a:extLst>
              <a:ext uri="{FF2B5EF4-FFF2-40B4-BE49-F238E27FC236}">
                <a16:creationId xmlns:a16="http://schemas.microsoft.com/office/drawing/2014/main" id="{D463D482-FC5E-2707-8CE6-15CF0917EA34}"/>
              </a:ext>
              <a:ext uri="{C183D7F6-B498-43B3-948B-1728B52AA6E4}">
                <adec:decorative xmlns:adec="http://schemas.microsoft.com/office/drawing/2017/decorative" val="1"/>
              </a:ext>
            </a:extLst>
          </p:cNvPr>
          <p:cNvSpPr/>
          <p:nvPr/>
        </p:nvSpPr>
        <p:spPr>
          <a:xfrm>
            <a:off x="8021252"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1 - text box">
            <a:extLst>
              <a:ext uri="{FF2B5EF4-FFF2-40B4-BE49-F238E27FC236}">
                <a16:creationId xmlns:a16="http://schemas.microsoft.com/office/drawing/2014/main" id="{2D96F59D-0B8E-AA8D-759F-940DBC3FD8E5}"/>
              </a:ext>
              <a:ext uri="{C183D7F6-B498-43B3-948B-1728B52AA6E4}">
                <adec:decorative xmlns:adec="http://schemas.microsoft.com/office/drawing/2017/decorative" val="1"/>
              </a:ext>
            </a:extLst>
          </p:cNvPr>
          <p:cNvSpPr/>
          <p:nvPr/>
        </p:nvSpPr>
        <p:spPr>
          <a:xfrm>
            <a:off x="8011008" y="3691073"/>
            <a:ext cx="2201944" cy="1319432"/>
          </a:xfrm>
          <a:prstGeom prst="round2SameRect">
            <a:avLst>
              <a:gd name="adj1" fmla="val 0"/>
              <a:gd name="adj2" fmla="val 858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1 - text">
            <a:extLst>
              <a:ext uri="{FF2B5EF4-FFF2-40B4-BE49-F238E27FC236}">
                <a16:creationId xmlns:a16="http://schemas.microsoft.com/office/drawing/2014/main" id="{EF10C694-81B1-8ACE-F0B3-995634E0AEB7}"/>
              </a:ext>
            </a:extLst>
          </p:cNvPr>
          <p:cNvSpPr txBox="1"/>
          <p:nvPr/>
        </p:nvSpPr>
        <p:spPr>
          <a:xfrm>
            <a:off x="8109391" y="3827505"/>
            <a:ext cx="1994299" cy="1039752"/>
          </a:xfrm>
          <a:prstGeom prst="rect">
            <a:avLst/>
          </a:prstGeom>
          <a:noFill/>
        </p:spPr>
        <p:txBody>
          <a:bodyPr wrap="square" rtlCol="0" anchor="ctr" anchorCtr="0">
            <a:noAutofit/>
          </a:bodyPr>
          <a:lstStyle/>
          <a:p>
            <a:pPr algn="ctr">
              <a:lnSpc>
                <a:spcPct val="110000"/>
              </a:lnSpc>
              <a:spcAft>
                <a:spcPts val="600"/>
              </a:spcAft>
            </a:pPr>
            <a:r>
              <a:rPr lang="en-US" sz="1600" b="1">
                <a:solidFill>
                  <a:srgbClr val="004EA8"/>
                </a:solidFill>
                <a:latin typeface="Arial" panose="020B0604020202020204" pitchFamily="34" charset="0"/>
                <a:cs typeface="Arial" panose="020B0604020202020204" pitchFamily="34" charset="0"/>
              </a:rPr>
              <a:t>Money for major purchases</a:t>
            </a:r>
          </a:p>
        </p:txBody>
      </p:sp>
      <p:pic>
        <p:nvPicPr>
          <p:cNvPr id="44" name="Picture 43">
            <a:extLst>
              <a:ext uri="{FF2B5EF4-FFF2-40B4-BE49-F238E27FC236}">
                <a16:creationId xmlns:a16="http://schemas.microsoft.com/office/drawing/2014/main" id="{624B9A69-6492-A89C-F700-C29231F13091}"/>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8435670" y="2747804"/>
            <a:ext cx="1341130" cy="1039752"/>
          </a:xfrm>
          <a:prstGeom prst="rect">
            <a:avLst/>
          </a:prstGeom>
        </p:spPr>
      </p:pic>
      <p:pic>
        <p:nvPicPr>
          <p:cNvPr id="45" name="Picture 44">
            <a:extLst>
              <a:ext uri="{FF2B5EF4-FFF2-40B4-BE49-F238E27FC236}">
                <a16:creationId xmlns:a16="http://schemas.microsoft.com/office/drawing/2014/main" id="{D124083C-D2F3-3D51-FBFA-C8FDA820A165}"/>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5247755" y="2404469"/>
            <a:ext cx="1400912" cy="1400912"/>
          </a:xfrm>
          <a:prstGeom prst="rect">
            <a:avLst/>
          </a:prstGeom>
        </p:spPr>
      </p:pic>
    </p:spTree>
    <p:extLst>
      <p:ext uri="{BB962C8B-B14F-4D97-AF65-F5344CB8AC3E}">
        <p14:creationId xmlns:p14="http://schemas.microsoft.com/office/powerpoint/2010/main" val="73487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 background box">
            <a:extLst>
              <a:ext uri="{FF2B5EF4-FFF2-40B4-BE49-F238E27FC236}">
                <a16:creationId xmlns:a16="http://schemas.microsoft.com/office/drawing/2014/main" id="{2429B745-EF2C-96D3-EFB3-27715DE1981C}"/>
              </a:ext>
              <a:ext uri="{C183D7F6-B498-43B3-948B-1728B52AA6E4}">
                <adec:decorative xmlns:adec="http://schemas.microsoft.com/office/drawing/2017/decorative" val="1"/>
              </a:ext>
            </a:extLst>
          </p:cNvPr>
          <p:cNvSpPr/>
          <p:nvPr/>
        </p:nvSpPr>
        <p:spPr>
          <a:xfrm>
            <a:off x="1838397"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1 - border">
            <a:extLst>
              <a:ext uri="{FF2B5EF4-FFF2-40B4-BE49-F238E27FC236}">
                <a16:creationId xmlns:a16="http://schemas.microsoft.com/office/drawing/2014/main" id="{D6ABB142-3229-5798-AE03-AC244DFFCD8E}"/>
              </a:ext>
              <a:ext uri="{C183D7F6-B498-43B3-948B-1728B52AA6E4}">
                <adec:decorative xmlns:adec="http://schemas.microsoft.com/office/drawing/2017/decorative" val="1"/>
              </a:ext>
            </a:extLst>
          </p:cNvPr>
          <p:cNvSpPr/>
          <p:nvPr/>
        </p:nvSpPr>
        <p:spPr>
          <a:xfrm>
            <a:off x="1654588"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r>
              <a:rPr lang="en-US" sz="2800" b="1"/>
              <a:t>More Reasons to Save</a:t>
            </a:r>
          </a:p>
        </p:txBody>
      </p:sp>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5</a:t>
            </a:fld>
            <a:endParaRPr lang="en-US"/>
          </a:p>
        </p:txBody>
      </p:sp>
      <p:sp>
        <p:nvSpPr>
          <p:cNvPr id="6" name="1 - text box">
            <a:extLst>
              <a:ext uri="{FF2B5EF4-FFF2-40B4-BE49-F238E27FC236}">
                <a16:creationId xmlns:a16="http://schemas.microsoft.com/office/drawing/2014/main" id="{FD0648BA-C311-56A0-834E-D14873B70630}"/>
              </a:ext>
              <a:ext uri="{C183D7F6-B498-43B3-948B-1728B52AA6E4}">
                <adec:decorative xmlns:adec="http://schemas.microsoft.com/office/drawing/2017/decorative" val="1"/>
              </a:ext>
            </a:extLst>
          </p:cNvPr>
          <p:cNvSpPr/>
          <p:nvPr/>
        </p:nvSpPr>
        <p:spPr>
          <a:xfrm>
            <a:off x="1644344" y="3691073"/>
            <a:ext cx="2201944" cy="1319432"/>
          </a:xfrm>
          <a:prstGeom prst="round2SameRect">
            <a:avLst>
              <a:gd name="adj1" fmla="val 0"/>
              <a:gd name="adj2" fmla="val 858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1 - text">
            <a:extLst>
              <a:ext uri="{FF2B5EF4-FFF2-40B4-BE49-F238E27FC236}">
                <a16:creationId xmlns:a16="http://schemas.microsoft.com/office/drawing/2014/main" id="{5F651E6C-F6D3-0183-869E-9C6F416426C6}"/>
              </a:ext>
            </a:extLst>
          </p:cNvPr>
          <p:cNvSpPr txBox="1"/>
          <p:nvPr/>
        </p:nvSpPr>
        <p:spPr>
          <a:xfrm>
            <a:off x="1742727" y="3827505"/>
            <a:ext cx="1994299" cy="1039752"/>
          </a:xfrm>
          <a:prstGeom prst="rect">
            <a:avLst/>
          </a:prstGeom>
          <a:noFill/>
        </p:spPr>
        <p:txBody>
          <a:bodyPr wrap="square" rtlCol="0" anchor="ctr" anchorCtr="0">
            <a:noAutofit/>
          </a:bodyPr>
          <a:lstStyle/>
          <a:p>
            <a:pPr algn="ctr">
              <a:lnSpc>
                <a:spcPct val="110000"/>
              </a:lnSpc>
              <a:spcAft>
                <a:spcPts val="600"/>
              </a:spcAft>
            </a:pPr>
            <a:r>
              <a:rPr lang="en-US" sz="1600" b="1">
                <a:solidFill>
                  <a:srgbClr val="004EA8"/>
                </a:solidFill>
                <a:latin typeface="Arial" panose="020B0604020202020204" pitchFamily="34" charset="0"/>
                <a:cs typeface="Arial" panose="020B0604020202020204" pitchFamily="34" charset="0"/>
              </a:rPr>
              <a:t>Health Care</a:t>
            </a:r>
          </a:p>
        </p:txBody>
      </p:sp>
      <p:pic>
        <p:nvPicPr>
          <p:cNvPr id="28" name="Picture 27">
            <a:extLst>
              <a:ext uri="{FF2B5EF4-FFF2-40B4-BE49-F238E27FC236}">
                <a16:creationId xmlns:a16="http://schemas.microsoft.com/office/drawing/2014/main" id="{A28BA5B1-BE86-CD1B-A02A-DE6B07066FA9}"/>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2127080" y="2483282"/>
            <a:ext cx="1273119" cy="1364057"/>
          </a:xfrm>
          <a:prstGeom prst="rect">
            <a:avLst/>
          </a:prstGeom>
        </p:spPr>
      </p:pic>
      <p:sp>
        <p:nvSpPr>
          <p:cNvPr id="33" name="1 - background box">
            <a:extLst>
              <a:ext uri="{FF2B5EF4-FFF2-40B4-BE49-F238E27FC236}">
                <a16:creationId xmlns:a16="http://schemas.microsoft.com/office/drawing/2014/main" id="{CA8B7F37-8735-1D92-039E-06EB587BD287}"/>
              </a:ext>
              <a:ext uri="{C183D7F6-B498-43B3-948B-1728B52AA6E4}">
                <adec:decorative xmlns:adec="http://schemas.microsoft.com/office/drawing/2017/decorative" val="1"/>
              </a:ext>
            </a:extLst>
          </p:cNvPr>
          <p:cNvSpPr/>
          <p:nvPr/>
        </p:nvSpPr>
        <p:spPr>
          <a:xfrm>
            <a:off x="5021729"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1 - border">
            <a:extLst>
              <a:ext uri="{FF2B5EF4-FFF2-40B4-BE49-F238E27FC236}">
                <a16:creationId xmlns:a16="http://schemas.microsoft.com/office/drawing/2014/main" id="{3DDF298F-A4B8-0DBB-3EE9-9A22E951EFA6}"/>
              </a:ext>
              <a:ext uri="{C183D7F6-B498-43B3-948B-1728B52AA6E4}">
                <adec:decorative xmlns:adec="http://schemas.microsoft.com/office/drawing/2017/decorative" val="1"/>
              </a:ext>
            </a:extLst>
          </p:cNvPr>
          <p:cNvSpPr/>
          <p:nvPr/>
        </p:nvSpPr>
        <p:spPr>
          <a:xfrm>
            <a:off x="4837920"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1 - text box">
            <a:extLst>
              <a:ext uri="{FF2B5EF4-FFF2-40B4-BE49-F238E27FC236}">
                <a16:creationId xmlns:a16="http://schemas.microsoft.com/office/drawing/2014/main" id="{4B36110B-1E22-8B22-6713-867B25274600}"/>
              </a:ext>
              <a:ext uri="{C183D7F6-B498-43B3-948B-1728B52AA6E4}">
                <adec:decorative xmlns:adec="http://schemas.microsoft.com/office/drawing/2017/decorative" val="1"/>
              </a:ext>
            </a:extLst>
          </p:cNvPr>
          <p:cNvSpPr/>
          <p:nvPr/>
        </p:nvSpPr>
        <p:spPr>
          <a:xfrm>
            <a:off x="4827676" y="3691073"/>
            <a:ext cx="2201944" cy="1319432"/>
          </a:xfrm>
          <a:prstGeom prst="round2SameRect">
            <a:avLst>
              <a:gd name="adj1" fmla="val 0"/>
              <a:gd name="adj2" fmla="val 858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1 - text">
            <a:extLst>
              <a:ext uri="{FF2B5EF4-FFF2-40B4-BE49-F238E27FC236}">
                <a16:creationId xmlns:a16="http://schemas.microsoft.com/office/drawing/2014/main" id="{C3984B62-F284-B122-31ED-1AD9632251B8}"/>
              </a:ext>
            </a:extLst>
          </p:cNvPr>
          <p:cNvSpPr txBox="1"/>
          <p:nvPr/>
        </p:nvSpPr>
        <p:spPr>
          <a:xfrm>
            <a:off x="4926059" y="3827505"/>
            <a:ext cx="1994299" cy="1039752"/>
          </a:xfrm>
          <a:prstGeom prst="rect">
            <a:avLst/>
          </a:prstGeom>
          <a:noFill/>
        </p:spPr>
        <p:txBody>
          <a:bodyPr wrap="square" rtlCol="0" anchor="ctr" anchorCtr="0">
            <a:noAutofit/>
          </a:bodyPr>
          <a:lstStyle/>
          <a:p>
            <a:pPr algn="ctr">
              <a:lnSpc>
                <a:spcPct val="110000"/>
              </a:lnSpc>
              <a:spcAft>
                <a:spcPts val="600"/>
              </a:spcAft>
            </a:pPr>
            <a:r>
              <a:rPr lang="en-US" sz="1600" b="1">
                <a:solidFill>
                  <a:srgbClr val="004EA8"/>
                </a:solidFill>
                <a:latin typeface="Arial" panose="020B0604020202020204" pitchFamily="34" charset="0"/>
                <a:cs typeface="Arial" panose="020B0604020202020204" pitchFamily="34" charset="0"/>
              </a:rPr>
              <a:t>Inflation</a:t>
            </a:r>
          </a:p>
        </p:txBody>
      </p:sp>
      <p:sp>
        <p:nvSpPr>
          <p:cNvPr id="39" name="1 - background box">
            <a:extLst>
              <a:ext uri="{FF2B5EF4-FFF2-40B4-BE49-F238E27FC236}">
                <a16:creationId xmlns:a16="http://schemas.microsoft.com/office/drawing/2014/main" id="{7DEDA2AC-6D9F-28DC-54AA-647ED13F57E8}"/>
              </a:ext>
              <a:ext uri="{C183D7F6-B498-43B3-948B-1728B52AA6E4}">
                <adec:decorative xmlns:adec="http://schemas.microsoft.com/office/drawing/2017/decorative" val="1"/>
              </a:ext>
            </a:extLst>
          </p:cNvPr>
          <p:cNvSpPr/>
          <p:nvPr/>
        </p:nvSpPr>
        <p:spPr>
          <a:xfrm>
            <a:off x="8205061" y="2334413"/>
            <a:ext cx="2304000" cy="2951999"/>
          </a:xfrm>
          <a:prstGeom prst="roundRect">
            <a:avLst>
              <a:gd name="adj" fmla="val 5532"/>
            </a:avLst>
          </a:prstGeom>
          <a:solidFill>
            <a:srgbClr val="D6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1 - border">
            <a:extLst>
              <a:ext uri="{FF2B5EF4-FFF2-40B4-BE49-F238E27FC236}">
                <a16:creationId xmlns:a16="http://schemas.microsoft.com/office/drawing/2014/main" id="{D463D482-FC5E-2707-8CE6-15CF0917EA34}"/>
              </a:ext>
              <a:ext uri="{C183D7F6-B498-43B3-948B-1728B52AA6E4}">
                <adec:decorative xmlns:adec="http://schemas.microsoft.com/office/drawing/2017/decorative" val="1"/>
              </a:ext>
            </a:extLst>
          </p:cNvPr>
          <p:cNvSpPr/>
          <p:nvPr/>
        </p:nvSpPr>
        <p:spPr>
          <a:xfrm>
            <a:off x="8021252" y="1945919"/>
            <a:ext cx="2191696" cy="3064586"/>
          </a:xfrm>
          <a:prstGeom prst="roundRect">
            <a:avLst>
              <a:gd name="adj" fmla="val 5615"/>
            </a:avLst>
          </a:prstGeom>
          <a:solidFill>
            <a:schemeClr val="bg1"/>
          </a:solidFill>
          <a:ln w="25400">
            <a:solidFill>
              <a:srgbClr val="004E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1 - text box">
            <a:extLst>
              <a:ext uri="{FF2B5EF4-FFF2-40B4-BE49-F238E27FC236}">
                <a16:creationId xmlns:a16="http://schemas.microsoft.com/office/drawing/2014/main" id="{2D96F59D-0B8E-AA8D-759F-940DBC3FD8E5}"/>
              </a:ext>
              <a:ext uri="{C183D7F6-B498-43B3-948B-1728B52AA6E4}">
                <adec:decorative xmlns:adec="http://schemas.microsoft.com/office/drawing/2017/decorative" val="1"/>
              </a:ext>
            </a:extLst>
          </p:cNvPr>
          <p:cNvSpPr/>
          <p:nvPr/>
        </p:nvSpPr>
        <p:spPr>
          <a:xfrm>
            <a:off x="8011008" y="3691073"/>
            <a:ext cx="2201944" cy="1319432"/>
          </a:xfrm>
          <a:prstGeom prst="round2SameRect">
            <a:avLst>
              <a:gd name="adj1" fmla="val 0"/>
              <a:gd name="adj2" fmla="val 8583"/>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1 - text">
            <a:extLst>
              <a:ext uri="{FF2B5EF4-FFF2-40B4-BE49-F238E27FC236}">
                <a16:creationId xmlns:a16="http://schemas.microsoft.com/office/drawing/2014/main" id="{EF10C694-81B1-8ACE-F0B3-995634E0AEB7}"/>
              </a:ext>
            </a:extLst>
          </p:cNvPr>
          <p:cNvSpPr txBox="1"/>
          <p:nvPr/>
        </p:nvSpPr>
        <p:spPr>
          <a:xfrm>
            <a:off x="8109391" y="3827505"/>
            <a:ext cx="1994299" cy="1039752"/>
          </a:xfrm>
          <a:prstGeom prst="rect">
            <a:avLst/>
          </a:prstGeom>
          <a:noFill/>
        </p:spPr>
        <p:txBody>
          <a:bodyPr wrap="square" rtlCol="0" anchor="ctr" anchorCtr="0">
            <a:noAutofit/>
          </a:bodyPr>
          <a:lstStyle/>
          <a:p>
            <a:pPr algn="ctr">
              <a:lnSpc>
                <a:spcPct val="110000"/>
              </a:lnSpc>
              <a:spcAft>
                <a:spcPts val="600"/>
              </a:spcAft>
            </a:pPr>
            <a:r>
              <a:rPr lang="en-US" sz="1600" b="1">
                <a:solidFill>
                  <a:srgbClr val="004EA8"/>
                </a:solidFill>
                <a:latin typeface="Arial" panose="020B0604020202020204" pitchFamily="34" charset="0"/>
                <a:cs typeface="Arial" panose="020B0604020202020204" pitchFamily="34" charset="0"/>
              </a:rPr>
              <a:t>Social Security</a:t>
            </a:r>
            <a:br>
              <a:rPr lang="en-US" sz="1600" b="1">
                <a:solidFill>
                  <a:srgbClr val="004EA8"/>
                </a:solidFill>
                <a:latin typeface="Arial" panose="020B0604020202020204" pitchFamily="34" charset="0"/>
                <a:cs typeface="Arial" panose="020B0604020202020204" pitchFamily="34" charset="0"/>
              </a:rPr>
            </a:br>
            <a:r>
              <a:rPr lang="en-US" sz="1600" b="1">
                <a:solidFill>
                  <a:srgbClr val="004EA8"/>
                </a:solidFill>
                <a:latin typeface="Arial" panose="020B0604020202020204" pitchFamily="34" charset="0"/>
                <a:cs typeface="Arial" panose="020B0604020202020204" pitchFamily="34" charset="0"/>
              </a:rPr>
              <a:t>benefits</a:t>
            </a:r>
          </a:p>
        </p:txBody>
      </p:sp>
      <p:pic>
        <p:nvPicPr>
          <p:cNvPr id="44" name="Picture 43">
            <a:extLst>
              <a:ext uri="{FF2B5EF4-FFF2-40B4-BE49-F238E27FC236}">
                <a16:creationId xmlns:a16="http://schemas.microsoft.com/office/drawing/2014/main" id="{624B9A69-6492-A89C-F700-C29231F13091}"/>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8442911" y="2389540"/>
            <a:ext cx="1348378" cy="1420872"/>
          </a:xfrm>
          <a:prstGeom prst="rect">
            <a:avLst/>
          </a:prstGeom>
        </p:spPr>
      </p:pic>
      <p:pic>
        <p:nvPicPr>
          <p:cNvPr id="45" name="Picture 44">
            <a:extLst>
              <a:ext uri="{FF2B5EF4-FFF2-40B4-BE49-F238E27FC236}">
                <a16:creationId xmlns:a16="http://schemas.microsoft.com/office/drawing/2014/main" id="{D124083C-D2F3-3D51-FBFA-C8FDA820A165}"/>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5092899" y="2549186"/>
            <a:ext cx="1681738" cy="1238370"/>
          </a:xfrm>
          <a:prstGeom prst="rect">
            <a:avLst/>
          </a:prstGeom>
        </p:spPr>
      </p:pic>
    </p:spTree>
    <p:extLst>
      <p:ext uri="{BB962C8B-B14F-4D97-AF65-F5344CB8AC3E}">
        <p14:creationId xmlns:p14="http://schemas.microsoft.com/office/powerpoint/2010/main" val="2105714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r>
              <a:rPr lang="en-US" sz="2800" b="1"/>
              <a:t>Why Join Your Plan?</a:t>
            </a:r>
          </a:p>
        </p:txBody>
      </p:sp>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6</a:t>
            </a:fld>
            <a:endParaRPr lang="en-US"/>
          </a:p>
        </p:txBody>
      </p:sp>
      <p:sp>
        <p:nvSpPr>
          <p:cNvPr id="28" name="Text">
            <a:extLst>
              <a:ext uri="{FF2B5EF4-FFF2-40B4-BE49-F238E27FC236}">
                <a16:creationId xmlns:a16="http://schemas.microsoft.com/office/drawing/2014/main" id="{AB9BEFF1-8BAD-B3AE-DB0B-90B785FE24E0}"/>
              </a:ext>
            </a:extLst>
          </p:cNvPr>
          <p:cNvSpPr txBox="1"/>
          <p:nvPr/>
        </p:nvSpPr>
        <p:spPr>
          <a:xfrm>
            <a:off x="1066999" y="2981391"/>
            <a:ext cx="2617568" cy="646870"/>
          </a:xfrm>
          <a:prstGeom prst="rect">
            <a:avLst/>
          </a:prstGeom>
          <a:noFill/>
        </p:spPr>
        <p:txBody>
          <a:bodyPr wrap="square" rtlCol="0">
            <a:noAutofit/>
          </a:bodyPr>
          <a:lstStyle/>
          <a:p>
            <a:pPr algn="ctr">
              <a:lnSpc>
                <a:spcPct val="110000"/>
              </a:lnSpc>
              <a:spcBef>
                <a:spcPts val="0"/>
              </a:spcBef>
              <a:spcAft>
                <a:spcPts val="400"/>
              </a:spcAft>
            </a:pPr>
            <a:r>
              <a:rPr lang="en-US" sz="2000">
                <a:latin typeface="Arial" panose="020B0604020202020204" pitchFamily="34" charset="0"/>
                <a:cs typeface="Arial" panose="020B0604020202020204" pitchFamily="34" charset="0"/>
              </a:rPr>
              <a:t>Automatic Savings</a:t>
            </a:r>
          </a:p>
        </p:txBody>
      </p:sp>
      <p:sp>
        <p:nvSpPr>
          <p:cNvPr id="3" name="Text">
            <a:extLst>
              <a:ext uri="{FF2B5EF4-FFF2-40B4-BE49-F238E27FC236}">
                <a16:creationId xmlns:a16="http://schemas.microsoft.com/office/drawing/2014/main" id="{A794E158-AF79-05F8-F05E-11DDF848BCB5}"/>
              </a:ext>
            </a:extLst>
          </p:cNvPr>
          <p:cNvSpPr txBox="1"/>
          <p:nvPr/>
        </p:nvSpPr>
        <p:spPr>
          <a:xfrm>
            <a:off x="4489903" y="2973176"/>
            <a:ext cx="2617568" cy="646870"/>
          </a:xfrm>
          <a:prstGeom prst="rect">
            <a:avLst/>
          </a:prstGeom>
          <a:noFill/>
        </p:spPr>
        <p:txBody>
          <a:bodyPr wrap="square" rtlCol="0">
            <a:noAutofit/>
          </a:bodyPr>
          <a:lstStyle/>
          <a:p>
            <a:pPr algn="ctr">
              <a:lnSpc>
                <a:spcPct val="110000"/>
              </a:lnSpc>
              <a:spcBef>
                <a:spcPts val="0"/>
              </a:spcBef>
              <a:spcAft>
                <a:spcPts val="400"/>
              </a:spcAft>
            </a:pPr>
            <a:r>
              <a:rPr lang="en-US" sz="2000">
                <a:latin typeface="Arial" panose="020B0604020202020204" pitchFamily="34" charset="0"/>
                <a:cs typeface="Arial" panose="020B0604020202020204" pitchFamily="34" charset="0"/>
              </a:rPr>
              <a:t>Tax Advantages</a:t>
            </a:r>
          </a:p>
        </p:txBody>
      </p:sp>
      <p:sp>
        <p:nvSpPr>
          <p:cNvPr id="29" name="Text">
            <a:extLst>
              <a:ext uri="{FF2B5EF4-FFF2-40B4-BE49-F238E27FC236}">
                <a16:creationId xmlns:a16="http://schemas.microsoft.com/office/drawing/2014/main" id="{8AC0FBDC-31E6-2F96-344E-4D29E9DB389A}"/>
              </a:ext>
            </a:extLst>
          </p:cNvPr>
          <p:cNvSpPr txBox="1"/>
          <p:nvPr/>
        </p:nvSpPr>
        <p:spPr>
          <a:xfrm>
            <a:off x="7912807" y="2991940"/>
            <a:ext cx="2617568" cy="646870"/>
          </a:xfrm>
          <a:prstGeom prst="rect">
            <a:avLst/>
          </a:prstGeom>
          <a:noFill/>
        </p:spPr>
        <p:txBody>
          <a:bodyPr wrap="square" rtlCol="0">
            <a:noAutofit/>
          </a:bodyPr>
          <a:lstStyle/>
          <a:p>
            <a:pPr algn="ctr">
              <a:lnSpc>
                <a:spcPct val="110000"/>
              </a:lnSpc>
              <a:spcBef>
                <a:spcPts val="0"/>
              </a:spcBef>
              <a:spcAft>
                <a:spcPts val="400"/>
              </a:spcAft>
            </a:pPr>
            <a:r>
              <a:rPr lang="en-US" sz="2000">
                <a:latin typeface="Arial" panose="020B0604020202020204" pitchFamily="34" charset="0"/>
                <a:cs typeface="Arial" panose="020B0604020202020204" pitchFamily="34" charset="0"/>
              </a:rPr>
              <a:t>Investment Options</a:t>
            </a:r>
          </a:p>
        </p:txBody>
      </p:sp>
      <p:sp>
        <p:nvSpPr>
          <p:cNvPr id="31" name="Text">
            <a:extLst>
              <a:ext uri="{FF2B5EF4-FFF2-40B4-BE49-F238E27FC236}">
                <a16:creationId xmlns:a16="http://schemas.microsoft.com/office/drawing/2014/main" id="{D3BB1EB6-5243-9F8E-053A-5C2A686F2A40}"/>
              </a:ext>
            </a:extLst>
          </p:cNvPr>
          <p:cNvSpPr txBox="1"/>
          <p:nvPr/>
        </p:nvSpPr>
        <p:spPr>
          <a:xfrm>
            <a:off x="2698882" y="5183123"/>
            <a:ext cx="2617568" cy="646870"/>
          </a:xfrm>
          <a:prstGeom prst="rect">
            <a:avLst/>
          </a:prstGeom>
          <a:noFill/>
        </p:spPr>
        <p:txBody>
          <a:bodyPr wrap="square" rtlCol="0">
            <a:noAutofit/>
          </a:bodyPr>
          <a:lstStyle/>
          <a:p>
            <a:pPr algn="ctr">
              <a:lnSpc>
                <a:spcPct val="110000"/>
              </a:lnSpc>
              <a:spcBef>
                <a:spcPts val="0"/>
              </a:spcBef>
              <a:spcAft>
                <a:spcPts val="400"/>
              </a:spcAft>
            </a:pPr>
            <a:r>
              <a:rPr lang="en-US" sz="2000">
                <a:latin typeface="Arial" panose="020B0604020202020204" pitchFamily="34" charset="0"/>
                <a:cs typeface="Arial" panose="020B0604020202020204" pitchFamily="34" charset="0"/>
              </a:rPr>
              <a:t>Compounding</a:t>
            </a:r>
          </a:p>
        </p:txBody>
      </p:sp>
      <p:sp>
        <p:nvSpPr>
          <p:cNvPr id="30" name="Text">
            <a:extLst>
              <a:ext uri="{FF2B5EF4-FFF2-40B4-BE49-F238E27FC236}">
                <a16:creationId xmlns:a16="http://schemas.microsoft.com/office/drawing/2014/main" id="{092CDDD2-A180-15F7-5F08-C43A84C0A603}"/>
              </a:ext>
            </a:extLst>
          </p:cNvPr>
          <p:cNvSpPr txBox="1"/>
          <p:nvPr/>
        </p:nvSpPr>
        <p:spPr>
          <a:xfrm>
            <a:off x="6096000" y="5174908"/>
            <a:ext cx="2617568" cy="646870"/>
          </a:xfrm>
          <a:prstGeom prst="rect">
            <a:avLst/>
          </a:prstGeom>
          <a:noFill/>
        </p:spPr>
        <p:txBody>
          <a:bodyPr wrap="square" rtlCol="0">
            <a:noAutofit/>
          </a:bodyPr>
          <a:lstStyle/>
          <a:p>
            <a:pPr algn="ctr">
              <a:lnSpc>
                <a:spcPct val="110000"/>
              </a:lnSpc>
              <a:spcBef>
                <a:spcPts val="0"/>
              </a:spcBef>
              <a:spcAft>
                <a:spcPts val="400"/>
              </a:spcAft>
            </a:pPr>
            <a:r>
              <a:rPr lang="en-US" sz="2000">
                <a:latin typeface="Arial" panose="020B0604020202020204" pitchFamily="34" charset="0"/>
                <a:cs typeface="Arial" panose="020B0604020202020204" pitchFamily="34" charset="0"/>
              </a:rPr>
              <a:t>Employer Match</a:t>
            </a:r>
          </a:p>
        </p:txBody>
      </p:sp>
      <p:pic>
        <p:nvPicPr>
          <p:cNvPr id="23" name="Picture 22">
            <a:extLst>
              <a:ext uri="{FF2B5EF4-FFF2-40B4-BE49-F238E27FC236}">
                <a16:creationId xmlns:a16="http://schemas.microsoft.com/office/drawing/2014/main" id="{DC7B0BB9-7B0A-3DF4-E85D-1AFA0497F918}"/>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8625801" y="1683092"/>
            <a:ext cx="1199665" cy="1199665"/>
          </a:xfrm>
          <a:prstGeom prst="rect">
            <a:avLst/>
          </a:prstGeom>
        </p:spPr>
      </p:pic>
      <p:pic>
        <p:nvPicPr>
          <p:cNvPr id="24" name="Picture 23">
            <a:extLst>
              <a:ext uri="{FF2B5EF4-FFF2-40B4-BE49-F238E27FC236}">
                <a16:creationId xmlns:a16="http://schemas.microsoft.com/office/drawing/2014/main" id="{041D176B-D3A1-3946-5FEF-2DF769BC53D5}"/>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1606737" y="1778067"/>
            <a:ext cx="1519593" cy="1111898"/>
          </a:xfrm>
          <a:prstGeom prst="rect">
            <a:avLst/>
          </a:prstGeom>
        </p:spPr>
      </p:pic>
      <p:pic>
        <p:nvPicPr>
          <p:cNvPr id="25" name="Picture 24">
            <a:extLst>
              <a:ext uri="{FF2B5EF4-FFF2-40B4-BE49-F238E27FC236}">
                <a16:creationId xmlns:a16="http://schemas.microsoft.com/office/drawing/2014/main" id="{C38C02F8-811F-A312-A067-4EF2072B27C1}"/>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6851904" y="3983305"/>
            <a:ext cx="1295045" cy="1124001"/>
          </a:xfrm>
          <a:prstGeom prst="rect">
            <a:avLst/>
          </a:prstGeom>
        </p:spPr>
      </p:pic>
      <p:pic>
        <p:nvPicPr>
          <p:cNvPr id="35" name="Picture 34">
            <a:extLst>
              <a:ext uri="{FF2B5EF4-FFF2-40B4-BE49-F238E27FC236}">
                <a16:creationId xmlns:a16="http://schemas.microsoft.com/office/drawing/2014/main" id="{CC2726BF-2D1F-6B8C-9180-7938EAD8CD9D}"/>
              </a:ext>
              <a:ext uri="{C183D7F6-B498-43B3-948B-1728B52AA6E4}">
                <adec:decorative xmlns:adec="http://schemas.microsoft.com/office/drawing/2017/decorative" val="1"/>
              </a:ext>
            </a:extLst>
          </p:cNvPr>
          <p:cNvPicPr>
            <a:picLocks noChangeAspect="1"/>
          </p:cNvPicPr>
          <p:nvPr/>
        </p:nvPicPr>
        <p:blipFill>
          <a:blip r:embed="rId6"/>
          <a:srcRect/>
          <a:stretch/>
        </p:blipFill>
        <p:spPr>
          <a:xfrm>
            <a:off x="5242738" y="1730517"/>
            <a:ext cx="1111898" cy="1111898"/>
          </a:xfrm>
          <a:prstGeom prst="rect">
            <a:avLst/>
          </a:prstGeom>
        </p:spPr>
      </p:pic>
      <p:pic>
        <p:nvPicPr>
          <p:cNvPr id="4" name="Picture 3">
            <a:extLst>
              <a:ext uri="{FF2B5EF4-FFF2-40B4-BE49-F238E27FC236}">
                <a16:creationId xmlns:a16="http://schemas.microsoft.com/office/drawing/2014/main" id="{45CA3C16-2C74-9683-7A0D-8D082CD32F31}"/>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3313531" y="4047120"/>
            <a:ext cx="1404566" cy="1022890"/>
          </a:xfrm>
          <a:prstGeom prst="rect">
            <a:avLst/>
          </a:prstGeom>
        </p:spPr>
      </p:pic>
    </p:spTree>
    <p:extLst>
      <p:ext uri="{BB962C8B-B14F-4D97-AF65-F5344CB8AC3E}">
        <p14:creationId xmlns:p14="http://schemas.microsoft.com/office/powerpoint/2010/main" val="121308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6">
            <a:extLst>
              <a:ext uri="{FF2B5EF4-FFF2-40B4-BE49-F238E27FC236}">
                <a16:creationId xmlns:a16="http://schemas.microsoft.com/office/drawing/2014/main" id="{DD1CBA8F-0B4D-58DB-BEC4-F048ED2021ED}"/>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7</a:t>
            </a:fld>
            <a:endParaRPr lang="en-US"/>
          </a:p>
        </p:txBody>
      </p:sp>
      <p:sp>
        <p:nvSpPr>
          <p:cNvPr id="4" name="Headline">
            <a:extLst>
              <a:ext uri="{FF2B5EF4-FFF2-40B4-BE49-F238E27FC236}">
                <a16:creationId xmlns:a16="http://schemas.microsoft.com/office/drawing/2014/main" id="{D7EB8295-8E87-BD64-D1A8-FBC51F0EC05A}"/>
              </a:ext>
            </a:extLst>
          </p:cNvPr>
          <p:cNvSpPr>
            <a:spLocks noGrp="1"/>
          </p:cNvSpPr>
          <p:nvPr>
            <p:ph type="title"/>
          </p:nvPr>
        </p:nvSpPr>
        <p:spPr>
          <a:xfrm>
            <a:off x="4505035" y="461820"/>
            <a:ext cx="7244142" cy="507998"/>
          </a:xfrm>
        </p:spPr>
        <p:txBody>
          <a:bodyPr anchor="t" anchorCtr="0">
            <a:noAutofit/>
          </a:bodyPr>
          <a:lstStyle/>
          <a:p>
            <a:r>
              <a:rPr lang="en-US" sz="2800" b="1"/>
              <a:t>How Much Will You Need in Retirement?</a:t>
            </a:r>
          </a:p>
        </p:txBody>
      </p:sp>
      <p:sp>
        <p:nvSpPr>
          <p:cNvPr id="2" name="Text">
            <a:extLst>
              <a:ext uri="{FF2B5EF4-FFF2-40B4-BE49-F238E27FC236}">
                <a16:creationId xmlns:a16="http://schemas.microsoft.com/office/drawing/2014/main" id="{E6AA4F8A-3838-1112-34DD-35F18D2AEFDC}"/>
              </a:ext>
            </a:extLst>
          </p:cNvPr>
          <p:cNvSpPr txBox="1"/>
          <p:nvPr/>
        </p:nvSpPr>
        <p:spPr>
          <a:xfrm>
            <a:off x="5001545" y="2075902"/>
            <a:ext cx="5836024" cy="1190444"/>
          </a:xfrm>
          <a:prstGeom prst="rect">
            <a:avLst/>
          </a:prstGeom>
          <a:noFill/>
        </p:spPr>
        <p:txBody>
          <a:bodyPr wrap="square" rtlCol="0">
            <a:noAutofit/>
          </a:bodyPr>
          <a:lstStyle/>
          <a:p>
            <a:pPr algn="ctr">
              <a:lnSpc>
                <a:spcPct val="110000"/>
              </a:lnSpc>
              <a:spcBef>
                <a:spcPts val="0"/>
              </a:spcBef>
            </a:pPr>
            <a:r>
              <a:rPr lang="en-US" sz="6000" b="1">
                <a:solidFill>
                  <a:schemeClr val="tx2"/>
                </a:solidFill>
                <a:latin typeface="Arial" panose="020B0604020202020204" pitchFamily="34" charset="0"/>
                <a:cs typeface="Arial" panose="020B0604020202020204" pitchFamily="34" charset="0"/>
              </a:rPr>
              <a:t>80% to 90%</a:t>
            </a:r>
            <a:endParaRPr lang="en-US" sz="6000">
              <a:latin typeface="Arial" panose="020B0604020202020204" pitchFamily="34" charset="0"/>
              <a:cs typeface="Arial" panose="020B0604020202020204" pitchFamily="34" charset="0"/>
            </a:endParaRPr>
          </a:p>
        </p:txBody>
      </p:sp>
      <p:sp>
        <p:nvSpPr>
          <p:cNvPr id="8" name="Text">
            <a:extLst>
              <a:ext uri="{FF2B5EF4-FFF2-40B4-BE49-F238E27FC236}">
                <a16:creationId xmlns:a16="http://schemas.microsoft.com/office/drawing/2014/main" id="{2886B852-2300-B83E-7518-AABA0B094D16}"/>
              </a:ext>
            </a:extLst>
          </p:cNvPr>
          <p:cNvSpPr txBox="1"/>
          <p:nvPr/>
        </p:nvSpPr>
        <p:spPr>
          <a:xfrm>
            <a:off x="5001545" y="3157267"/>
            <a:ext cx="5836024" cy="1155941"/>
          </a:xfrm>
          <a:prstGeom prst="rect">
            <a:avLst/>
          </a:prstGeom>
          <a:noFill/>
        </p:spPr>
        <p:txBody>
          <a:bodyPr wrap="square" rtlCol="0">
            <a:noAutofit/>
          </a:bodyPr>
          <a:lstStyle/>
          <a:p>
            <a:pPr algn="ctr">
              <a:lnSpc>
                <a:spcPct val="110000"/>
              </a:lnSpc>
              <a:spcBef>
                <a:spcPts val="0"/>
              </a:spcBef>
            </a:pPr>
            <a:r>
              <a:rPr lang="en-US" sz="3600">
                <a:latin typeface="Arial" panose="020B0604020202020204" pitchFamily="34" charset="0"/>
                <a:cs typeface="Arial" panose="020B0604020202020204" pitchFamily="34" charset="0"/>
              </a:rPr>
              <a:t>of your current income</a:t>
            </a:r>
          </a:p>
          <a:p>
            <a:pPr algn="ctr">
              <a:lnSpc>
                <a:spcPct val="200000"/>
              </a:lnSpc>
              <a:spcBef>
                <a:spcPts val="0"/>
              </a:spcBef>
              <a:spcAft>
                <a:spcPts val="1000"/>
              </a:spcAft>
            </a:pPr>
            <a:r>
              <a:rPr lang="en-US" sz="2000">
                <a:latin typeface="Arial" panose="020B0604020202020204" pitchFamily="34" charset="0"/>
                <a:cs typeface="Arial" panose="020B0604020202020204" pitchFamily="34" charset="0"/>
              </a:rPr>
              <a:t>According to the experts</a:t>
            </a:r>
          </a:p>
          <a:p>
            <a:pPr marL="285750" indent="-285750" algn="ctr">
              <a:lnSpc>
                <a:spcPct val="110000"/>
              </a:lnSpc>
              <a:spcBef>
                <a:spcPts val="0"/>
              </a:spcBef>
              <a:spcAft>
                <a:spcPts val="1000"/>
              </a:spcAft>
              <a:buFont typeface="Arial" panose="020B0604020202020204" pitchFamily="34" charset="0"/>
              <a:buChar char="•"/>
            </a:pPr>
            <a:endParaRPr lang="en-US" sz="2000">
              <a:latin typeface="Arial" panose="020B0604020202020204" pitchFamily="34" charset="0"/>
              <a:cs typeface="Arial" panose="020B0604020202020204" pitchFamily="34" charset="0"/>
            </a:endParaRPr>
          </a:p>
        </p:txBody>
      </p:sp>
      <p:pic>
        <p:nvPicPr>
          <p:cNvPr id="5" name="Icon big">
            <a:extLst>
              <a:ext uri="{FF2B5EF4-FFF2-40B4-BE49-F238E27FC236}">
                <a16:creationId xmlns:a16="http://schemas.microsoft.com/office/drawing/2014/main" id="{B5D68ADD-7D54-32CB-FC9F-07206C17B899}"/>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0896" y="330072"/>
            <a:ext cx="3744573" cy="5872549"/>
          </a:xfrm>
          <a:prstGeom prst="roundRect">
            <a:avLst>
              <a:gd name="adj" fmla="val 3195"/>
            </a:avLst>
          </a:prstGeom>
        </p:spPr>
      </p:pic>
      <p:sp>
        <p:nvSpPr>
          <p:cNvPr id="3" name="TextBox 2">
            <a:extLst>
              <a:ext uri="{FF2B5EF4-FFF2-40B4-BE49-F238E27FC236}">
                <a16:creationId xmlns:a16="http://schemas.microsoft.com/office/drawing/2014/main" id="{A2B528CD-FEB1-7996-C534-8EC770AC292B}"/>
              </a:ext>
            </a:extLst>
          </p:cNvPr>
          <p:cNvSpPr txBox="1"/>
          <p:nvPr/>
        </p:nvSpPr>
        <p:spPr>
          <a:xfrm>
            <a:off x="4693920" y="6035240"/>
            <a:ext cx="4206240" cy="261610"/>
          </a:xfrm>
          <a:prstGeom prst="rect">
            <a:avLst/>
          </a:prstGeom>
          <a:noFill/>
        </p:spPr>
        <p:txBody>
          <a:bodyPr wrap="square" rtlCol="0">
            <a:spAutoFit/>
          </a:bodyPr>
          <a:lstStyle/>
          <a:p>
            <a:r>
              <a:rPr lang="en-US" sz="1100">
                <a:latin typeface="Arial" panose="020B0604020202020204" pitchFamily="34" charset="0"/>
                <a:cs typeface="Arial" panose="020B0604020202020204" pitchFamily="34" charset="0"/>
              </a:rPr>
              <a:t>Source: </a:t>
            </a:r>
            <a:r>
              <a:rPr lang="en-US" sz="1100" b="0" i="0" u="none" strike="noStrike">
                <a:solidFill>
                  <a:srgbClr val="000000"/>
                </a:solidFill>
                <a:effectLst/>
                <a:latin typeface="Arial" panose="020B0604020202020204" pitchFamily="34" charset="0"/>
                <a:cs typeface="Arial" panose="020B0604020202020204" pitchFamily="34" charset="0"/>
              </a:rPr>
              <a:t>Kmotion Research, 2024</a:t>
            </a:r>
            <a:r>
              <a:rPr lang="en-US" sz="110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447301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6">
            <a:extLst>
              <a:ext uri="{FF2B5EF4-FFF2-40B4-BE49-F238E27FC236}">
                <a16:creationId xmlns:a16="http://schemas.microsoft.com/office/drawing/2014/main" id="{DD1CBA8F-0B4D-58DB-BEC4-F048ED2021ED}"/>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8</a:t>
            </a:fld>
            <a:endParaRPr lang="en-US"/>
          </a:p>
        </p:txBody>
      </p:sp>
      <p:sp>
        <p:nvSpPr>
          <p:cNvPr id="7" name="Headline">
            <a:extLst>
              <a:ext uri="{FF2B5EF4-FFF2-40B4-BE49-F238E27FC236}">
                <a16:creationId xmlns:a16="http://schemas.microsoft.com/office/drawing/2014/main" id="{B16CE972-F06D-D9CE-7DC2-C19C5290E98E}"/>
              </a:ext>
            </a:extLst>
          </p:cNvPr>
          <p:cNvSpPr>
            <a:spLocks noGrp="1"/>
          </p:cNvSpPr>
          <p:nvPr>
            <p:ph type="title"/>
          </p:nvPr>
        </p:nvSpPr>
        <p:spPr>
          <a:xfrm>
            <a:off x="350062" y="461283"/>
            <a:ext cx="3514015" cy="548741"/>
          </a:xfrm>
        </p:spPr>
        <p:txBody>
          <a:bodyPr anchor="t" anchorCtr="0">
            <a:noAutofit/>
          </a:bodyPr>
          <a:lstStyle/>
          <a:p>
            <a:r>
              <a:rPr lang="en-US" sz="2800" b="1"/>
              <a:t>Quiz Time</a:t>
            </a:r>
          </a:p>
        </p:txBody>
      </p:sp>
      <p:pic>
        <p:nvPicPr>
          <p:cNvPr id="3" name="Picture">
            <a:extLst>
              <a:ext uri="{FF2B5EF4-FFF2-40B4-BE49-F238E27FC236}">
                <a16:creationId xmlns:a16="http://schemas.microsoft.com/office/drawing/2014/main" id="{1529088C-D3E2-6CEE-51A8-1D95E5EEA9C6}"/>
              </a:ext>
              <a:ext uri="{C183D7F6-B498-43B3-948B-1728B52AA6E4}">
                <adec:decorative xmlns:adec="http://schemas.microsoft.com/office/drawing/2017/decorative" val="1"/>
              </a:ext>
            </a:extLst>
          </p:cNvPr>
          <p:cNvPicPr>
            <a:picLocks/>
          </p:cNvPicPr>
          <p:nvPr/>
        </p:nvPicPr>
        <p:blipFill rotWithShape="1">
          <a:blip r:embed="rId3" cstate="screen">
            <a:extLst>
              <a:ext uri="{28A0092B-C50C-407E-A947-70E740481C1C}">
                <a14:useLocalDpi xmlns:a14="http://schemas.microsoft.com/office/drawing/2010/main"/>
              </a:ext>
            </a:extLst>
          </a:blip>
          <a:srcRect/>
          <a:stretch/>
        </p:blipFill>
        <p:spPr>
          <a:xfrm>
            <a:off x="4194863" y="0"/>
            <a:ext cx="7997137" cy="6858000"/>
          </a:xfrm>
          <a:prstGeom prst="rect">
            <a:avLst/>
          </a:prstGeom>
        </p:spPr>
      </p:pic>
    </p:spTree>
    <p:extLst>
      <p:ext uri="{BB962C8B-B14F-4D97-AF65-F5344CB8AC3E}">
        <p14:creationId xmlns:p14="http://schemas.microsoft.com/office/powerpoint/2010/main" val="2355638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5696B4-0F2E-76BD-B4CC-77CBB87975EA}"/>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9</a:t>
            </a:fld>
            <a:endParaRPr lang="en-US"/>
          </a:p>
        </p:txBody>
      </p:sp>
      <p:sp>
        <p:nvSpPr>
          <p:cNvPr id="4" name="Headline">
            <a:extLst>
              <a:ext uri="{FF2B5EF4-FFF2-40B4-BE49-F238E27FC236}">
                <a16:creationId xmlns:a16="http://schemas.microsoft.com/office/drawing/2014/main" id="{F38B42B9-6B51-4F90-E102-8A4DD7BB9AAC}"/>
              </a:ext>
            </a:extLst>
          </p:cNvPr>
          <p:cNvSpPr>
            <a:spLocks noGrp="1"/>
          </p:cNvSpPr>
          <p:nvPr>
            <p:ph type="title"/>
          </p:nvPr>
        </p:nvSpPr>
        <p:spPr>
          <a:xfrm>
            <a:off x="350062" y="461283"/>
            <a:ext cx="10506456" cy="548741"/>
          </a:xfrm>
        </p:spPr>
        <p:txBody>
          <a:bodyPr anchor="t" anchorCtr="0">
            <a:noAutofit/>
          </a:bodyPr>
          <a:lstStyle/>
          <a:p>
            <a:r>
              <a:rPr lang="en-US" sz="2800" b="1"/>
              <a:t>Answer 6 Questions</a:t>
            </a:r>
          </a:p>
        </p:txBody>
      </p:sp>
      <p:sp>
        <p:nvSpPr>
          <p:cNvPr id="6" name="Text">
            <a:extLst>
              <a:ext uri="{FF2B5EF4-FFF2-40B4-BE49-F238E27FC236}">
                <a16:creationId xmlns:a16="http://schemas.microsoft.com/office/drawing/2014/main" id="{F9476F62-4356-CC1A-E1E0-03444A692D2C}"/>
              </a:ext>
            </a:extLst>
          </p:cNvPr>
          <p:cNvSpPr txBox="1"/>
          <p:nvPr/>
        </p:nvSpPr>
        <p:spPr>
          <a:xfrm>
            <a:off x="362090" y="2981391"/>
            <a:ext cx="2059331" cy="646870"/>
          </a:xfrm>
          <a:prstGeom prst="rect">
            <a:avLst/>
          </a:prstGeom>
          <a:noFill/>
        </p:spPr>
        <p:txBody>
          <a:bodyPr wrap="square" rtlCol="0">
            <a:noAutofit/>
          </a:bodyPr>
          <a:lstStyle/>
          <a:p>
            <a:pPr algn="ctr">
              <a:lnSpc>
                <a:spcPct val="110000"/>
              </a:lnSpc>
              <a:spcBef>
                <a:spcPts val="0"/>
              </a:spcBef>
              <a:spcAft>
                <a:spcPts val="400"/>
              </a:spcAft>
            </a:pPr>
            <a:r>
              <a:rPr lang="en-US" sz="2000">
                <a:latin typeface="Arial" panose="020B0604020202020204" pitchFamily="34" charset="0"/>
                <a:cs typeface="Arial" panose="020B0604020202020204" pitchFamily="34" charset="0"/>
              </a:rPr>
              <a:t>Debt</a:t>
            </a:r>
          </a:p>
        </p:txBody>
      </p:sp>
      <p:sp>
        <p:nvSpPr>
          <p:cNvPr id="5" name="Text">
            <a:extLst>
              <a:ext uri="{FF2B5EF4-FFF2-40B4-BE49-F238E27FC236}">
                <a16:creationId xmlns:a16="http://schemas.microsoft.com/office/drawing/2014/main" id="{3C0D08C7-4956-D31B-6FE0-CD42AB4054BB}"/>
              </a:ext>
            </a:extLst>
          </p:cNvPr>
          <p:cNvSpPr txBox="1"/>
          <p:nvPr/>
        </p:nvSpPr>
        <p:spPr>
          <a:xfrm>
            <a:off x="2739837" y="2973176"/>
            <a:ext cx="2059331" cy="646870"/>
          </a:xfrm>
          <a:prstGeom prst="rect">
            <a:avLst/>
          </a:prstGeom>
          <a:noFill/>
        </p:spPr>
        <p:txBody>
          <a:bodyPr wrap="square" rtlCol="0">
            <a:noAutofit/>
          </a:bodyPr>
          <a:lstStyle/>
          <a:p>
            <a:pPr algn="ctr">
              <a:lnSpc>
                <a:spcPct val="110000"/>
              </a:lnSpc>
              <a:spcBef>
                <a:spcPts val="0"/>
              </a:spcBef>
              <a:spcAft>
                <a:spcPts val="400"/>
              </a:spcAft>
            </a:pPr>
            <a:r>
              <a:rPr lang="en-US" sz="2000">
                <a:latin typeface="Arial" panose="020B0604020202020204" pitchFamily="34" charset="0"/>
                <a:cs typeface="Arial" panose="020B0604020202020204" pitchFamily="34" charset="0"/>
              </a:rPr>
              <a:t>Housing</a:t>
            </a:r>
          </a:p>
        </p:txBody>
      </p:sp>
      <p:sp>
        <p:nvSpPr>
          <p:cNvPr id="7" name="Text">
            <a:extLst>
              <a:ext uri="{FF2B5EF4-FFF2-40B4-BE49-F238E27FC236}">
                <a16:creationId xmlns:a16="http://schemas.microsoft.com/office/drawing/2014/main" id="{8D94CF56-5EBF-CBB5-79AE-5538FAA01540}"/>
              </a:ext>
            </a:extLst>
          </p:cNvPr>
          <p:cNvSpPr txBox="1"/>
          <p:nvPr/>
        </p:nvSpPr>
        <p:spPr>
          <a:xfrm>
            <a:off x="5005591" y="2991940"/>
            <a:ext cx="1702969" cy="646870"/>
          </a:xfrm>
          <a:prstGeom prst="rect">
            <a:avLst/>
          </a:prstGeom>
          <a:noFill/>
        </p:spPr>
        <p:txBody>
          <a:bodyPr wrap="square" rtlCol="0">
            <a:noAutofit/>
          </a:bodyPr>
          <a:lstStyle/>
          <a:p>
            <a:pPr algn="ctr">
              <a:lnSpc>
                <a:spcPct val="110000"/>
              </a:lnSpc>
              <a:spcBef>
                <a:spcPts val="0"/>
              </a:spcBef>
              <a:spcAft>
                <a:spcPts val="400"/>
              </a:spcAft>
            </a:pPr>
            <a:r>
              <a:rPr lang="en-US" sz="2000">
                <a:latin typeface="Arial" panose="020B0604020202020204" pitchFamily="34" charset="0"/>
                <a:cs typeface="Arial" panose="020B0604020202020204" pitchFamily="34" charset="0"/>
              </a:rPr>
              <a:t>Travel</a:t>
            </a:r>
          </a:p>
        </p:txBody>
      </p:sp>
      <p:pic>
        <p:nvPicPr>
          <p:cNvPr id="8" name="Picture 7">
            <a:extLst>
              <a:ext uri="{FF2B5EF4-FFF2-40B4-BE49-F238E27FC236}">
                <a16:creationId xmlns:a16="http://schemas.microsoft.com/office/drawing/2014/main" id="{F0407E05-6A33-F834-F571-21841215E10E}"/>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247204" y="1680362"/>
            <a:ext cx="1199665" cy="1036510"/>
          </a:xfrm>
          <a:prstGeom prst="rect">
            <a:avLst/>
          </a:prstGeom>
        </p:spPr>
      </p:pic>
      <p:pic>
        <p:nvPicPr>
          <p:cNvPr id="9" name="Picture 8">
            <a:extLst>
              <a:ext uri="{FF2B5EF4-FFF2-40B4-BE49-F238E27FC236}">
                <a16:creationId xmlns:a16="http://schemas.microsoft.com/office/drawing/2014/main" id="{173DBE58-0A02-D51A-1CA6-B2EF13890697}"/>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61902" y="1642669"/>
            <a:ext cx="1072884" cy="1111898"/>
          </a:xfrm>
          <a:prstGeom prst="rect">
            <a:avLst/>
          </a:prstGeom>
        </p:spPr>
      </p:pic>
      <p:pic>
        <p:nvPicPr>
          <p:cNvPr id="10" name="Picture 9">
            <a:extLst>
              <a:ext uri="{FF2B5EF4-FFF2-40B4-BE49-F238E27FC236}">
                <a16:creationId xmlns:a16="http://schemas.microsoft.com/office/drawing/2014/main" id="{771B5EA8-9B76-323C-E4FA-B390F93817D4}"/>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190671" y="1594587"/>
            <a:ext cx="1111898" cy="1111898"/>
          </a:xfrm>
          <a:prstGeom prst="rect">
            <a:avLst/>
          </a:prstGeom>
        </p:spPr>
      </p:pic>
      <p:sp>
        <p:nvSpPr>
          <p:cNvPr id="12" name="Text">
            <a:extLst>
              <a:ext uri="{FF2B5EF4-FFF2-40B4-BE49-F238E27FC236}">
                <a16:creationId xmlns:a16="http://schemas.microsoft.com/office/drawing/2014/main" id="{519396B9-73E4-C33D-991A-D7F0336830D2}"/>
              </a:ext>
            </a:extLst>
          </p:cNvPr>
          <p:cNvSpPr txBox="1"/>
          <p:nvPr/>
        </p:nvSpPr>
        <p:spPr>
          <a:xfrm>
            <a:off x="152400" y="5273542"/>
            <a:ext cx="2587437" cy="646870"/>
          </a:xfrm>
          <a:prstGeom prst="rect">
            <a:avLst/>
          </a:prstGeom>
          <a:noFill/>
        </p:spPr>
        <p:txBody>
          <a:bodyPr wrap="square" rtlCol="0">
            <a:noAutofit/>
          </a:bodyPr>
          <a:lstStyle/>
          <a:p>
            <a:pPr algn="ctr">
              <a:lnSpc>
                <a:spcPct val="110000"/>
              </a:lnSpc>
              <a:spcBef>
                <a:spcPts val="0"/>
              </a:spcBef>
              <a:spcAft>
                <a:spcPts val="400"/>
              </a:spcAft>
            </a:pPr>
            <a:r>
              <a:rPr lang="en-US" sz="2000">
                <a:latin typeface="Arial" panose="020B0604020202020204" pitchFamily="34" charset="0"/>
                <a:cs typeface="Arial" panose="020B0604020202020204" pitchFamily="34" charset="0"/>
              </a:rPr>
              <a:t>Major Purchases</a:t>
            </a:r>
          </a:p>
        </p:txBody>
      </p:sp>
      <p:sp>
        <p:nvSpPr>
          <p:cNvPr id="11" name="Text">
            <a:extLst>
              <a:ext uri="{FF2B5EF4-FFF2-40B4-BE49-F238E27FC236}">
                <a16:creationId xmlns:a16="http://schemas.microsoft.com/office/drawing/2014/main" id="{8C1A514B-36DB-65D9-9154-1834EDA3E13A}"/>
              </a:ext>
            </a:extLst>
          </p:cNvPr>
          <p:cNvSpPr txBox="1"/>
          <p:nvPr/>
        </p:nvSpPr>
        <p:spPr>
          <a:xfrm>
            <a:off x="2541855" y="5265327"/>
            <a:ext cx="2455294" cy="646870"/>
          </a:xfrm>
          <a:prstGeom prst="rect">
            <a:avLst/>
          </a:prstGeom>
          <a:noFill/>
        </p:spPr>
        <p:txBody>
          <a:bodyPr wrap="square" rtlCol="0">
            <a:noAutofit/>
          </a:bodyPr>
          <a:lstStyle/>
          <a:p>
            <a:pPr algn="ctr">
              <a:lnSpc>
                <a:spcPct val="110000"/>
              </a:lnSpc>
              <a:spcBef>
                <a:spcPts val="0"/>
              </a:spcBef>
              <a:spcAft>
                <a:spcPts val="400"/>
              </a:spcAft>
            </a:pPr>
            <a:r>
              <a:rPr lang="en-US" sz="2000">
                <a:latin typeface="Arial" panose="020B0604020202020204" pitchFamily="34" charset="0"/>
                <a:cs typeface="Arial" panose="020B0604020202020204" pitchFamily="34" charset="0"/>
              </a:rPr>
              <a:t>Entertainment</a:t>
            </a:r>
          </a:p>
        </p:txBody>
      </p:sp>
      <p:sp>
        <p:nvSpPr>
          <p:cNvPr id="13" name="Text">
            <a:extLst>
              <a:ext uri="{FF2B5EF4-FFF2-40B4-BE49-F238E27FC236}">
                <a16:creationId xmlns:a16="http://schemas.microsoft.com/office/drawing/2014/main" id="{2789034C-CD75-5429-27AE-8081372959B8}"/>
              </a:ext>
            </a:extLst>
          </p:cNvPr>
          <p:cNvSpPr txBox="1"/>
          <p:nvPr/>
        </p:nvSpPr>
        <p:spPr>
          <a:xfrm>
            <a:off x="4872280" y="5284091"/>
            <a:ext cx="1969591" cy="646870"/>
          </a:xfrm>
          <a:prstGeom prst="rect">
            <a:avLst/>
          </a:prstGeom>
          <a:noFill/>
        </p:spPr>
        <p:txBody>
          <a:bodyPr wrap="square" rtlCol="0">
            <a:noAutofit/>
          </a:bodyPr>
          <a:lstStyle/>
          <a:p>
            <a:pPr algn="ctr">
              <a:lnSpc>
                <a:spcPct val="110000"/>
              </a:lnSpc>
              <a:spcBef>
                <a:spcPts val="0"/>
              </a:spcBef>
              <a:spcAft>
                <a:spcPts val="400"/>
              </a:spcAft>
            </a:pPr>
            <a:r>
              <a:rPr lang="en-US" sz="2000">
                <a:latin typeface="Arial" panose="020B0604020202020204" pitchFamily="34" charset="0"/>
                <a:cs typeface="Arial" panose="020B0604020202020204" pitchFamily="34" charset="0"/>
              </a:rPr>
              <a:t>Health Care</a:t>
            </a:r>
          </a:p>
        </p:txBody>
      </p:sp>
      <p:pic>
        <p:nvPicPr>
          <p:cNvPr id="14" name="Picture 13">
            <a:extLst>
              <a:ext uri="{FF2B5EF4-FFF2-40B4-BE49-F238E27FC236}">
                <a16:creationId xmlns:a16="http://schemas.microsoft.com/office/drawing/2014/main" id="{26EE448C-CB36-441E-E018-8E2076F60525}"/>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5247204" y="4030189"/>
            <a:ext cx="1199665" cy="1089772"/>
          </a:xfrm>
          <a:prstGeom prst="rect">
            <a:avLst/>
          </a:prstGeom>
        </p:spPr>
      </p:pic>
      <p:pic>
        <p:nvPicPr>
          <p:cNvPr id="15" name="Picture 14">
            <a:extLst>
              <a:ext uri="{FF2B5EF4-FFF2-40B4-BE49-F238E27FC236}">
                <a16:creationId xmlns:a16="http://schemas.microsoft.com/office/drawing/2014/main" id="{C4ECF542-1854-4742-E85B-C402DBFCAE1C}"/>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779578" y="4165833"/>
            <a:ext cx="1237532" cy="954128"/>
          </a:xfrm>
          <a:prstGeom prst="rect">
            <a:avLst/>
          </a:prstGeom>
        </p:spPr>
      </p:pic>
      <p:sp>
        <p:nvSpPr>
          <p:cNvPr id="17" name="Quote background">
            <a:extLst>
              <a:ext uri="{FF2B5EF4-FFF2-40B4-BE49-F238E27FC236}">
                <a16:creationId xmlns:a16="http://schemas.microsoft.com/office/drawing/2014/main" id="{E2D0F92A-480B-6A4A-7BA3-8F3A1B22F561}"/>
              </a:ext>
              <a:ext uri="{C183D7F6-B498-43B3-948B-1728B52AA6E4}">
                <adec:decorative xmlns:adec="http://schemas.microsoft.com/office/drawing/2017/decorative" val="1"/>
              </a:ext>
            </a:extLst>
          </p:cNvPr>
          <p:cNvSpPr/>
          <p:nvPr/>
        </p:nvSpPr>
        <p:spPr>
          <a:xfrm>
            <a:off x="7482154" y="1432025"/>
            <a:ext cx="4198560" cy="4175541"/>
          </a:xfrm>
          <a:prstGeom prst="roundRect">
            <a:avLst>
              <a:gd name="adj" fmla="val 474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Headline">
            <a:extLst>
              <a:ext uri="{FF2B5EF4-FFF2-40B4-BE49-F238E27FC236}">
                <a16:creationId xmlns:a16="http://schemas.microsoft.com/office/drawing/2014/main" id="{BABC4050-264A-72B3-D996-A7EF233EF735}"/>
              </a:ext>
            </a:extLst>
          </p:cNvPr>
          <p:cNvSpPr txBox="1">
            <a:spLocks/>
          </p:cNvSpPr>
          <p:nvPr/>
        </p:nvSpPr>
        <p:spPr>
          <a:xfrm>
            <a:off x="7720074" y="1680362"/>
            <a:ext cx="5389032" cy="548741"/>
          </a:xfrm>
          <a:prstGeom prst="rect">
            <a:avLst/>
          </a:prstGeom>
        </p:spPr>
        <p:txBody>
          <a:bodyPr vert="horz" lIns="91440" tIns="45720" rIns="91440" bIns="45720" rtlCol="0" anchor="t" anchorCtr="0">
            <a:noAutofit/>
          </a:bodyPr>
          <a:lstStyle>
            <a:lvl1pPr algn="l" defTabSz="914400" rtl="0" eaLnBrk="1" latinLnBrk="0" hangingPunct="1">
              <a:lnSpc>
                <a:spcPct val="110000"/>
              </a:lnSpc>
              <a:spcBef>
                <a:spcPct val="0"/>
              </a:spcBef>
              <a:buNone/>
              <a:defRPr sz="5400" b="1" kern="1200">
                <a:solidFill>
                  <a:schemeClr val="tx1"/>
                </a:solidFill>
                <a:latin typeface="Arial" panose="020B0604020202020204" pitchFamily="34" charset="0"/>
                <a:ea typeface="+mj-ea"/>
                <a:cs typeface="Arial" panose="020B0604020202020204" pitchFamily="34" charset="0"/>
              </a:defRPr>
            </a:lvl1pPr>
          </a:lstStyle>
          <a:p>
            <a:r>
              <a:rPr lang="en-US" sz="2800">
                <a:solidFill>
                  <a:schemeClr val="bg1"/>
                </a:solidFill>
              </a:rPr>
              <a:t>Score Yourself</a:t>
            </a:r>
          </a:p>
        </p:txBody>
      </p:sp>
      <p:sp>
        <p:nvSpPr>
          <p:cNvPr id="18" name="Quote copy">
            <a:extLst>
              <a:ext uri="{FF2B5EF4-FFF2-40B4-BE49-F238E27FC236}">
                <a16:creationId xmlns:a16="http://schemas.microsoft.com/office/drawing/2014/main" id="{2F13772E-5CC4-BE61-DC0B-76B9CC7DB31C}"/>
              </a:ext>
            </a:extLst>
          </p:cNvPr>
          <p:cNvSpPr txBox="1">
            <a:spLocks/>
          </p:cNvSpPr>
          <p:nvPr/>
        </p:nvSpPr>
        <p:spPr>
          <a:xfrm>
            <a:off x="7720074" y="2272538"/>
            <a:ext cx="4381506" cy="2827563"/>
          </a:xfrm>
          <a:prstGeom prst="rect">
            <a:avLst/>
          </a:prstGeom>
        </p:spPr>
        <p:txBody>
          <a:bodyPr anchor="ctr" anchorCtr="0"/>
          <a:lstStyle>
            <a:defPPr>
              <a:defRPr lang="en-US"/>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3600" b="1">
                <a:solidFill>
                  <a:schemeClr val="bg1"/>
                </a:solidFill>
              </a:rPr>
              <a:t>0</a:t>
            </a:r>
            <a:r>
              <a:rPr lang="en-US">
                <a:solidFill>
                  <a:schemeClr val="bg1"/>
                </a:solidFill>
              </a:rPr>
              <a:t> if the answer is </a:t>
            </a:r>
            <a:r>
              <a:rPr lang="en-US" b="1">
                <a:solidFill>
                  <a:schemeClr val="bg1"/>
                </a:solidFill>
              </a:rPr>
              <a:t>“Less”</a:t>
            </a:r>
          </a:p>
          <a:p>
            <a:pPr>
              <a:lnSpc>
                <a:spcPct val="150000"/>
              </a:lnSpc>
            </a:pPr>
            <a:r>
              <a:rPr lang="en-US" sz="3600" b="1">
                <a:solidFill>
                  <a:schemeClr val="bg1"/>
                </a:solidFill>
              </a:rPr>
              <a:t>1</a:t>
            </a:r>
            <a:r>
              <a:rPr lang="en-US">
                <a:solidFill>
                  <a:schemeClr val="bg1"/>
                </a:solidFill>
              </a:rPr>
              <a:t> if the answer is </a:t>
            </a:r>
            <a:r>
              <a:rPr lang="en-US" b="1">
                <a:solidFill>
                  <a:schemeClr val="bg1"/>
                </a:solidFill>
              </a:rPr>
              <a:t>“Same”</a:t>
            </a:r>
          </a:p>
          <a:p>
            <a:pPr>
              <a:lnSpc>
                <a:spcPct val="150000"/>
              </a:lnSpc>
            </a:pPr>
            <a:r>
              <a:rPr lang="en-US" sz="3600" b="1">
                <a:solidFill>
                  <a:schemeClr val="bg1"/>
                </a:solidFill>
              </a:rPr>
              <a:t>2</a:t>
            </a:r>
            <a:r>
              <a:rPr lang="en-US">
                <a:solidFill>
                  <a:schemeClr val="bg1"/>
                </a:solidFill>
              </a:rPr>
              <a:t> if the answer is </a:t>
            </a:r>
            <a:r>
              <a:rPr lang="en-US" b="1">
                <a:solidFill>
                  <a:schemeClr val="bg1"/>
                </a:solidFill>
              </a:rPr>
              <a:t>“More”</a:t>
            </a:r>
          </a:p>
        </p:txBody>
      </p:sp>
      <p:pic>
        <p:nvPicPr>
          <p:cNvPr id="19" name="Picture 18">
            <a:extLst>
              <a:ext uri="{FF2B5EF4-FFF2-40B4-BE49-F238E27FC236}">
                <a16:creationId xmlns:a16="http://schemas.microsoft.com/office/drawing/2014/main" id="{DCEAE194-1A49-A12E-FE6B-13061345A315}"/>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3190671" y="4022668"/>
            <a:ext cx="1111898" cy="1111898"/>
          </a:xfrm>
          <a:prstGeom prst="rect">
            <a:avLst/>
          </a:prstGeom>
        </p:spPr>
      </p:pic>
    </p:spTree>
    <p:extLst>
      <p:ext uri="{BB962C8B-B14F-4D97-AF65-F5344CB8AC3E}">
        <p14:creationId xmlns:p14="http://schemas.microsoft.com/office/powerpoint/2010/main" val="712606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5C702FE-1EB2-D815-D490-1CF1D211E4AB}"/>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10</a:t>
            </a:fld>
            <a:endParaRPr lang="en-US"/>
          </a:p>
        </p:txBody>
      </p:sp>
      <p:sp>
        <p:nvSpPr>
          <p:cNvPr id="2" name="Headline">
            <a:extLst>
              <a:ext uri="{FF2B5EF4-FFF2-40B4-BE49-F238E27FC236}">
                <a16:creationId xmlns:a16="http://schemas.microsoft.com/office/drawing/2014/main" id="{DC1F9B8F-63FD-3D58-E55A-E3A1E908DF44}"/>
              </a:ext>
            </a:extLst>
          </p:cNvPr>
          <p:cNvSpPr txBox="1">
            <a:spLocks noGrp="1"/>
          </p:cNvSpPr>
          <p:nvPr>
            <p:ph type="title" idx="4294967295"/>
          </p:nvPr>
        </p:nvSpPr>
        <p:spPr>
          <a:xfrm>
            <a:off x="350062" y="461283"/>
            <a:ext cx="10506456" cy="5487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rPr>
              <a:t>Question #1: DEBT</a:t>
            </a:r>
          </a:p>
        </p:txBody>
      </p:sp>
      <p:sp>
        <p:nvSpPr>
          <p:cNvPr id="11" name="Quote background">
            <a:extLst>
              <a:ext uri="{FF2B5EF4-FFF2-40B4-BE49-F238E27FC236}">
                <a16:creationId xmlns:a16="http://schemas.microsoft.com/office/drawing/2014/main" id="{8A7B0C63-1B97-AACD-CA3F-9E65D7A04CA7}"/>
              </a:ext>
              <a:ext uri="{C183D7F6-B498-43B3-948B-1728B52AA6E4}">
                <adec:decorative xmlns:adec="http://schemas.microsoft.com/office/drawing/2017/decorative" val="1"/>
              </a:ext>
            </a:extLst>
          </p:cNvPr>
          <p:cNvSpPr/>
          <p:nvPr/>
        </p:nvSpPr>
        <p:spPr>
          <a:xfrm>
            <a:off x="8588553" y="1651043"/>
            <a:ext cx="3123827" cy="3555913"/>
          </a:xfrm>
          <a:prstGeom prst="roundRect">
            <a:avLst>
              <a:gd name="adj" fmla="val 474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Quote copy">
            <a:extLst>
              <a:ext uri="{FF2B5EF4-FFF2-40B4-BE49-F238E27FC236}">
                <a16:creationId xmlns:a16="http://schemas.microsoft.com/office/drawing/2014/main" id="{23A12D25-FA8C-F4EF-C044-2AD11A0C3B11}"/>
              </a:ext>
            </a:extLst>
          </p:cNvPr>
          <p:cNvSpPr txBox="1">
            <a:spLocks/>
          </p:cNvSpPr>
          <p:nvPr/>
        </p:nvSpPr>
        <p:spPr>
          <a:xfrm>
            <a:off x="3251986" y="2605488"/>
            <a:ext cx="4147500" cy="1313043"/>
          </a:xfrm>
          <a:prstGeom prst="rect">
            <a:avLst/>
          </a:prstGeom>
        </p:spPr>
        <p:txBody>
          <a:bodyPr anchor="ctr" anchorCtr="0"/>
          <a:lstStyle>
            <a:defPPr>
              <a:defRPr lang="en-US"/>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200"/>
              <a:t>Debt?</a:t>
            </a:r>
          </a:p>
        </p:txBody>
      </p:sp>
      <p:sp>
        <p:nvSpPr>
          <p:cNvPr id="13" name="Headline">
            <a:extLst>
              <a:ext uri="{FF2B5EF4-FFF2-40B4-BE49-F238E27FC236}">
                <a16:creationId xmlns:a16="http://schemas.microsoft.com/office/drawing/2014/main" id="{DFADCFD8-365C-8C51-6D21-A5FB74765928}"/>
              </a:ext>
            </a:extLst>
          </p:cNvPr>
          <p:cNvSpPr txBox="1">
            <a:spLocks/>
          </p:cNvSpPr>
          <p:nvPr/>
        </p:nvSpPr>
        <p:spPr>
          <a:xfrm>
            <a:off x="8860980" y="1850930"/>
            <a:ext cx="2851400" cy="548741"/>
          </a:xfrm>
          <a:prstGeom prst="rect">
            <a:avLst/>
          </a:prstGeom>
        </p:spPr>
        <p:txBody>
          <a:bodyPr vert="horz" lIns="91440" tIns="45720" rIns="91440" bIns="45720" rtlCol="0" anchor="t" anchorCtr="0">
            <a:noAutofit/>
          </a:bodyPr>
          <a:lstStyle>
            <a:lvl1pPr algn="l" defTabSz="914400" rtl="0" eaLnBrk="1" latinLnBrk="0" hangingPunct="1">
              <a:lnSpc>
                <a:spcPct val="110000"/>
              </a:lnSpc>
              <a:spcBef>
                <a:spcPct val="0"/>
              </a:spcBef>
              <a:buNone/>
              <a:defRPr sz="5400" b="1" kern="1200">
                <a:solidFill>
                  <a:schemeClr val="tx1"/>
                </a:solidFill>
                <a:latin typeface="Arial" panose="020B0604020202020204" pitchFamily="34" charset="0"/>
                <a:ea typeface="+mj-ea"/>
                <a:cs typeface="Arial" panose="020B0604020202020204" pitchFamily="34" charset="0"/>
              </a:defRPr>
            </a:lvl1pPr>
          </a:lstStyle>
          <a:p>
            <a:r>
              <a:rPr lang="en-US" sz="2800">
                <a:solidFill>
                  <a:schemeClr val="bg1"/>
                </a:solidFill>
              </a:rPr>
              <a:t>Score Yourself</a:t>
            </a:r>
          </a:p>
        </p:txBody>
      </p:sp>
      <p:sp>
        <p:nvSpPr>
          <p:cNvPr id="12" name="Quote copy">
            <a:extLst>
              <a:ext uri="{FF2B5EF4-FFF2-40B4-BE49-F238E27FC236}">
                <a16:creationId xmlns:a16="http://schemas.microsoft.com/office/drawing/2014/main" id="{44F021DA-CA2D-CC3C-1A5F-62A0DB207B9D}"/>
              </a:ext>
            </a:extLst>
          </p:cNvPr>
          <p:cNvSpPr txBox="1">
            <a:spLocks/>
          </p:cNvSpPr>
          <p:nvPr/>
        </p:nvSpPr>
        <p:spPr>
          <a:xfrm>
            <a:off x="8860980" y="2336280"/>
            <a:ext cx="2244094" cy="2827563"/>
          </a:xfrm>
          <a:prstGeom prst="rect">
            <a:avLst/>
          </a:prstGeom>
        </p:spPr>
        <p:txBody>
          <a:bodyPr anchor="ctr" anchorCtr="0"/>
          <a:lstStyle>
            <a:defPPr>
              <a:defRPr lang="en-US"/>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3600" b="1">
                <a:solidFill>
                  <a:schemeClr val="bg1"/>
                </a:solidFill>
              </a:rPr>
              <a:t>0</a:t>
            </a:r>
            <a:r>
              <a:rPr lang="en-US">
                <a:solidFill>
                  <a:schemeClr val="bg1"/>
                </a:solidFill>
              </a:rPr>
              <a:t> = </a:t>
            </a:r>
            <a:r>
              <a:rPr lang="en-US" b="1">
                <a:solidFill>
                  <a:schemeClr val="bg1"/>
                </a:solidFill>
              </a:rPr>
              <a:t>“Less”</a:t>
            </a:r>
          </a:p>
          <a:p>
            <a:pPr>
              <a:lnSpc>
                <a:spcPct val="150000"/>
              </a:lnSpc>
            </a:pPr>
            <a:r>
              <a:rPr lang="en-US" sz="3600" b="1">
                <a:solidFill>
                  <a:schemeClr val="bg1"/>
                </a:solidFill>
              </a:rPr>
              <a:t>1</a:t>
            </a:r>
            <a:r>
              <a:rPr lang="en-US">
                <a:solidFill>
                  <a:schemeClr val="bg1"/>
                </a:solidFill>
              </a:rPr>
              <a:t> = </a:t>
            </a:r>
            <a:r>
              <a:rPr lang="en-US" b="1">
                <a:solidFill>
                  <a:schemeClr val="bg1"/>
                </a:solidFill>
              </a:rPr>
              <a:t>“Same”</a:t>
            </a:r>
          </a:p>
          <a:p>
            <a:pPr>
              <a:lnSpc>
                <a:spcPct val="150000"/>
              </a:lnSpc>
            </a:pPr>
            <a:r>
              <a:rPr lang="en-US" sz="3600" b="1">
                <a:solidFill>
                  <a:schemeClr val="bg1"/>
                </a:solidFill>
              </a:rPr>
              <a:t>2</a:t>
            </a:r>
            <a:r>
              <a:rPr lang="en-US">
                <a:solidFill>
                  <a:schemeClr val="bg1"/>
                </a:solidFill>
              </a:rPr>
              <a:t> = </a:t>
            </a:r>
            <a:r>
              <a:rPr lang="en-US" b="1">
                <a:solidFill>
                  <a:schemeClr val="bg1"/>
                </a:solidFill>
              </a:rPr>
              <a:t>“More”</a:t>
            </a:r>
          </a:p>
        </p:txBody>
      </p:sp>
      <p:pic>
        <p:nvPicPr>
          <p:cNvPr id="16" name="Picture 15">
            <a:extLst>
              <a:ext uri="{FF2B5EF4-FFF2-40B4-BE49-F238E27FC236}">
                <a16:creationId xmlns:a16="http://schemas.microsoft.com/office/drawing/2014/main" id="{8B0BE0DA-842D-9A92-FAFD-1C8B9FE8D1E6}"/>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815764" y="2139352"/>
            <a:ext cx="2166532" cy="2245316"/>
          </a:xfrm>
          <a:prstGeom prst="rect">
            <a:avLst/>
          </a:prstGeom>
        </p:spPr>
      </p:pic>
    </p:spTree>
    <p:extLst>
      <p:ext uri="{BB962C8B-B14F-4D97-AF65-F5344CB8AC3E}">
        <p14:creationId xmlns:p14="http://schemas.microsoft.com/office/powerpoint/2010/main" val="4135140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line">
            <a:extLst>
              <a:ext uri="{FF2B5EF4-FFF2-40B4-BE49-F238E27FC236}">
                <a16:creationId xmlns:a16="http://schemas.microsoft.com/office/drawing/2014/main" id="{DC1F9B8F-63FD-3D58-E55A-E3A1E908DF44}"/>
              </a:ext>
            </a:extLst>
          </p:cNvPr>
          <p:cNvSpPr txBox="1">
            <a:spLocks noGrp="1"/>
          </p:cNvSpPr>
          <p:nvPr>
            <p:ph type="title" idx="4294967295"/>
          </p:nvPr>
        </p:nvSpPr>
        <p:spPr>
          <a:xfrm>
            <a:off x="350062" y="461283"/>
            <a:ext cx="10506456" cy="5487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rPr>
              <a:t>Question #2: HOUSING</a:t>
            </a:r>
          </a:p>
        </p:txBody>
      </p:sp>
      <p:sp>
        <p:nvSpPr>
          <p:cNvPr id="7" name="Quote copy">
            <a:extLst>
              <a:ext uri="{FF2B5EF4-FFF2-40B4-BE49-F238E27FC236}">
                <a16:creationId xmlns:a16="http://schemas.microsoft.com/office/drawing/2014/main" id="{0681AFBF-A6FB-FD28-7808-CF4C4997AAF5}"/>
              </a:ext>
            </a:extLst>
          </p:cNvPr>
          <p:cNvSpPr txBox="1">
            <a:spLocks/>
          </p:cNvSpPr>
          <p:nvPr/>
        </p:nvSpPr>
        <p:spPr>
          <a:xfrm>
            <a:off x="3217480" y="2605488"/>
            <a:ext cx="4147500" cy="1313043"/>
          </a:xfrm>
          <a:prstGeom prst="rect">
            <a:avLst/>
          </a:prstGeom>
        </p:spPr>
        <p:txBody>
          <a:bodyPr anchor="ctr" anchorCtr="0"/>
          <a:lstStyle>
            <a:defPPr>
              <a:defRPr lang="en-US"/>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200"/>
              <a:t>Housing?</a:t>
            </a:r>
          </a:p>
        </p:txBody>
      </p:sp>
      <p:sp>
        <p:nvSpPr>
          <p:cNvPr id="5" name="Slide Number Placeholder 4">
            <a:extLst>
              <a:ext uri="{FF2B5EF4-FFF2-40B4-BE49-F238E27FC236}">
                <a16:creationId xmlns:a16="http://schemas.microsoft.com/office/drawing/2014/main" id="{F5C702FE-1EB2-D815-D490-1CF1D211E4AB}"/>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11</a:t>
            </a:fld>
            <a:endParaRPr lang="en-US"/>
          </a:p>
        </p:txBody>
      </p:sp>
      <p:pic>
        <p:nvPicPr>
          <p:cNvPr id="14" name="Picture 13">
            <a:extLst>
              <a:ext uri="{FF2B5EF4-FFF2-40B4-BE49-F238E27FC236}">
                <a16:creationId xmlns:a16="http://schemas.microsoft.com/office/drawing/2014/main" id="{C5B1F81F-3795-786D-0341-040991001524}"/>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741866" y="2139352"/>
            <a:ext cx="2245316" cy="2245316"/>
          </a:xfrm>
          <a:prstGeom prst="rect">
            <a:avLst/>
          </a:prstGeom>
        </p:spPr>
      </p:pic>
      <p:sp>
        <p:nvSpPr>
          <p:cNvPr id="11" name="Quote background">
            <a:extLst>
              <a:ext uri="{FF2B5EF4-FFF2-40B4-BE49-F238E27FC236}">
                <a16:creationId xmlns:a16="http://schemas.microsoft.com/office/drawing/2014/main" id="{8A7B0C63-1B97-AACD-CA3F-9E65D7A04CA7}"/>
              </a:ext>
              <a:ext uri="{C183D7F6-B498-43B3-948B-1728B52AA6E4}">
                <adec:decorative xmlns:adec="http://schemas.microsoft.com/office/drawing/2017/decorative" val="1"/>
              </a:ext>
            </a:extLst>
          </p:cNvPr>
          <p:cNvSpPr/>
          <p:nvPr/>
        </p:nvSpPr>
        <p:spPr>
          <a:xfrm>
            <a:off x="8588553" y="1651043"/>
            <a:ext cx="3123827" cy="3555913"/>
          </a:xfrm>
          <a:prstGeom prst="roundRect">
            <a:avLst>
              <a:gd name="adj" fmla="val 474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Headline">
            <a:extLst>
              <a:ext uri="{FF2B5EF4-FFF2-40B4-BE49-F238E27FC236}">
                <a16:creationId xmlns:a16="http://schemas.microsoft.com/office/drawing/2014/main" id="{DFADCFD8-365C-8C51-6D21-A5FB74765928}"/>
              </a:ext>
            </a:extLst>
          </p:cNvPr>
          <p:cNvSpPr txBox="1">
            <a:spLocks/>
          </p:cNvSpPr>
          <p:nvPr/>
        </p:nvSpPr>
        <p:spPr>
          <a:xfrm>
            <a:off x="8860980" y="1850930"/>
            <a:ext cx="2851400" cy="548741"/>
          </a:xfrm>
          <a:prstGeom prst="rect">
            <a:avLst/>
          </a:prstGeom>
        </p:spPr>
        <p:txBody>
          <a:bodyPr vert="horz" lIns="91440" tIns="45720" rIns="91440" bIns="45720" rtlCol="0" anchor="t" anchorCtr="0">
            <a:noAutofit/>
          </a:bodyPr>
          <a:lstStyle>
            <a:lvl1pPr algn="l" defTabSz="914400" rtl="0" eaLnBrk="1" latinLnBrk="0" hangingPunct="1">
              <a:lnSpc>
                <a:spcPct val="110000"/>
              </a:lnSpc>
              <a:spcBef>
                <a:spcPct val="0"/>
              </a:spcBef>
              <a:buNone/>
              <a:defRPr sz="5400" b="1" kern="1200">
                <a:solidFill>
                  <a:schemeClr val="tx1"/>
                </a:solidFill>
                <a:latin typeface="Arial" panose="020B0604020202020204" pitchFamily="34" charset="0"/>
                <a:ea typeface="+mj-ea"/>
                <a:cs typeface="Arial" panose="020B0604020202020204" pitchFamily="34" charset="0"/>
              </a:defRPr>
            </a:lvl1pPr>
          </a:lstStyle>
          <a:p>
            <a:r>
              <a:rPr lang="en-US" sz="2800">
                <a:solidFill>
                  <a:schemeClr val="bg1"/>
                </a:solidFill>
              </a:rPr>
              <a:t>Score Yourself</a:t>
            </a:r>
          </a:p>
        </p:txBody>
      </p:sp>
      <p:sp>
        <p:nvSpPr>
          <p:cNvPr id="12" name="Quote copy">
            <a:extLst>
              <a:ext uri="{FF2B5EF4-FFF2-40B4-BE49-F238E27FC236}">
                <a16:creationId xmlns:a16="http://schemas.microsoft.com/office/drawing/2014/main" id="{44F021DA-CA2D-CC3C-1A5F-62A0DB207B9D}"/>
              </a:ext>
            </a:extLst>
          </p:cNvPr>
          <p:cNvSpPr txBox="1">
            <a:spLocks/>
          </p:cNvSpPr>
          <p:nvPr/>
        </p:nvSpPr>
        <p:spPr>
          <a:xfrm>
            <a:off x="8860980" y="2336280"/>
            <a:ext cx="2244094" cy="2827563"/>
          </a:xfrm>
          <a:prstGeom prst="rect">
            <a:avLst/>
          </a:prstGeom>
        </p:spPr>
        <p:txBody>
          <a:bodyPr anchor="ctr" anchorCtr="0"/>
          <a:lstStyle>
            <a:defPPr>
              <a:defRPr lang="en-US"/>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3600" b="1">
                <a:solidFill>
                  <a:schemeClr val="bg1"/>
                </a:solidFill>
              </a:rPr>
              <a:t>0</a:t>
            </a:r>
            <a:r>
              <a:rPr lang="en-US">
                <a:solidFill>
                  <a:schemeClr val="bg1"/>
                </a:solidFill>
              </a:rPr>
              <a:t> = </a:t>
            </a:r>
            <a:r>
              <a:rPr lang="en-US" b="1">
                <a:solidFill>
                  <a:schemeClr val="bg1"/>
                </a:solidFill>
              </a:rPr>
              <a:t>“Less”</a:t>
            </a:r>
          </a:p>
          <a:p>
            <a:pPr>
              <a:lnSpc>
                <a:spcPct val="150000"/>
              </a:lnSpc>
            </a:pPr>
            <a:r>
              <a:rPr lang="en-US" sz="3600" b="1">
                <a:solidFill>
                  <a:schemeClr val="bg1"/>
                </a:solidFill>
              </a:rPr>
              <a:t>1</a:t>
            </a:r>
            <a:r>
              <a:rPr lang="en-US">
                <a:solidFill>
                  <a:schemeClr val="bg1"/>
                </a:solidFill>
              </a:rPr>
              <a:t> = </a:t>
            </a:r>
            <a:r>
              <a:rPr lang="en-US" b="1">
                <a:solidFill>
                  <a:schemeClr val="bg1"/>
                </a:solidFill>
              </a:rPr>
              <a:t>“Same”</a:t>
            </a:r>
          </a:p>
          <a:p>
            <a:pPr>
              <a:lnSpc>
                <a:spcPct val="150000"/>
              </a:lnSpc>
            </a:pPr>
            <a:r>
              <a:rPr lang="en-US" sz="3600" b="1">
                <a:solidFill>
                  <a:schemeClr val="bg1"/>
                </a:solidFill>
              </a:rPr>
              <a:t>2</a:t>
            </a:r>
            <a:r>
              <a:rPr lang="en-US">
                <a:solidFill>
                  <a:schemeClr val="bg1"/>
                </a:solidFill>
              </a:rPr>
              <a:t> = </a:t>
            </a:r>
            <a:r>
              <a:rPr lang="en-US" b="1">
                <a:solidFill>
                  <a:schemeClr val="bg1"/>
                </a:solidFill>
              </a:rPr>
              <a:t>“More”</a:t>
            </a:r>
          </a:p>
        </p:txBody>
      </p:sp>
    </p:spTree>
    <p:extLst>
      <p:ext uri="{BB962C8B-B14F-4D97-AF65-F5344CB8AC3E}">
        <p14:creationId xmlns:p14="http://schemas.microsoft.com/office/powerpoint/2010/main" val="1315150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line">
            <a:extLst>
              <a:ext uri="{FF2B5EF4-FFF2-40B4-BE49-F238E27FC236}">
                <a16:creationId xmlns:a16="http://schemas.microsoft.com/office/drawing/2014/main" id="{DC1F9B8F-63FD-3D58-E55A-E3A1E908DF44}"/>
              </a:ext>
            </a:extLst>
          </p:cNvPr>
          <p:cNvSpPr txBox="1">
            <a:spLocks noGrp="1"/>
          </p:cNvSpPr>
          <p:nvPr>
            <p:ph type="title" idx="4294967295"/>
          </p:nvPr>
        </p:nvSpPr>
        <p:spPr>
          <a:xfrm>
            <a:off x="350062" y="461283"/>
            <a:ext cx="10506456" cy="5487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rPr>
              <a:t>Question #3: TRAVEL</a:t>
            </a:r>
          </a:p>
        </p:txBody>
      </p:sp>
      <p:sp>
        <p:nvSpPr>
          <p:cNvPr id="7" name="Quote copy">
            <a:extLst>
              <a:ext uri="{FF2B5EF4-FFF2-40B4-BE49-F238E27FC236}">
                <a16:creationId xmlns:a16="http://schemas.microsoft.com/office/drawing/2014/main" id="{0681AFBF-A6FB-FD28-7808-CF4C4997AAF5}"/>
              </a:ext>
            </a:extLst>
          </p:cNvPr>
          <p:cNvSpPr txBox="1">
            <a:spLocks/>
          </p:cNvSpPr>
          <p:nvPr/>
        </p:nvSpPr>
        <p:spPr>
          <a:xfrm>
            <a:off x="3562540" y="2605488"/>
            <a:ext cx="4147500" cy="1313043"/>
          </a:xfrm>
          <a:prstGeom prst="rect">
            <a:avLst/>
          </a:prstGeom>
        </p:spPr>
        <p:txBody>
          <a:bodyPr anchor="ctr" anchorCtr="0"/>
          <a:lstStyle>
            <a:defPPr>
              <a:defRPr lang="en-US"/>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200"/>
              <a:t>Travel?</a:t>
            </a:r>
          </a:p>
        </p:txBody>
      </p:sp>
      <p:sp>
        <p:nvSpPr>
          <p:cNvPr id="5" name="Slide Number Placeholder 4">
            <a:extLst>
              <a:ext uri="{FF2B5EF4-FFF2-40B4-BE49-F238E27FC236}">
                <a16:creationId xmlns:a16="http://schemas.microsoft.com/office/drawing/2014/main" id="{F5C702FE-1EB2-D815-D490-1CF1D211E4AB}"/>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12</a:t>
            </a:fld>
            <a:endParaRPr lang="en-US"/>
          </a:p>
        </p:txBody>
      </p:sp>
      <p:pic>
        <p:nvPicPr>
          <p:cNvPr id="14" name="Picture 13">
            <a:extLst>
              <a:ext uri="{FF2B5EF4-FFF2-40B4-BE49-F238E27FC236}">
                <a16:creationId xmlns:a16="http://schemas.microsoft.com/office/drawing/2014/main" id="{C5B1F81F-3795-786D-0341-040991001524}"/>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035167" y="2292033"/>
            <a:ext cx="2319354" cy="2003922"/>
          </a:xfrm>
          <a:prstGeom prst="rect">
            <a:avLst/>
          </a:prstGeom>
        </p:spPr>
      </p:pic>
      <p:sp>
        <p:nvSpPr>
          <p:cNvPr id="11" name="Quote background">
            <a:extLst>
              <a:ext uri="{FF2B5EF4-FFF2-40B4-BE49-F238E27FC236}">
                <a16:creationId xmlns:a16="http://schemas.microsoft.com/office/drawing/2014/main" id="{8A7B0C63-1B97-AACD-CA3F-9E65D7A04CA7}"/>
              </a:ext>
              <a:ext uri="{C183D7F6-B498-43B3-948B-1728B52AA6E4}">
                <adec:decorative xmlns:adec="http://schemas.microsoft.com/office/drawing/2017/decorative" val="1"/>
              </a:ext>
            </a:extLst>
          </p:cNvPr>
          <p:cNvSpPr/>
          <p:nvPr/>
        </p:nvSpPr>
        <p:spPr>
          <a:xfrm>
            <a:off x="8588553" y="1651043"/>
            <a:ext cx="3123827" cy="3555913"/>
          </a:xfrm>
          <a:prstGeom prst="roundRect">
            <a:avLst>
              <a:gd name="adj" fmla="val 474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Headline">
            <a:extLst>
              <a:ext uri="{FF2B5EF4-FFF2-40B4-BE49-F238E27FC236}">
                <a16:creationId xmlns:a16="http://schemas.microsoft.com/office/drawing/2014/main" id="{DFADCFD8-365C-8C51-6D21-A5FB74765928}"/>
              </a:ext>
            </a:extLst>
          </p:cNvPr>
          <p:cNvSpPr txBox="1">
            <a:spLocks/>
          </p:cNvSpPr>
          <p:nvPr/>
        </p:nvSpPr>
        <p:spPr>
          <a:xfrm>
            <a:off x="8860980" y="1850930"/>
            <a:ext cx="2851400" cy="548741"/>
          </a:xfrm>
          <a:prstGeom prst="rect">
            <a:avLst/>
          </a:prstGeom>
        </p:spPr>
        <p:txBody>
          <a:bodyPr vert="horz" lIns="91440" tIns="45720" rIns="91440" bIns="45720" rtlCol="0" anchor="t" anchorCtr="0">
            <a:noAutofit/>
          </a:bodyPr>
          <a:lstStyle>
            <a:lvl1pPr algn="l" defTabSz="914400" rtl="0" eaLnBrk="1" latinLnBrk="0" hangingPunct="1">
              <a:lnSpc>
                <a:spcPct val="110000"/>
              </a:lnSpc>
              <a:spcBef>
                <a:spcPct val="0"/>
              </a:spcBef>
              <a:buNone/>
              <a:defRPr sz="5400" b="1" kern="1200">
                <a:solidFill>
                  <a:schemeClr val="tx1"/>
                </a:solidFill>
                <a:latin typeface="Arial" panose="020B0604020202020204" pitchFamily="34" charset="0"/>
                <a:ea typeface="+mj-ea"/>
                <a:cs typeface="Arial" panose="020B0604020202020204" pitchFamily="34" charset="0"/>
              </a:defRPr>
            </a:lvl1pPr>
          </a:lstStyle>
          <a:p>
            <a:r>
              <a:rPr lang="en-US" sz="2800">
                <a:solidFill>
                  <a:schemeClr val="bg1"/>
                </a:solidFill>
              </a:rPr>
              <a:t>Score Yourself</a:t>
            </a:r>
          </a:p>
        </p:txBody>
      </p:sp>
      <p:sp>
        <p:nvSpPr>
          <p:cNvPr id="12" name="Quote copy">
            <a:extLst>
              <a:ext uri="{FF2B5EF4-FFF2-40B4-BE49-F238E27FC236}">
                <a16:creationId xmlns:a16="http://schemas.microsoft.com/office/drawing/2014/main" id="{44F021DA-CA2D-CC3C-1A5F-62A0DB207B9D}"/>
              </a:ext>
            </a:extLst>
          </p:cNvPr>
          <p:cNvSpPr txBox="1">
            <a:spLocks/>
          </p:cNvSpPr>
          <p:nvPr/>
        </p:nvSpPr>
        <p:spPr>
          <a:xfrm>
            <a:off x="8860980" y="2336280"/>
            <a:ext cx="2244094" cy="2827563"/>
          </a:xfrm>
          <a:prstGeom prst="rect">
            <a:avLst/>
          </a:prstGeom>
        </p:spPr>
        <p:txBody>
          <a:bodyPr anchor="ctr" anchorCtr="0"/>
          <a:lstStyle>
            <a:defPPr>
              <a:defRPr lang="en-US"/>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3600" b="1">
                <a:solidFill>
                  <a:schemeClr val="bg1"/>
                </a:solidFill>
              </a:rPr>
              <a:t>0</a:t>
            </a:r>
            <a:r>
              <a:rPr lang="en-US">
                <a:solidFill>
                  <a:schemeClr val="bg1"/>
                </a:solidFill>
              </a:rPr>
              <a:t> = </a:t>
            </a:r>
            <a:r>
              <a:rPr lang="en-US" b="1">
                <a:solidFill>
                  <a:schemeClr val="bg1"/>
                </a:solidFill>
              </a:rPr>
              <a:t>“Less”</a:t>
            </a:r>
          </a:p>
          <a:p>
            <a:pPr>
              <a:lnSpc>
                <a:spcPct val="150000"/>
              </a:lnSpc>
            </a:pPr>
            <a:r>
              <a:rPr lang="en-US" sz="3600" b="1">
                <a:solidFill>
                  <a:schemeClr val="bg1"/>
                </a:solidFill>
              </a:rPr>
              <a:t>1</a:t>
            </a:r>
            <a:r>
              <a:rPr lang="en-US">
                <a:solidFill>
                  <a:schemeClr val="bg1"/>
                </a:solidFill>
              </a:rPr>
              <a:t> = </a:t>
            </a:r>
            <a:r>
              <a:rPr lang="en-US" b="1">
                <a:solidFill>
                  <a:schemeClr val="bg1"/>
                </a:solidFill>
              </a:rPr>
              <a:t>“Same”</a:t>
            </a:r>
          </a:p>
          <a:p>
            <a:pPr>
              <a:lnSpc>
                <a:spcPct val="150000"/>
              </a:lnSpc>
            </a:pPr>
            <a:r>
              <a:rPr lang="en-US" sz="3600" b="1">
                <a:solidFill>
                  <a:schemeClr val="bg1"/>
                </a:solidFill>
              </a:rPr>
              <a:t>2</a:t>
            </a:r>
            <a:r>
              <a:rPr lang="en-US">
                <a:solidFill>
                  <a:schemeClr val="bg1"/>
                </a:solidFill>
              </a:rPr>
              <a:t> = </a:t>
            </a:r>
            <a:r>
              <a:rPr lang="en-US" b="1">
                <a:solidFill>
                  <a:schemeClr val="bg1"/>
                </a:solidFill>
              </a:rPr>
              <a:t>“More”</a:t>
            </a:r>
          </a:p>
        </p:txBody>
      </p:sp>
    </p:spTree>
    <p:extLst>
      <p:ext uri="{BB962C8B-B14F-4D97-AF65-F5344CB8AC3E}">
        <p14:creationId xmlns:p14="http://schemas.microsoft.com/office/powerpoint/2010/main" val="2229724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line">
            <a:extLst>
              <a:ext uri="{FF2B5EF4-FFF2-40B4-BE49-F238E27FC236}">
                <a16:creationId xmlns:a16="http://schemas.microsoft.com/office/drawing/2014/main" id="{DC1F9B8F-63FD-3D58-E55A-E3A1E908DF44}"/>
              </a:ext>
            </a:extLst>
          </p:cNvPr>
          <p:cNvSpPr txBox="1">
            <a:spLocks noGrp="1"/>
          </p:cNvSpPr>
          <p:nvPr>
            <p:ph type="title" idx="4294967295"/>
          </p:nvPr>
        </p:nvSpPr>
        <p:spPr>
          <a:xfrm>
            <a:off x="350062" y="461283"/>
            <a:ext cx="10506456" cy="5487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rPr>
              <a:t>Question #4: MAJOR PURCHASES</a:t>
            </a:r>
          </a:p>
        </p:txBody>
      </p:sp>
      <p:sp>
        <p:nvSpPr>
          <p:cNvPr id="7" name="Quote copy">
            <a:extLst>
              <a:ext uri="{FF2B5EF4-FFF2-40B4-BE49-F238E27FC236}">
                <a16:creationId xmlns:a16="http://schemas.microsoft.com/office/drawing/2014/main" id="{0681AFBF-A6FB-FD28-7808-CF4C4997AAF5}"/>
              </a:ext>
            </a:extLst>
          </p:cNvPr>
          <p:cNvSpPr txBox="1">
            <a:spLocks/>
          </p:cNvSpPr>
          <p:nvPr/>
        </p:nvSpPr>
        <p:spPr>
          <a:xfrm>
            <a:off x="3251985" y="2174775"/>
            <a:ext cx="5026013" cy="2156293"/>
          </a:xfrm>
          <a:prstGeom prst="rect">
            <a:avLst/>
          </a:prstGeom>
        </p:spPr>
        <p:txBody>
          <a:bodyPr anchor="ctr" anchorCtr="0"/>
          <a:lstStyle>
            <a:defPPr>
              <a:defRPr lang="en-US"/>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6600"/>
              <a:t>Major</a:t>
            </a:r>
            <a:br>
              <a:rPr lang="en-US" sz="6600"/>
            </a:br>
            <a:r>
              <a:rPr lang="en-US" sz="6600"/>
              <a:t>Purchases?</a:t>
            </a:r>
          </a:p>
        </p:txBody>
      </p:sp>
      <p:sp>
        <p:nvSpPr>
          <p:cNvPr id="5" name="Slide Number Placeholder 4">
            <a:extLst>
              <a:ext uri="{FF2B5EF4-FFF2-40B4-BE49-F238E27FC236}">
                <a16:creationId xmlns:a16="http://schemas.microsoft.com/office/drawing/2014/main" id="{F5C702FE-1EB2-D815-D490-1CF1D211E4AB}"/>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13</a:t>
            </a:fld>
            <a:endParaRPr lang="en-US"/>
          </a:p>
        </p:txBody>
      </p:sp>
      <p:pic>
        <p:nvPicPr>
          <p:cNvPr id="14" name="Picture 13">
            <a:extLst>
              <a:ext uri="{FF2B5EF4-FFF2-40B4-BE49-F238E27FC236}">
                <a16:creationId xmlns:a16="http://schemas.microsoft.com/office/drawing/2014/main" id="{C5B1F81F-3795-786D-0341-040991001524}"/>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707360" y="2399671"/>
            <a:ext cx="2168631" cy="1671997"/>
          </a:xfrm>
          <a:prstGeom prst="rect">
            <a:avLst/>
          </a:prstGeom>
        </p:spPr>
      </p:pic>
      <p:sp>
        <p:nvSpPr>
          <p:cNvPr id="11" name="Quote background">
            <a:extLst>
              <a:ext uri="{FF2B5EF4-FFF2-40B4-BE49-F238E27FC236}">
                <a16:creationId xmlns:a16="http://schemas.microsoft.com/office/drawing/2014/main" id="{8A7B0C63-1B97-AACD-CA3F-9E65D7A04CA7}"/>
              </a:ext>
              <a:ext uri="{C183D7F6-B498-43B3-948B-1728B52AA6E4}">
                <adec:decorative xmlns:adec="http://schemas.microsoft.com/office/drawing/2017/decorative" val="1"/>
              </a:ext>
            </a:extLst>
          </p:cNvPr>
          <p:cNvSpPr/>
          <p:nvPr/>
        </p:nvSpPr>
        <p:spPr>
          <a:xfrm>
            <a:off x="8588553" y="1651043"/>
            <a:ext cx="3123827" cy="3555913"/>
          </a:xfrm>
          <a:prstGeom prst="roundRect">
            <a:avLst>
              <a:gd name="adj" fmla="val 474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Headline">
            <a:extLst>
              <a:ext uri="{FF2B5EF4-FFF2-40B4-BE49-F238E27FC236}">
                <a16:creationId xmlns:a16="http://schemas.microsoft.com/office/drawing/2014/main" id="{DFADCFD8-365C-8C51-6D21-A5FB74765928}"/>
              </a:ext>
            </a:extLst>
          </p:cNvPr>
          <p:cNvSpPr txBox="1">
            <a:spLocks/>
          </p:cNvSpPr>
          <p:nvPr/>
        </p:nvSpPr>
        <p:spPr>
          <a:xfrm>
            <a:off x="8860980" y="1850930"/>
            <a:ext cx="2851400" cy="548741"/>
          </a:xfrm>
          <a:prstGeom prst="rect">
            <a:avLst/>
          </a:prstGeom>
        </p:spPr>
        <p:txBody>
          <a:bodyPr vert="horz" lIns="91440" tIns="45720" rIns="91440" bIns="45720" rtlCol="0" anchor="t" anchorCtr="0">
            <a:noAutofit/>
          </a:bodyPr>
          <a:lstStyle>
            <a:lvl1pPr algn="l" defTabSz="914400" rtl="0" eaLnBrk="1" latinLnBrk="0" hangingPunct="1">
              <a:lnSpc>
                <a:spcPct val="110000"/>
              </a:lnSpc>
              <a:spcBef>
                <a:spcPct val="0"/>
              </a:spcBef>
              <a:buNone/>
              <a:defRPr sz="5400" b="1" kern="1200">
                <a:solidFill>
                  <a:schemeClr val="tx1"/>
                </a:solidFill>
                <a:latin typeface="Arial" panose="020B0604020202020204" pitchFamily="34" charset="0"/>
                <a:ea typeface="+mj-ea"/>
                <a:cs typeface="Arial" panose="020B0604020202020204" pitchFamily="34" charset="0"/>
              </a:defRPr>
            </a:lvl1pPr>
          </a:lstStyle>
          <a:p>
            <a:r>
              <a:rPr lang="en-US" sz="2800">
                <a:solidFill>
                  <a:schemeClr val="bg1"/>
                </a:solidFill>
              </a:rPr>
              <a:t>Score Yourself</a:t>
            </a:r>
          </a:p>
        </p:txBody>
      </p:sp>
      <p:sp>
        <p:nvSpPr>
          <p:cNvPr id="12" name="Quote copy">
            <a:extLst>
              <a:ext uri="{FF2B5EF4-FFF2-40B4-BE49-F238E27FC236}">
                <a16:creationId xmlns:a16="http://schemas.microsoft.com/office/drawing/2014/main" id="{44F021DA-CA2D-CC3C-1A5F-62A0DB207B9D}"/>
              </a:ext>
            </a:extLst>
          </p:cNvPr>
          <p:cNvSpPr txBox="1">
            <a:spLocks/>
          </p:cNvSpPr>
          <p:nvPr/>
        </p:nvSpPr>
        <p:spPr>
          <a:xfrm>
            <a:off x="8860980" y="2336280"/>
            <a:ext cx="2244094" cy="2827563"/>
          </a:xfrm>
          <a:prstGeom prst="rect">
            <a:avLst/>
          </a:prstGeom>
        </p:spPr>
        <p:txBody>
          <a:bodyPr anchor="ctr" anchorCtr="0"/>
          <a:lstStyle>
            <a:defPPr>
              <a:defRPr lang="en-US"/>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3600" b="1">
                <a:solidFill>
                  <a:schemeClr val="bg1"/>
                </a:solidFill>
              </a:rPr>
              <a:t>0</a:t>
            </a:r>
            <a:r>
              <a:rPr lang="en-US">
                <a:solidFill>
                  <a:schemeClr val="bg1"/>
                </a:solidFill>
              </a:rPr>
              <a:t> = </a:t>
            </a:r>
            <a:r>
              <a:rPr lang="en-US" b="1">
                <a:solidFill>
                  <a:schemeClr val="bg1"/>
                </a:solidFill>
              </a:rPr>
              <a:t>“Less”</a:t>
            </a:r>
          </a:p>
          <a:p>
            <a:pPr>
              <a:lnSpc>
                <a:spcPct val="150000"/>
              </a:lnSpc>
            </a:pPr>
            <a:r>
              <a:rPr lang="en-US" sz="3600" b="1">
                <a:solidFill>
                  <a:schemeClr val="bg1"/>
                </a:solidFill>
              </a:rPr>
              <a:t>1</a:t>
            </a:r>
            <a:r>
              <a:rPr lang="en-US">
                <a:solidFill>
                  <a:schemeClr val="bg1"/>
                </a:solidFill>
              </a:rPr>
              <a:t> = </a:t>
            </a:r>
            <a:r>
              <a:rPr lang="en-US" b="1">
                <a:solidFill>
                  <a:schemeClr val="bg1"/>
                </a:solidFill>
              </a:rPr>
              <a:t>“Same”</a:t>
            </a:r>
          </a:p>
          <a:p>
            <a:pPr>
              <a:lnSpc>
                <a:spcPct val="150000"/>
              </a:lnSpc>
            </a:pPr>
            <a:r>
              <a:rPr lang="en-US" sz="3600" b="1">
                <a:solidFill>
                  <a:schemeClr val="bg1"/>
                </a:solidFill>
              </a:rPr>
              <a:t>2</a:t>
            </a:r>
            <a:r>
              <a:rPr lang="en-US">
                <a:solidFill>
                  <a:schemeClr val="bg1"/>
                </a:solidFill>
              </a:rPr>
              <a:t> = </a:t>
            </a:r>
            <a:r>
              <a:rPr lang="en-US" b="1">
                <a:solidFill>
                  <a:schemeClr val="bg1"/>
                </a:solidFill>
              </a:rPr>
              <a:t>“More”</a:t>
            </a:r>
          </a:p>
        </p:txBody>
      </p:sp>
    </p:spTree>
    <p:extLst>
      <p:ext uri="{BB962C8B-B14F-4D97-AF65-F5344CB8AC3E}">
        <p14:creationId xmlns:p14="http://schemas.microsoft.com/office/powerpoint/2010/main" val="2234115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line">
            <a:extLst>
              <a:ext uri="{FF2B5EF4-FFF2-40B4-BE49-F238E27FC236}">
                <a16:creationId xmlns:a16="http://schemas.microsoft.com/office/drawing/2014/main" id="{DC1F9B8F-63FD-3D58-E55A-E3A1E908DF44}"/>
              </a:ext>
            </a:extLst>
          </p:cNvPr>
          <p:cNvSpPr txBox="1">
            <a:spLocks noGrp="1"/>
          </p:cNvSpPr>
          <p:nvPr>
            <p:ph type="title" idx="4294967295"/>
          </p:nvPr>
        </p:nvSpPr>
        <p:spPr>
          <a:xfrm>
            <a:off x="350062" y="461283"/>
            <a:ext cx="10506456" cy="5487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rPr>
              <a:t>Question #5: ENTERTAINMENT</a:t>
            </a:r>
          </a:p>
        </p:txBody>
      </p:sp>
      <p:sp>
        <p:nvSpPr>
          <p:cNvPr id="7" name="Quote copy">
            <a:extLst>
              <a:ext uri="{FF2B5EF4-FFF2-40B4-BE49-F238E27FC236}">
                <a16:creationId xmlns:a16="http://schemas.microsoft.com/office/drawing/2014/main" id="{0681AFBF-A6FB-FD28-7808-CF4C4997AAF5}"/>
              </a:ext>
            </a:extLst>
          </p:cNvPr>
          <p:cNvSpPr txBox="1">
            <a:spLocks/>
          </p:cNvSpPr>
          <p:nvPr/>
        </p:nvSpPr>
        <p:spPr>
          <a:xfrm>
            <a:off x="3158678" y="2605488"/>
            <a:ext cx="5026013" cy="1313043"/>
          </a:xfrm>
          <a:prstGeom prst="rect">
            <a:avLst/>
          </a:prstGeom>
        </p:spPr>
        <p:txBody>
          <a:bodyPr anchor="ctr" anchorCtr="0"/>
          <a:lstStyle>
            <a:defPPr>
              <a:defRPr lang="en-US"/>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600"/>
              <a:t>Entertainment?</a:t>
            </a:r>
          </a:p>
        </p:txBody>
      </p:sp>
      <p:sp>
        <p:nvSpPr>
          <p:cNvPr id="5" name="Slide Number Placeholder 4">
            <a:extLst>
              <a:ext uri="{FF2B5EF4-FFF2-40B4-BE49-F238E27FC236}">
                <a16:creationId xmlns:a16="http://schemas.microsoft.com/office/drawing/2014/main" id="{F5C702FE-1EB2-D815-D490-1CF1D211E4AB}"/>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14</a:t>
            </a:fld>
            <a:endParaRPr lang="en-US"/>
          </a:p>
        </p:txBody>
      </p:sp>
      <p:pic>
        <p:nvPicPr>
          <p:cNvPr id="14" name="Picture 13">
            <a:extLst>
              <a:ext uri="{FF2B5EF4-FFF2-40B4-BE49-F238E27FC236}">
                <a16:creationId xmlns:a16="http://schemas.microsoft.com/office/drawing/2014/main" id="{C5B1F81F-3795-786D-0341-040991001524}"/>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882329" y="2292033"/>
            <a:ext cx="2003922" cy="2003922"/>
          </a:xfrm>
          <a:prstGeom prst="rect">
            <a:avLst/>
          </a:prstGeom>
        </p:spPr>
      </p:pic>
      <p:sp>
        <p:nvSpPr>
          <p:cNvPr id="11" name="Quote background">
            <a:extLst>
              <a:ext uri="{FF2B5EF4-FFF2-40B4-BE49-F238E27FC236}">
                <a16:creationId xmlns:a16="http://schemas.microsoft.com/office/drawing/2014/main" id="{8A7B0C63-1B97-AACD-CA3F-9E65D7A04CA7}"/>
              </a:ext>
              <a:ext uri="{C183D7F6-B498-43B3-948B-1728B52AA6E4}">
                <adec:decorative xmlns:adec="http://schemas.microsoft.com/office/drawing/2017/decorative" val="1"/>
              </a:ext>
            </a:extLst>
          </p:cNvPr>
          <p:cNvSpPr/>
          <p:nvPr/>
        </p:nvSpPr>
        <p:spPr>
          <a:xfrm>
            <a:off x="8588553" y="1651043"/>
            <a:ext cx="3123827" cy="3555913"/>
          </a:xfrm>
          <a:prstGeom prst="roundRect">
            <a:avLst>
              <a:gd name="adj" fmla="val 474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Headline">
            <a:extLst>
              <a:ext uri="{FF2B5EF4-FFF2-40B4-BE49-F238E27FC236}">
                <a16:creationId xmlns:a16="http://schemas.microsoft.com/office/drawing/2014/main" id="{DFADCFD8-365C-8C51-6D21-A5FB74765928}"/>
              </a:ext>
            </a:extLst>
          </p:cNvPr>
          <p:cNvSpPr txBox="1">
            <a:spLocks/>
          </p:cNvSpPr>
          <p:nvPr/>
        </p:nvSpPr>
        <p:spPr>
          <a:xfrm>
            <a:off x="8860980" y="1850930"/>
            <a:ext cx="2851400" cy="548741"/>
          </a:xfrm>
          <a:prstGeom prst="rect">
            <a:avLst/>
          </a:prstGeom>
        </p:spPr>
        <p:txBody>
          <a:bodyPr vert="horz" lIns="91440" tIns="45720" rIns="91440" bIns="45720" rtlCol="0" anchor="t" anchorCtr="0">
            <a:noAutofit/>
          </a:bodyPr>
          <a:lstStyle>
            <a:lvl1pPr algn="l" defTabSz="914400" rtl="0" eaLnBrk="1" latinLnBrk="0" hangingPunct="1">
              <a:lnSpc>
                <a:spcPct val="110000"/>
              </a:lnSpc>
              <a:spcBef>
                <a:spcPct val="0"/>
              </a:spcBef>
              <a:buNone/>
              <a:defRPr sz="5400" b="1" kern="1200">
                <a:solidFill>
                  <a:schemeClr val="tx1"/>
                </a:solidFill>
                <a:latin typeface="Arial" panose="020B0604020202020204" pitchFamily="34" charset="0"/>
                <a:ea typeface="+mj-ea"/>
                <a:cs typeface="Arial" panose="020B0604020202020204" pitchFamily="34" charset="0"/>
              </a:defRPr>
            </a:lvl1pPr>
          </a:lstStyle>
          <a:p>
            <a:r>
              <a:rPr lang="en-US" sz="2800">
                <a:solidFill>
                  <a:schemeClr val="bg1"/>
                </a:solidFill>
              </a:rPr>
              <a:t>Score Yourself</a:t>
            </a:r>
          </a:p>
        </p:txBody>
      </p:sp>
      <p:sp>
        <p:nvSpPr>
          <p:cNvPr id="12" name="Quote copy">
            <a:extLst>
              <a:ext uri="{FF2B5EF4-FFF2-40B4-BE49-F238E27FC236}">
                <a16:creationId xmlns:a16="http://schemas.microsoft.com/office/drawing/2014/main" id="{44F021DA-CA2D-CC3C-1A5F-62A0DB207B9D}"/>
              </a:ext>
            </a:extLst>
          </p:cNvPr>
          <p:cNvSpPr txBox="1">
            <a:spLocks/>
          </p:cNvSpPr>
          <p:nvPr/>
        </p:nvSpPr>
        <p:spPr>
          <a:xfrm>
            <a:off x="8860980" y="2336280"/>
            <a:ext cx="2244094" cy="2827563"/>
          </a:xfrm>
          <a:prstGeom prst="rect">
            <a:avLst/>
          </a:prstGeom>
        </p:spPr>
        <p:txBody>
          <a:bodyPr anchor="ctr" anchorCtr="0"/>
          <a:lstStyle>
            <a:defPPr>
              <a:defRPr lang="en-US"/>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3600" b="1">
                <a:solidFill>
                  <a:schemeClr val="bg1"/>
                </a:solidFill>
              </a:rPr>
              <a:t>0</a:t>
            </a:r>
            <a:r>
              <a:rPr lang="en-US">
                <a:solidFill>
                  <a:schemeClr val="bg1"/>
                </a:solidFill>
              </a:rPr>
              <a:t> = </a:t>
            </a:r>
            <a:r>
              <a:rPr lang="en-US" b="1">
                <a:solidFill>
                  <a:schemeClr val="bg1"/>
                </a:solidFill>
              </a:rPr>
              <a:t>“Less”</a:t>
            </a:r>
          </a:p>
          <a:p>
            <a:pPr>
              <a:lnSpc>
                <a:spcPct val="150000"/>
              </a:lnSpc>
            </a:pPr>
            <a:r>
              <a:rPr lang="en-US" sz="3600" b="1">
                <a:solidFill>
                  <a:schemeClr val="bg1"/>
                </a:solidFill>
              </a:rPr>
              <a:t>1</a:t>
            </a:r>
            <a:r>
              <a:rPr lang="en-US">
                <a:solidFill>
                  <a:schemeClr val="bg1"/>
                </a:solidFill>
              </a:rPr>
              <a:t> = </a:t>
            </a:r>
            <a:r>
              <a:rPr lang="en-US" b="1">
                <a:solidFill>
                  <a:schemeClr val="bg1"/>
                </a:solidFill>
              </a:rPr>
              <a:t>“Same”</a:t>
            </a:r>
          </a:p>
          <a:p>
            <a:pPr>
              <a:lnSpc>
                <a:spcPct val="150000"/>
              </a:lnSpc>
            </a:pPr>
            <a:r>
              <a:rPr lang="en-US" sz="3600" b="1">
                <a:solidFill>
                  <a:schemeClr val="bg1"/>
                </a:solidFill>
              </a:rPr>
              <a:t>2</a:t>
            </a:r>
            <a:r>
              <a:rPr lang="en-US">
                <a:solidFill>
                  <a:schemeClr val="bg1"/>
                </a:solidFill>
              </a:rPr>
              <a:t> = </a:t>
            </a:r>
            <a:r>
              <a:rPr lang="en-US" b="1">
                <a:solidFill>
                  <a:schemeClr val="bg1"/>
                </a:solidFill>
              </a:rPr>
              <a:t>“More”</a:t>
            </a:r>
          </a:p>
        </p:txBody>
      </p:sp>
    </p:spTree>
    <p:extLst>
      <p:ext uri="{BB962C8B-B14F-4D97-AF65-F5344CB8AC3E}">
        <p14:creationId xmlns:p14="http://schemas.microsoft.com/office/powerpoint/2010/main" val="2058197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line">
            <a:extLst>
              <a:ext uri="{FF2B5EF4-FFF2-40B4-BE49-F238E27FC236}">
                <a16:creationId xmlns:a16="http://schemas.microsoft.com/office/drawing/2014/main" id="{DC1F9B8F-63FD-3D58-E55A-E3A1E908DF44}"/>
              </a:ext>
            </a:extLst>
          </p:cNvPr>
          <p:cNvSpPr txBox="1">
            <a:spLocks noGrp="1"/>
          </p:cNvSpPr>
          <p:nvPr>
            <p:ph type="title" idx="4294967295"/>
          </p:nvPr>
        </p:nvSpPr>
        <p:spPr>
          <a:xfrm>
            <a:off x="350062" y="461283"/>
            <a:ext cx="10506456" cy="5487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rPr>
              <a:t>Question #6: HEALTH CARE</a:t>
            </a:r>
          </a:p>
        </p:txBody>
      </p:sp>
      <p:sp>
        <p:nvSpPr>
          <p:cNvPr id="7" name="Quote copy">
            <a:extLst>
              <a:ext uri="{FF2B5EF4-FFF2-40B4-BE49-F238E27FC236}">
                <a16:creationId xmlns:a16="http://schemas.microsoft.com/office/drawing/2014/main" id="{0681AFBF-A6FB-FD28-7808-CF4C4997AAF5}"/>
              </a:ext>
            </a:extLst>
          </p:cNvPr>
          <p:cNvSpPr txBox="1">
            <a:spLocks/>
          </p:cNvSpPr>
          <p:nvPr/>
        </p:nvSpPr>
        <p:spPr>
          <a:xfrm>
            <a:off x="3562540" y="2605488"/>
            <a:ext cx="4147500" cy="1313043"/>
          </a:xfrm>
          <a:prstGeom prst="rect">
            <a:avLst/>
          </a:prstGeom>
        </p:spPr>
        <p:txBody>
          <a:bodyPr anchor="ctr" anchorCtr="0"/>
          <a:lstStyle>
            <a:defPPr>
              <a:defRPr lang="en-US"/>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200"/>
              <a:t>Health Care?</a:t>
            </a:r>
          </a:p>
        </p:txBody>
      </p:sp>
      <p:sp>
        <p:nvSpPr>
          <p:cNvPr id="5" name="Slide Number Placeholder 4">
            <a:extLst>
              <a:ext uri="{FF2B5EF4-FFF2-40B4-BE49-F238E27FC236}">
                <a16:creationId xmlns:a16="http://schemas.microsoft.com/office/drawing/2014/main" id="{F5C702FE-1EB2-D815-D490-1CF1D211E4AB}"/>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15</a:t>
            </a:fld>
            <a:endParaRPr lang="en-US"/>
          </a:p>
        </p:txBody>
      </p:sp>
      <p:pic>
        <p:nvPicPr>
          <p:cNvPr id="14" name="Picture 13">
            <a:extLst>
              <a:ext uri="{FF2B5EF4-FFF2-40B4-BE49-F238E27FC236}">
                <a16:creationId xmlns:a16="http://schemas.microsoft.com/office/drawing/2014/main" id="{C5B1F81F-3795-786D-0341-040991001524}"/>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091845" y="2292033"/>
            <a:ext cx="2205998" cy="2003922"/>
          </a:xfrm>
          <a:prstGeom prst="rect">
            <a:avLst/>
          </a:prstGeom>
        </p:spPr>
      </p:pic>
      <p:sp>
        <p:nvSpPr>
          <p:cNvPr id="11" name="Quote background">
            <a:extLst>
              <a:ext uri="{FF2B5EF4-FFF2-40B4-BE49-F238E27FC236}">
                <a16:creationId xmlns:a16="http://schemas.microsoft.com/office/drawing/2014/main" id="{8A7B0C63-1B97-AACD-CA3F-9E65D7A04CA7}"/>
              </a:ext>
              <a:ext uri="{C183D7F6-B498-43B3-948B-1728B52AA6E4}">
                <adec:decorative xmlns:adec="http://schemas.microsoft.com/office/drawing/2017/decorative" val="1"/>
              </a:ext>
            </a:extLst>
          </p:cNvPr>
          <p:cNvSpPr/>
          <p:nvPr/>
        </p:nvSpPr>
        <p:spPr>
          <a:xfrm>
            <a:off x="8588553" y="1651043"/>
            <a:ext cx="3123827" cy="3555913"/>
          </a:xfrm>
          <a:prstGeom prst="roundRect">
            <a:avLst>
              <a:gd name="adj" fmla="val 474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Headline">
            <a:extLst>
              <a:ext uri="{FF2B5EF4-FFF2-40B4-BE49-F238E27FC236}">
                <a16:creationId xmlns:a16="http://schemas.microsoft.com/office/drawing/2014/main" id="{DFADCFD8-365C-8C51-6D21-A5FB74765928}"/>
              </a:ext>
            </a:extLst>
          </p:cNvPr>
          <p:cNvSpPr txBox="1">
            <a:spLocks/>
          </p:cNvSpPr>
          <p:nvPr/>
        </p:nvSpPr>
        <p:spPr>
          <a:xfrm>
            <a:off x="8860980" y="1850930"/>
            <a:ext cx="2851400" cy="548741"/>
          </a:xfrm>
          <a:prstGeom prst="rect">
            <a:avLst/>
          </a:prstGeom>
        </p:spPr>
        <p:txBody>
          <a:bodyPr vert="horz" lIns="91440" tIns="45720" rIns="91440" bIns="45720" rtlCol="0" anchor="t" anchorCtr="0">
            <a:noAutofit/>
          </a:bodyPr>
          <a:lstStyle>
            <a:lvl1pPr algn="l" defTabSz="914400" rtl="0" eaLnBrk="1" latinLnBrk="0" hangingPunct="1">
              <a:lnSpc>
                <a:spcPct val="110000"/>
              </a:lnSpc>
              <a:spcBef>
                <a:spcPct val="0"/>
              </a:spcBef>
              <a:buNone/>
              <a:defRPr sz="5400" b="1" kern="1200">
                <a:solidFill>
                  <a:schemeClr val="tx1"/>
                </a:solidFill>
                <a:latin typeface="Arial" panose="020B0604020202020204" pitchFamily="34" charset="0"/>
                <a:ea typeface="+mj-ea"/>
                <a:cs typeface="Arial" panose="020B0604020202020204" pitchFamily="34" charset="0"/>
              </a:defRPr>
            </a:lvl1pPr>
          </a:lstStyle>
          <a:p>
            <a:r>
              <a:rPr lang="en-US" sz="2800">
                <a:solidFill>
                  <a:schemeClr val="bg1"/>
                </a:solidFill>
              </a:rPr>
              <a:t>Score Yourself</a:t>
            </a:r>
          </a:p>
        </p:txBody>
      </p:sp>
      <p:sp>
        <p:nvSpPr>
          <p:cNvPr id="12" name="Quote copy">
            <a:extLst>
              <a:ext uri="{FF2B5EF4-FFF2-40B4-BE49-F238E27FC236}">
                <a16:creationId xmlns:a16="http://schemas.microsoft.com/office/drawing/2014/main" id="{44F021DA-CA2D-CC3C-1A5F-62A0DB207B9D}"/>
              </a:ext>
            </a:extLst>
          </p:cNvPr>
          <p:cNvSpPr txBox="1">
            <a:spLocks/>
          </p:cNvSpPr>
          <p:nvPr/>
        </p:nvSpPr>
        <p:spPr>
          <a:xfrm>
            <a:off x="8860980" y="2336280"/>
            <a:ext cx="2244094" cy="2827563"/>
          </a:xfrm>
          <a:prstGeom prst="rect">
            <a:avLst/>
          </a:prstGeom>
        </p:spPr>
        <p:txBody>
          <a:bodyPr anchor="ctr" anchorCtr="0"/>
          <a:lstStyle>
            <a:defPPr>
              <a:defRPr lang="en-US"/>
            </a:defPPr>
            <a:lvl1pPr marL="0" indent="0" algn="l" defTabSz="914400" rtl="0" eaLnBrk="1" fontAlgn="auto" latinLnBrk="0" hangingPunct="1">
              <a:lnSpc>
                <a:spcPct val="110000"/>
              </a:lnSpc>
              <a:spcBef>
                <a:spcPts val="0"/>
              </a:spcBef>
              <a:spcAft>
                <a:spcPts val="1000"/>
              </a:spcAft>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buNone/>
              <a:defRPr sz="2400" kern="1200">
                <a:solidFill>
                  <a:schemeClr val="tx1"/>
                </a:solidFill>
                <a:latin typeface="+mn-lt"/>
                <a:ea typeface="+mn-ea"/>
                <a:cs typeface="+mn-cs"/>
              </a:defRPr>
            </a:lvl2pPr>
            <a:lvl3pPr marL="914400" indent="0" algn="l" defTabSz="914400" rtl="0" eaLnBrk="1" latinLnBrk="0" hangingPunct="1">
              <a:buNone/>
              <a:defRPr sz="2400" kern="1200">
                <a:solidFill>
                  <a:schemeClr val="tx1"/>
                </a:solidFill>
                <a:latin typeface="+mn-lt"/>
                <a:ea typeface="+mn-ea"/>
                <a:cs typeface="+mn-cs"/>
              </a:defRPr>
            </a:lvl3pPr>
            <a:lvl4pPr marL="1371600" indent="0" algn="l" defTabSz="914400" rtl="0" eaLnBrk="1" latinLnBrk="0" hangingPunct="1">
              <a:buNone/>
              <a:defRPr sz="2400" kern="1200">
                <a:solidFill>
                  <a:schemeClr val="tx1"/>
                </a:solidFill>
                <a:latin typeface="+mn-lt"/>
                <a:ea typeface="+mn-ea"/>
                <a:cs typeface="+mn-cs"/>
              </a:defRPr>
            </a:lvl4pPr>
            <a:lvl5pPr marL="1828800" indent="0" algn="l" defTabSz="914400" rtl="0" eaLnBrk="1" latinLnBrk="0" hangingPunct="1">
              <a:buNone/>
              <a:defRPr sz="24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3600" b="1">
                <a:solidFill>
                  <a:schemeClr val="bg1"/>
                </a:solidFill>
              </a:rPr>
              <a:t>0</a:t>
            </a:r>
            <a:r>
              <a:rPr lang="en-US">
                <a:solidFill>
                  <a:schemeClr val="bg1"/>
                </a:solidFill>
              </a:rPr>
              <a:t> = </a:t>
            </a:r>
            <a:r>
              <a:rPr lang="en-US" b="1">
                <a:solidFill>
                  <a:schemeClr val="bg1"/>
                </a:solidFill>
              </a:rPr>
              <a:t>“Less”</a:t>
            </a:r>
          </a:p>
          <a:p>
            <a:pPr>
              <a:lnSpc>
                <a:spcPct val="150000"/>
              </a:lnSpc>
            </a:pPr>
            <a:r>
              <a:rPr lang="en-US" sz="3600" b="1">
                <a:solidFill>
                  <a:schemeClr val="bg1"/>
                </a:solidFill>
              </a:rPr>
              <a:t>1</a:t>
            </a:r>
            <a:r>
              <a:rPr lang="en-US">
                <a:solidFill>
                  <a:schemeClr val="bg1"/>
                </a:solidFill>
              </a:rPr>
              <a:t> = </a:t>
            </a:r>
            <a:r>
              <a:rPr lang="en-US" b="1">
                <a:solidFill>
                  <a:schemeClr val="bg1"/>
                </a:solidFill>
              </a:rPr>
              <a:t>“Same”</a:t>
            </a:r>
          </a:p>
          <a:p>
            <a:pPr>
              <a:lnSpc>
                <a:spcPct val="150000"/>
              </a:lnSpc>
            </a:pPr>
            <a:r>
              <a:rPr lang="en-US" sz="3600" b="1">
                <a:solidFill>
                  <a:schemeClr val="bg1"/>
                </a:solidFill>
              </a:rPr>
              <a:t>2</a:t>
            </a:r>
            <a:r>
              <a:rPr lang="en-US">
                <a:solidFill>
                  <a:schemeClr val="bg1"/>
                </a:solidFill>
              </a:rPr>
              <a:t> = </a:t>
            </a:r>
            <a:r>
              <a:rPr lang="en-US" b="1">
                <a:solidFill>
                  <a:schemeClr val="bg1"/>
                </a:solidFill>
              </a:rPr>
              <a:t>“More”</a:t>
            </a:r>
          </a:p>
        </p:txBody>
      </p:sp>
    </p:spTree>
    <p:extLst>
      <p:ext uri="{BB962C8B-B14F-4D97-AF65-F5344CB8AC3E}">
        <p14:creationId xmlns:p14="http://schemas.microsoft.com/office/powerpoint/2010/main" val="2175958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5696B4-0F2E-76BD-B4CC-77CBB87975EA}"/>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16</a:t>
            </a:fld>
            <a:endParaRPr lang="en-US"/>
          </a:p>
        </p:txBody>
      </p:sp>
      <p:sp>
        <p:nvSpPr>
          <p:cNvPr id="4" name="Headline">
            <a:extLst>
              <a:ext uri="{FF2B5EF4-FFF2-40B4-BE49-F238E27FC236}">
                <a16:creationId xmlns:a16="http://schemas.microsoft.com/office/drawing/2014/main" id="{F38B42B9-6B51-4F90-E102-8A4DD7BB9AAC}"/>
              </a:ext>
            </a:extLst>
          </p:cNvPr>
          <p:cNvSpPr>
            <a:spLocks noGrp="1"/>
          </p:cNvSpPr>
          <p:nvPr>
            <p:ph type="title"/>
          </p:nvPr>
        </p:nvSpPr>
        <p:spPr>
          <a:xfrm>
            <a:off x="350062" y="461283"/>
            <a:ext cx="10506456" cy="548741"/>
          </a:xfrm>
        </p:spPr>
        <p:txBody>
          <a:bodyPr anchor="t" anchorCtr="0">
            <a:noAutofit/>
          </a:bodyPr>
          <a:lstStyle/>
          <a:p>
            <a:r>
              <a:rPr lang="en-US" sz="2800" b="1"/>
              <a:t>Scoring Your Quiz</a:t>
            </a:r>
          </a:p>
        </p:txBody>
      </p:sp>
      <p:sp>
        <p:nvSpPr>
          <p:cNvPr id="17" name="Quote background">
            <a:extLst>
              <a:ext uri="{FF2B5EF4-FFF2-40B4-BE49-F238E27FC236}">
                <a16:creationId xmlns:a16="http://schemas.microsoft.com/office/drawing/2014/main" id="{E2D0F92A-480B-6A4A-7BA3-8F3A1B22F561}"/>
              </a:ext>
              <a:ext uri="{C183D7F6-B498-43B3-948B-1728B52AA6E4}">
                <adec:decorative xmlns:adec="http://schemas.microsoft.com/office/drawing/2017/decorative" val="1"/>
              </a:ext>
            </a:extLst>
          </p:cNvPr>
          <p:cNvSpPr/>
          <p:nvPr/>
        </p:nvSpPr>
        <p:spPr>
          <a:xfrm>
            <a:off x="2357975" y="1590890"/>
            <a:ext cx="7476050" cy="4175541"/>
          </a:xfrm>
          <a:prstGeom prst="roundRect">
            <a:avLst>
              <a:gd name="adj" fmla="val 474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F975E35D-5399-D0E1-A69E-CC7B25DFA487}"/>
              </a:ext>
            </a:extLst>
          </p:cNvPr>
          <p:cNvSpPr txBox="1"/>
          <p:nvPr/>
        </p:nvSpPr>
        <p:spPr>
          <a:xfrm>
            <a:off x="2942125" y="1772486"/>
            <a:ext cx="1183337" cy="523220"/>
          </a:xfrm>
          <a:prstGeom prst="rect">
            <a:avLst/>
          </a:prstGeom>
          <a:noFill/>
        </p:spPr>
        <p:txBody>
          <a:bodyPr wrap="none" rtlCol="0">
            <a:spAutoFit/>
          </a:bodyPr>
          <a:lstStyle/>
          <a:p>
            <a:r>
              <a:rPr lang="en-US" sz="2800" b="1">
                <a:solidFill>
                  <a:schemeClr val="bg1"/>
                </a:solidFill>
                <a:latin typeface="Arial" charset="0"/>
                <a:ea typeface="Arial" charset="0"/>
                <a:cs typeface="Arial" charset="0"/>
              </a:rPr>
              <a:t>Score</a:t>
            </a:r>
          </a:p>
        </p:txBody>
      </p:sp>
      <p:sp>
        <p:nvSpPr>
          <p:cNvPr id="27" name="TextBox 26">
            <a:extLst>
              <a:ext uri="{FF2B5EF4-FFF2-40B4-BE49-F238E27FC236}">
                <a16:creationId xmlns:a16="http://schemas.microsoft.com/office/drawing/2014/main" id="{400C55FE-A5C3-5E99-2879-3285D75690B7}"/>
              </a:ext>
            </a:extLst>
          </p:cNvPr>
          <p:cNvSpPr txBox="1"/>
          <p:nvPr/>
        </p:nvSpPr>
        <p:spPr>
          <a:xfrm>
            <a:off x="5575338" y="1713418"/>
            <a:ext cx="3390672" cy="707886"/>
          </a:xfrm>
          <a:prstGeom prst="rect">
            <a:avLst/>
          </a:prstGeom>
          <a:noFill/>
        </p:spPr>
        <p:txBody>
          <a:bodyPr wrap="none" rtlCol="0">
            <a:spAutoFit/>
          </a:bodyPr>
          <a:lstStyle/>
          <a:p>
            <a:r>
              <a:rPr lang="en-US" sz="2000" b="1">
                <a:solidFill>
                  <a:schemeClr val="bg1"/>
                </a:solidFill>
                <a:latin typeface="Arial" charset="0"/>
                <a:ea typeface="Arial" charset="0"/>
                <a:cs typeface="Arial" charset="0"/>
              </a:rPr>
              <a:t>Approximate Percentage </a:t>
            </a:r>
          </a:p>
          <a:p>
            <a:r>
              <a:rPr lang="en-US" sz="2000" b="1">
                <a:solidFill>
                  <a:schemeClr val="bg1"/>
                </a:solidFill>
                <a:latin typeface="Arial" charset="0"/>
                <a:ea typeface="Arial" charset="0"/>
                <a:cs typeface="Arial" charset="0"/>
              </a:rPr>
              <a:t>of Current Income Needed</a:t>
            </a:r>
          </a:p>
        </p:txBody>
      </p:sp>
      <p:cxnSp>
        <p:nvCxnSpPr>
          <p:cNvPr id="36" name="Straight Arrow Connector 35">
            <a:extLst>
              <a:ext uri="{FF2B5EF4-FFF2-40B4-BE49-F238E27FC236}">
                <a16:creationId xmlns:a16="http://schemas.microsoft.com/office/drawing/2014/main" id="{EC67EFC3-06C5-2031-C12E-91DE46F11D90}"/>
              </a:ext>
              <a:ext uri="{C183D7F6-B498-43B3-948B-1728B52AA6E4}">
                <adec:decorative xmlns:adec="http://schemas.microsoft.com/office/drawing/2017/decorative" val="1"/>
              </a:ext>
            </a:extLst>
          </p:cNvPr>
          <p:cNvCxnSpPr/>
          <p:nvPr/>
        </p:nvCxnSpPr>
        <p:spPr>
          <a:xfrm>
            <a:off x="4006902" y="2844313"/>
            <a:ext cx="1479651" cy="0"/>
          </a:xfrm>
          <a:prstGeom prst="straightConnector1">
            <a:avLst/>
          </a:prstGeom>
          <a:ln w="38100">
            <a:solidFill>
              <a:schemeClr val="bg2"/>
            </a:solidFill>
            <a:prstDash val="sysDash"/>
            <a:tailEnd type="triangle"/>
          </a:ln>
        </p:spPr>
        <p:style>
          <a:lnRef idx="1">
            <a:schemeClr val="accent2"/>
          </a:lnRef>
          <a:fillRef idx="0">
            <a:schemeClr val="accent2"/>
          </a:fillRef>
          <a:effectRef idx="0">
            <a:schemeClr val="accent2"/>
          </a:effectRef>
          <a:fontRef idx="minor">
            <a:schemeClr val="tx1"/>
          </a:fontRef>
        </p:style>
      </p:cxnSp>
      <p:cxnSp>
        <p:nvCxnSpPr>
          <p:cNvPr id="37" name="Straight Arrow Connector 36">
            <a:extLst>
              <a:ext uri="{FF2B5EF4-FFF2-40B4-BE49-F238E27FC236}">
                <a16:creationId xmlns:a16="http://schemas.microsoft.com/office/drawing/2014/main" id="{39172325-261E-0B1F-8686-350BFEB93265}"/>
              </a:ext>
              <a:ext uri="{C183D7F6-B498-43B3-948B-1728B52AA6E4}">
                <adec:decorative xmlns:adec="http://schemas.microsoft.com/office/drawing/2017/decorative" val="1"/>
              </a:ext>
            </a:extLst>
          </p:cNvPr>
          <p:cNvCxnSpPr/>
          <p:nvPr/>
        </p:nvCxnSpPr>
        <p:spPr>
          <a:xfrm>
            <a:off x="4006902" y="3543262"/>
            <a:ext cx="1479651" cy="0"/>
          </a:xfrm>
          <a:prstGeom prst="straightConnector1">
            <a:avLst/>
          </a:prstGeom>
          <a:ln w="38100">
            <a:solidFill>
              <a:schemeClr val="bg2"/>
            </a:solidFill>
            <a:prstDash val="sysDash"/>
            <a:tailEnd type="triangle"/>
          </a:ln>
        </p:spPr>
        <p:style>
          <a:lnRef idx="1">
            <a:schemeClr val="accent2"/>
          </a:lnRef>
          <a:fillRef idx="0">
            <a:schemeClr val="accent2"/>
          </a:fillRef>
          <a:effectRef idx="0">
            <a:schemeClr val="accent2"/>
          </a:effectRef>
          <a:fontRef idx="minor">
            <a:schemeClr val="tx1"/>
          </a:fontRef>
        </p:style>
      </p:cxnSp>
      <p:cxnSp>
        <p:nvCxnSpPr>
          <p:cNvPr id="38" name="Straight Arrow Connector 37">
            <a:extLst>
              <a:ext uri="{FF2B5EF4-FFF2-40B4-BE49-F238E27FC236}">
                <a16:creationId xmlns:a16="http://schemas.microsoft.com/office/drawing/2014/main" id="{528256E1-79EA-8159-4C35-4F947B514263}"/>
              </a:ext>
              <a:ext uri="{C183D7F6-B498-43B3-948B-1728B52AA6E4}">
                <adec:decorative xmlns:adec="http://schemas.microsoft.com/office/drawing/2017/decorative" val="1"/>
              </a:ext>
            </a:extLst>
          </p:cNvPr>
          <p:cNvCxnSpPr/>
          <p:nvPr/>
        </p:nvCxnSpPr>
        <p:spPr>
          <a:xfrm flipV="1">
            <a:off x="4224926" y="4255886"/>
            <a:ext cx="1261627" cy="1450"/>
          </a:xfrm>
          <a:prstGeom prst="straightConnector1">
            <a:avLst/>
          </a:prstGeom>
          <a:ln w="38100">
            <a:solidFill>
              <a:schemeClr val="bg2"/>
            </a:solidFill>
            <a:prstDash val="sysDash"/>
            <a:tailEnd type="triangle"/>
          </a:ln>
        </p:spPr>
        <p:style>
          <a:lnRef idx="1">
            <a:schemeClr val="accent2"/>
          </a:lnRef>
          <a:fillRef idx="0">
            <a:schemeClr val="accent2"/>
          </a:fillRef>
          <a:effectRef idx="0">
            <a:schemeClr val="accent2"/>
          </a:effectRef>
          <a:fontRef idx="minor">
            <a:schemeClr val="tx1"/>
          </a:fontRef>
        </p:style>
      </p:cxnSp>
      <p:cxnSp>
        <p:nvCxnSpPr>
          <p:cNvPr id="39" name="Straight Arrow Connector 38">
            <a:extLst>
              <a:ext uri="{FF2B5EF4-FFF2-40B4-BE49-F238E27FC236}">
                <a16:creationId xmlns:a16="http://schemas.microsoft.com/office/drawing/2014/main" id="{87023156-5A2A-1AE1-2714-23BB91353397}"/>
              </a:ext>
              <a:ext uri="{C183D7F6-B498-43B3-948B-1728B52AA6E4}">
                <adec:decorative xmlns:adec="http://schemas.microsoft.com/office/drawing/2017/decorative" val="1"/>
              </a:ext>
            </a:extLst>
          </p:cNvPr>
          <p:cNvCxnSpPr/>
          <p:nvPr/>
        </p:nvCxnSpPr>
        <p:spPr>
          <a:xfrm flipV="1">
            <a:off x="4347563" y="4965818"/>
            <a:ext cx="1138990" cy="16042"/>
          </a:xfrm>
          <a:prstGeom prst="straightConnector1">
            <a:avLst/>
          </a:prstGeom>
          <a:ln w="38100">
            <a:solidFill>
              <a:schemeClr val="bg2"/>
            </a:solidFill>
            <a:prstDash val="sysDash"/>
            <a:tailEnd type="triangle"/>
          </a:ln>
        </p:spPr>
        <p:style>
          <a:lnRef idx="1">
            <a:schemeClr val="accent2"/>
          </a:lnRef>
          <a:fillRef idx="0">
            <a:schemeClr val="accent2"/>
          </a:fillRef>
          <a:effectRef idx="0">
            <a:schemeClr val="accent2"/>
          </a:effectRef>
          <a:fontRef idx="minor">
            <a:schemeClr val="tx1"/>
          </a:fontRef>
        </p:style>
      </p:cxnSp>
      <p:pic>
        <p:nvPicPr>
          <p:cNvPr id="42" name="Picture 41">
            <a:extLst>
              <a:ext uri="{FF2B5EF4-FFF2-40B4-BE49-F238E27FC236}">
                <a16:creationId xmlns:a16="http://schemas.microsoft.com/office/drawing/2014/main" id="{E26A8DA1-8676-EA92-6EC8-48C30DFB7137}"/>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68638" y="2804858"/>
            <a:ext cx="1503282" cy="1949569"/>
          </a:xfrm>
          <a:prstGeom prst="rect">
            <a:avLst/>
          </a:prstGeom>
        </p:spPr>
      </p:pic>
      <p:sp>
        <p:nvSpPr>
          <p:cNvPr id="5" name="TextBox 4">
            <a:extLst>
              <a:ext uri="{FF2B5EF4-FFF2-40B4-BE49-F238E27FC236}">
                <a16:creationId xmlns:a16="http://schemas.microsoft.com/office/drawing/2014/main" id="{CF0328CD-CDDD-9C68-F5AF-3DE275410E6B}"/>
              </a:ext>
            </a:extLst>
          </p:cNvPr>
          <p:cNvSpPr txBox="1"/>
          <p:nvPr/>
        </p:nvSpPr>
        <p:spPr>
          <a:xfrm>
            <a:off x="2941984" y="2375456"/>
            <a:ext cx="861391" cy="73975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charset="0"/>
                <a:ea typeface="Arial" charset="0"/>
                <a:cs typeface="Arial" charset="0"/>
              </a:rPr>
              <a:t>0-4</a:t>
            </a:r>
          </a:p>
        </p:txBody>
      </p:sp>
      <p:sp>
        <p:nvSpPr>
          <p:cNvPr id="6" name="TextBox 5">
            <a:extLst>
              <a:ext uri="{FF2B5EF4-FFF2-40B4-BE49-F238E27FC236}">
                <a16:creationId xmlns:a16="http://schemas.microsoft.com/office/drawing/2014/main" id="{F7BD342B-36E9-A47A-7E0D-8C9B83716C16}"/>
              </a:ext>
            </a:extLst>
          </p:cNvPr>
          <p:cNvSpPr txBox="1"/>
          <p:nvPr/>
        </p:nvSpPr>
        <p:spPr>
          <a:xfrm>
            <a:off x="5584136" y="2375450"/>
            <a:ext cx="1240735" cy="73975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charset="0"/>
                <a:ea typeface="Arial" charset="0"/>
                <a:cs typeface="Arial" charset="0"/>
              </a:rPr>
              <a:t>80%</a:t>
            </a:r>
          </a:p>
        </p:txBody>
      </p:sp>
      <p:sp>
        <p:nvSpPr>
          <p:cNvPr id="7" name="TextBox 6">
            <a:extLst>
              <a:ext uri="{FF2B5EF4-FFF2-40B4-BE49-F238E27FC236}">
                <a16:creationId xmlns:a16="http://schemas.microsoft.com/office/drawing/2014/main" id="{40B91113-AD85-DAA7-A799-187D2B88E06C}"/>
              </a:ext>
            </a:extLst>
          </p:cNvPr>
          <p:cNvSpPr txBox="1"/>
          <p:nvPr/>
        </p:nvSpPr>
        <p:spPr>
          <a:xfrm>
            <a:off x="2941983" y="3125859"/>
            <a:ext cx="958902" cy="73975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charset="0"/>
                <a:ea typeface="Arial" charset="0"/>
                <a:cs typeface="Arial" charset="0"/>
              </a:rPr>
              <a:t>5-7</a:t>
            </a:r>
          </a:p>
        </p:txBody>
      </p:sp>
      <p:sp>
        <p:nvSpPr>
          <p:cNvPr id="8" name="TextBox 7">
            <a:extLst>
              <a:ext uri="{FF2B5EF4-FFF2-40B4-BE49-F238E27FC236}">
                <a16:creationId xmlns:a16="http://schemas.microsoft.com/office/drawing/2014/main" id="{7751A409-B313-1301-D1B8-D3EDCE50982B}"/>
              </a:ext>
            </a:extLst>
          </p:cNvPr>
          <p:cNvSpPr txBox="1"/>
          <p:nvPr/>
        </p:nvSpPr>
        <p:spPr>
          <a:xfrm>
            <a:off x="5584136" y="3125856"/>
            <a:ext cx="1028549" cy="73975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charset="0"/>
                <a:ea typeface="Arial" charset="0"/>
                <a:cs typeface="Arial" charset="0"/>
              </a:rPr>
              <a:t>90%</a:t>
            </a:r>
          </a:p>
        </p:txBody>
      </p:sp>
      <p:sp>
        <p:nvSpPr>
          <p:cNvPr id="9" name="TextBox 8">
            <a:extLst>
              <a:ext uri="{FF2B5EF4-FFF2-40B4-BE49-F238E27FC236}">
                <a16:creationId xmlns:a16="http://schemas.microsoft.com/office/drawing/2014/main" id="{E6E0B42E-8C6E-2EDF-8928-71CFB463E182}"/>
              </a:ext>
            </a:extLst>
          </p:cNvPr>
          <p:cNvSpPr txBox="1"/>
          <p:nvPr/>
        </p:nvSpPr>
        <p:spPr>
          <a:xfrm>
            <a:off x="2941984" y="3849760"/>
            <a:ext cx="1077462" cy="73975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charset="0"/>
                <a:ea typeface="Arial" charset="0"/>
                <a:cs typeface="Arial" charset="0"/>
              </a:rPr>
              <a:t>8-10</a:t>
            </a:r>
          </a:p>
        </p:txBody>
      </p:sp>
      <p:sp>
        <p:nvSpPr>
          <p:cNvPr id="10" name="TextBox 9">
            <a:extLst>
              <a:ext uri="{FF2B5EF4-FFF2-40B4-BE49-F238E27FC236}">
                <a16:creationId xmlns:a16="http://schemas.microsoft.com/office/drawing/2014/main" id="{F50D46C0-DDC4-E9FA-F7B3-649DB44AC3DF}"/>
              </a:ext>
            </a:extLst>
          </p:cNvPr>
          <p:cNvSpPr txBox="1"/>
          <p:nvPr/>
        </p:nvSpPr>
        <p:spPr>
          <a:xfrm>
            <a:off x="5584134" y="3849758"/>
            <a:ext cx="1240735" cy="73975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charset="0"/>
                <a:ea typeface="Arial" charset="0"/>
                <a:cs typeface="Arial" charset="0"/>
              </a:rPr>
              <a:t>100%</a:t>
            </a:r>
            <a:endParaRPr lang="en-US"/>
          </a:p>
        </p:txBody>
      </p:sp>
      <p:sp>
        <p:nvSpPr>
          <p:cNvPr id="11" name="TextBox 10">
            <a:extLst>
              <a:ext uri="{FF2B5EF4-FFF2-40B4-BE49-F238E27FC236}">
                <a16:creationId xmlns:a16="http://schemas.microsoft.com/office/drawing/2014/main" id="{081D4C21-BF71-10DD-10A5-36BCC61CEE99}"/>
              </a:ext>
            </a:extLst>
          </p:cNvPr>
          <p:cNvSpPr txBox="1"/>
          <p:nvPr/>
        </p:nvSpPr>
        <p:spPr>
          <a:xfrm>
            <a:off x="2941983" y="4585254"/>
            <a:ext cx="1479650" cy="73975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charset="0"/>
                <a:ea typeface="Arial" charset="0"/>
                <a:cs typeface="Arial" charset="0"/>
              </a:rPr>
              <a:t>11-12</a:t>
            </a:r>
            <a:endParaRPr lang="en-US"/>
          </a:p>
        </p:txBody>
      </p:sp>
      <p:sp>
        <p:nvSpPr>
          <p:cNvPr id="12" name="TextBox 11">
            <a:extLst>
              <a:ext uri="{FF2B5EF4-FFF2-40B4-BE49-F238E27FC236}">
                <a16:creationId xmlns:a16="http://schemas.microsoft.com/office/drawing/2014/main" id="{D3BC14C6-1945-C100-FC4C-AE5908D90B1A}"/>
              </a:ext>
            </a:extLst>
          </p:cNvPr>
          <p:cNvSpPr txBox="1"/>
          <p:nvPr/>
        </p:nvSpPr>
        <p:spPr>
          <a:xfrm>
            <a:off x="5584136" y="4585250"/>
            <a:ext cx="1374341" cy="73975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charset="0"/>
                <a:ea typeface="Arial" charset="0"/>
                <a:cs typeface="Arial" charset="0"/>
              </a:rPr>
              <a:t>110%</a:t>
            </a:r>
          </a:p>
        </p:txBody>
      </p:sp>
      <p:sp>
        <p:nvSpPr>
          <p:cNvPr id="2" name="TextBox 1">
            <a:extLst>
              <a:ext uri="{FF2B5EF4-FFF2-40B4-BE49-F238E27FC236}">
                <a16:creationId xmlns:a16="http://schemas.microsoft.com/office/drawing/2014/main" id="{28E57989-EA35-C62E-486D-EAC9B07A64D0}"/>
              </a:ext>
            </a:extLst>
          </p:cNvPr>
          <p:cNvSpPr txBox="1"/>
          <p:nvPr/>
        </p:nvSpPr>
        <p:spPr>
          <a:xfrm>
            <a:off x="2535936" y="5861132"/>
            <a:ext cx="4206240" cy="261610"/>
          </a:xfrm>
          <a:prstGeom prst="rect">
            <a:avLst/>
          </a:prstGeom>
          <a:noFill/>
        </p:spPr>
        <p:txBody>
          <a:bodyPr wrap="square" rtlCol="0">
            <a:spAutoFit/>
          </a:bodyPr>
          <a:lstStyle/>
          <a:p>
            <a:r>
              <a:rPr lang="en-US" sz="1100">
                <a:latin typeface="Arial" panose="020B0604020202020204" pitchFamily="34" charset="0"/>
                <a:cs typeface="Arial" panose="020B0604020202020204" pitchFamily="34" charset="0"/>
              </a:rPr>
              <a:t>Source: </a:t>
            </a:r>
            <a:r>
              <a:rPr lang="en-US" sz="1100" b="0" i="0" u="none" strike="noStrike">
                <a:solidFill>
                  <a:srgbClr val="000000"/>
                </a:solidFill>
                <a:effectLst/>
                <a:latin typeface="Arial" panose="020B0604020202020204" pitchFamily="34" charset="0"/>
                <a:cs typeface="Arial" panose="020B0604020202020204" pitchFamily="34" charset="0"/>
              </a:rPr>
              <a:t>Kmotion Research, 2024</a:t>
            </a:r>
            <a:r>
              <a:rPr lang="en-US" sz="110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654873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background">
            <a:extLst>
              <a:ext uri="{FF2B5EF4-FFF2-40B4-BE49-F238E27FC236}">
                <a16:creationId xmlns:a16="http://schemas.microsoft.com/office/drawing/2014/main" id="{C7ACFFB4-7CFA-BE48-B823-BB287D680C6E}"/>
              </a:ext>
              <a:ext uri="{C183D7F6-B498-43B3-948B-1728B52AA6E4}">
                <adec:decorative xmlns:adec="http://schemas.microsoft.com/office/drawing/2017/decorative" val="1"/>
              </a:ext>
            </a:extLst>
          </p:cNvPr>
          <p:cNvSpPr/>
          <p:nvPr/>
        </p:nvSpPr>
        <p:spPr>
          <a:xfrm>
            <a:off x="892908" y="2426465"/>
            <a:ext cx="3244033" cy="2455251"/>
          </a:xfrm>
          <a:prstGeom prst="roundRect">
            <a:avLst>
              <a:gd name="adj" fmla="val 4222"/>
            </a:avLst>
          </a:prstGeom>
          <a:solidFill>
            <a:schemeClr val="bg1"/>
          </a:solidFill>
          <a:ln w="254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anchor="t" anchorCtr="0">
            <a:noAutofit/>
          </a:bodyPr>
          <a:lstStyle/>
          <a:p>
            <a:r>
              <a:rPr lang="en-US" sz="2800" b="1"/>
              <a:t>Saving Mileposts</a:t>
            </a:r>
          </a:p>
        </p:txBody>
      </p:sp>
      <p:sp>
        <p:nvSpPr>
          <p:cNvPr id="7" name="Text">
            <a:extLst>
              <a:ext uri="{FF2B5EF4-FFF2-40B4-BE49-F238E27FC236}">
                <a16:creationId xmlns:a16="http://schemas.microsoft.com/office/drawing/2014/main" id="{90742FD9-D215-9D0F-FC9D-8A9FB4864F8C}"/>
              </a:ext>
            </a:extLst>
          </p:cNvPr>
          <p:cNvSpPr txBox="1"/>
          <p:nvPr/>
        </p:nvSpPr>
        <p:spPr>
          <a:xfrm>
            <a:off x="1024903" y="2622135"/>
            <a:ext cx="2617568" cy="646870"/>
          </a:xfrm>
          <a:prstGeom prst="rect">
            <a:avLst/>
          </a:prstGeom>
          <a:noFill/>
        </p:spPr>
        <p:txBody>
          <a:bodyPr wrap="square" rtlCol="0">
            <a:noAutofit/>
          </a:bodyPr>
          <a:lstStyle/>
          <a:p>
            <a:pPr>
              <a:lnSpc>
                <a:spcPct val="110000"/>
              </a:lnSpc>
              <a:spcBef>
                <a:spcPts val="0"/>
              </a:spcBef>
              <a:spcAft>
                <a:spcPts val="400"/>
              </a:spcAft>
            </a:pPr>
            <a:r>
              <a:rPr lang="en-US" sz="3600">
                <a:solidFill>
                  <a:schemeClr val="tx2"/>
                </a:solidFill>
                <a:latin typeface="Arial" panose="020B0604020202020204" pitchFamily="34" charset="0"/>
                <a:cs typeface="Arial" panose="020B0604020202020204" pitchFamily="34" charset="0"/>
              </a:rPr>
              <a:t>Age 30</a:t>
            </a:r>
          </a:p>
        </p:txBody>
      </p:sp>
      <p:sp>
        <p:nvSpPr>
          <p:cNvPr id="8" name="Title background">
            <a:extLst>
              <a:ext uri="{FF2B5EF4-FFF2-40B4-BE49-F238E27FC236}">
                <a16:creationId xmlns:a16="http://schemas.microsoft.com/office/drawing/2014/main" id="{33E54180-1468-6883-33EB-341B1BE6A75C}"/>
              </a:ext>
              <a:ext uri="{C183D7F6-B498-43B3-948B-1728B52AA6E4}">
                <adec:decorative xmlns:adec="http://schemas.microsoft.com/office/drawing/2017/decorative" val="1"/>
              </a:ext>
            </a:extLst>
          </p:cNvPr>
          <p:cNvSpPr/>
          <p:nvPr/>
        </p:nvSpPr>
        <p:spPr>
          <a:xfrm>
            <a:off x="4461994" y="2452453"/>
            <a:ext cx="3244033" cy="2455251"/>
          </a:xfrm>
          <a:prstGeom prst="roundRect">
            <a:avLst>
              <a:gd name="adj" fmla="val 4222"/>
            </a:avLst>
          </a:prstGeom>
          <a:solidFill>
            <a:schemeClr val="bg1"/>
          </a:solidFill>
          <a:ln w="254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background">
            <a:extLst>
              <a:ext uri="{FF2B5EF4-FFF2-40B4-BE49-F238E27FC236}">
                <a16:creationId xmlns:a16="http://schemas.microsoft.com/office/drawing/2014/main" id="{E2C21ECE-D6E3-21E5-6359-3BDE56ABCE8B}"/>
              </a:ext>
              <a:ext uri="{C183D7F6-B498-43B3-948B-1728B52AA6E4}">
                <adec:decorative xmlns:adec="http://schemas.microsoft.com/office/drawing/2017/decorative" val="1"/>
              </a:ext>
            </a:extLst>
          </p:cNvPr>
          <p:cNvSpPr/>
          <p:nvPr/>
        </p:nvSpPr>
        <p:spPr>
          <a:xfrm>
            <a:off x="8031249" y="2452453"/>
            <a:ext cx="3266015" cy="2455251"/>
          </a:xfrm>
          <a:prstGeom prst="roundRect">
            <a:avLst>
              <a:gd name="adj" fmla="val 4222"/>
            </a:avLst>
          </a:prstGeom>
          <a:solidFill>
            <a:schemeClr val="bg1"/>
          </a:solidFill>
          <a:ln w="254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6">
            <a:extLst>
              <a:ext uri="{FF2B5EF4-FFF2-40B4-BE49-F238E27FC236}">
                <a16:creationId xmlns:a16="http://schemas.microsoft.com/office/drawing/2014/main" id="{E3F50D57-C439-2ED0-53BF-C285F1E61FB3}"/>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17</a:t>
            </a:fld>
            <a:endParaRPr lang="en-US"/>
          </a:p>
        </p:txBody>
      </p:sp>
      <p:sp>
        <p:nvSpPr>
          <p:cNvPr id="5" name="Text">
            <a:extLst>
              <a:ext uri="{FF2B5EF4-FFF2-40B4-BE49-F238E27FC236}">
                <a16:creationId xmlns:a16="http://schemas.microsoft.com/office/drawing/2014/main" id="{0CA721EF-9B62-B50E-C878-DEE6E13AAFC8}"/>
              </a:ext>
            </a:extLst>
          </p:cNvPr>
          <p:cNvSpPr txBox="1"/>
          <p:nvPr/>
        </p:nvSpPr>
        <p:spPr>
          <a:xfrm>
            <a:off x="1024903" y="3373878"/>
            <a:ext cx="2617568" cy="1855124"/>
          </a:xfrm>
          <a:prstGeom prst="rect">
            <a:avLst/>
          </a:prstGeom>
          <a:noFill/>
        </p:spPr>
        <p:txBody>
          <a:bodyPr wrap="square" rtlCol="0">
            <a:noAutofit/>
          </a:bodyPr>
          <a:lstStyle/>
          <a:p>
            <a:pPr>
              <a:lnSpc>
                <a:spcPct val="110000"/>
              </a:lnSpc>
              <a:spcBef>
                <a:spcPts val="0"/>
              </a:spcBef>
              <a:spcAft>
                <a:spcPts val="400"/>
              </a:spcAft>
            </a:pPr>
            <a:r>
              <a:rPr lang="en-US" sz="1600" b="1">
                <a:latin typeface="Arial" panose="020B0604020202020204" pitchFamily="34" charset="0"/>
                <a:cs typeface="Arial" panose="020B0604020202020204" pitchFamily="34" charset="0"/>
              </a:rPr>
              <a:t>Target Savings Goal:</a:t>
            </a:r>
          </a:p>
          <a:p>
            <a:pPr>
              <a:lnSpc>
                <a:spcPct val="110000"/>
              </a:lnSpc>
              <a:spcBef>
                <a:spcPts val="0"/>
              </a:spcBef>
              <a:spcAft>
                <a:spcPts val="400"/>
              </a:spcAft>
            </a:pPr>
            <a:r>
              <a:rPr lang="en-US" sz="1600">
                <a:latin typeface="Arial" panose="020B0604020202020204" pitchFamily="34" charset="0"/>
                <a:cs typeface="Arial" panose="020B0604020202020204" pitchFamily="34" charset="0"/>
              </a:rPr>
              <a:t>10-15% of each paycheck</a:t>
            </a:r>
          </a:p>
          <a:p>
            <a:pPr>
              <a:lnSpc>
                <a:spcPct val="110000"/>
              </a:lnSpc>
              <a:spcBef>
                <a:spcPts val="0"/>
              </a:spcBef>
              <a:spcAft>
                <a:spcPts val="400"/>
              </a:spcAft>
            </a:pPr>
            <a:r>
              <a:rPr lang="en-US" sz="1600" b="1">
                <a:latin typeface="Arial" panose="020B0604020202020204" pitchFamily="34" charset="0"/>
                <a:cs typeface="Arial" panose="020B0604020202020204" pitchFamily="34" charset="0"/>
              </a:rPr>
              <a:t>Aim to Save:</a:t>
            </a:r>
          </a:p>
          <a:p>
            <a:pPr>
              <a:lnSpc>
                <a:spcPct val="110000"/>
              </a:lnSpc>
              <a:spcBef>
                <a:spcPts val="0"/>
              </a:spcBef>
              <a:spcAft>
                <a:spcPts val="400"/>
              </a:spcAft>
            </a:pPr>
            <a:r>
              <a:rPr lang="en-US" sz="1600">
                <a:latin typeface="Arial" panose="020B0604020202020204" pitchFamily="34" charset="0"/>
                <a:cs typeface="Arial" panose="020B0604020202020204" pitchFamily="34" charset="0"/>
              </a:rPr>
              <a:t>1x annual salary</a:t>
            </a:r>
          </a:p>
        </p:txBody>
      </p:sp>
      <p:sp>
        <p:nvSpPr>
          <p:cNvPr id="17" name="Text">
            <a:extLst>
              <a:ext uri="{FF2B5EF4-FFF2-40B4-BE49-F238E27FC236}">
                <a16:creationId xmlns:a16="http://schemas.microsoft.com/office/drawing/2014/main" id="{77B502E5-C1A1-A58C-A02F-E8FF4AC3BEE7}"/>
              </a:ext>
            </a:extLst>
          </p:cNvPr>
          <p:cNvSpPr txBox="1"/>
          <p:nvPr/>
        </p:nvSpPr>
        <p:spPr>
          <a:xfrm>
            <a:off x="4634701" y="2622135"/>
            <a:ext cx="2617568" cy="646870"/>
          </a:xfrm>
          <a:prstGeom prst="rect">
            <a:avLst/>
          </a:prstGeom>
          <a:noFill/>
        </p:spPr>
        <p:txBody>
          <a:bodyPr wrap="square" rtlCol="0">
            <a:noAutofit/>
          </a:bodyPr>
          <a:lstStyle/>
          <a:p>
            <a:pPr>
              <a:lnSpc>
                <a:spcPct val="110000"/>
              </a:lnSpc>
              <a:spcBef>
                <a:spcPts val="0"/>
              </a:spcBef>
              <a:spcAft>
                <a:spcPts val="400"/>
              </a:spcAft>
            </a:pPr>
            <a:r>
              <a:rPr lang="en-US" sz="3600">
                <a:solidFill>
                  <a:schemeClr val="tx2"/>
                </a:solidFill>
                <a:latin typeface="Arial" panose="020B0604020202020204" pitchFamily="34" charset="0"/>
                <a:cs typeface="Arial" panose="020B0604020202020204" pitchFamily="34" charset="0"/>
              </a:rPr>
              <a:t>Age 45</a:t>
            </a:r>
          </a:p>
        </p:txBody>
      </p:sp>
      <p:sp>
        <p:nvSpPr>
          <p:cNvPr id="29" name="Text">
            <a:extLst>
              <a:ext uri="{FF2B5EF4-FFF2-40B4-BE49-F238E27FC236}">
                <a16:creationId xmlns:a16="http://schemas.microsoft.com/office/drawing/2014/main" id="{81ED0E6E-F275-4CC5-6DCA-7D90D351178B}"/>
              </a:ext>
            </a:extLst>
          </p:cNvPr>
          <p:cNvSpPr txBox="1"/>
          <p:nvPr/>
        </p:nvSpPr>
        <p:spPr>
          <a:xfrm>
            <a:off x="4634701" y="3373878"/>
            <a:ext cx="2617568" cy="1855124"/>
          </a:xfrm>
          <a:prstGeom prst="rect">
            <a:avLst/>
          </a:prstGeom>
          <a:noFill/>
        </p:spPr>
        <p:txBody>
          <a:bodyPr wrap="square" rtlCol="0">
            <a:noAutofit/>
          </a:bodyPr>
          <a:lstStyle/>
          <a:p>
            <a:pPr>
              <a:lnSpc>
                <a:spcPct val="110000"/>
              </a:lnSpc>
              <a:spcBef>
                <a:spcPts val="0"/>
              </a:spcBef>
              <a:spcAft>
                <a:spcPts val="400"/>
              </a:spcAft>
            </a:pPr>
            <a:r>
              <a:rPr lang="en-US" sz="1600" b="1">
                <a:latin typeface="Arial" panose="020B0604020202020204" pitchFamily="34" charset="0"/>
                <a:cs typeface="Arial" panose="020B0604020202020204" pitchFamily="34" charset="0"/>
              </a:rPr>
              <a:t>Target Savings Goal:</a:t>
            </a:r>
          </a:p>
          <a:p>
            <a:pPr>
              <a:lnSpc>
                <a:spcPct val="110000"/>
              </a:lnSpc>
              <a:spcBef>
                <a:spcPts val="0"/>
              </a:spcBef>
              <a:spcAft>
                <a:spcPts val="400"/>
              </a:spcAft>
            </a:pPr>
            <a:r>
              <a:rPr lang="en-US" sz="1600">
                <a:latin typeface="Arial" panose="020B0604020202020204" pitchFamily="34" charset="0"/>
                <a:cs typeface="Arial" panose="020B0604020202020204" pitchFamily="34" charset="0"/>
              </a:rPr>
              <a:t>15-20% of each paycheck</a:t>
            </a:r>
          </a:p>
          <a:p>
            <a:pPr>
              <a:lnSpc>
                <a:spcPct val="110000"/>
              </a:lnSpc>
              <a:spcBef>
                <a:spcPts val="0"/>
              </a:spcBef>
              <a:spcAft>
                <a:spcPts val="400"/>
              </a:spcAft>
            </a:pPr>
            <a:r>
              <a:rPr lang="en-US" sz="1600" b="1">
                <a:latin typeface="Arial" panose="020B0604020202020204" pitchFamily="34" charset="0"/>
                <a:cs typeface="Arial" panose="020B0604020202020204" pitchFamily="34" charset="0"/>
              </a:rPr>
              <a:t>Aim to Save:</a:t>
            </a:r>
          </a:p>
          <a:p>
            <a:pPr>
              <a:lnSpc>
                <a:spcPct val="110000"/>
              </a:lnSpc>
              <a:spcBef>
                <a:spcPts val="0"/>
              </a:spcBef>
              <a:spcAft>
                <a:spcPts val="400"/>
              </a:spcAft>
            </a:pPr>
            <a:r>
              <a:rPr lang="en-US" sz="1600">
                <a:latin typeface="Arial" panose="020B0604020202020204" pitchFamily="34" charset="0"/>
                <a:cs typeface="Arial" panose="020B0604020202020204" pitchFamily="34" charset="0"/>
              </a:rPr>
              <a:t>3.5x annual salary</a:t>
            </a:r>
          </a:p>
        </p:txBody>
      </p:sp>
      <p:sp>
        <p:nvSpPr>
          <p:cNvPr id="30" name="Text">
            <a:extLst>
              <a:ext uri="{FF2B5EF4-FFF2-40B4-BE49-F238E27FC236}">
                <a16:creationId xmlns:a16="http://schemas.microsoft.com/office/drawing/2014/main" id="{3B2A4B43-2DBC-14EC-8BF0-ACDE2C7C8E9E}"/>
              </a:ext>
            </a:extLst>
          </p:cNvPr>
          <p:cNvSpPr txBox="1"/>
          <p:nvPr/>
        </p:nvSpPr>
        <p:spPr>
          <a:xfrm>
            <a:off x="8244668" y="2622135"/>
            <a:ext cx="2617568" cy="646870"/>
          </a:xfrm>
          <a:prstGeom prst="rect">
            <a:avLst/>
          </a:prstGeom>
          <a:noFill/>
        </p:spPr>
        <p:txBody>
          <a:bodyPr wrap="square" rtlCol="0">
            <a:noAutofit/>
          </a:bodyPr>
          <a:lstStyle/>
          <a:p>
            <a:pPr>
              <a:lnSpc>
                <a:spcPct val="110000"/>
              </a:lnSpc>
              <a:spcBef>
                <a:spcPts val="0"/>
              </a:spcBef>
              <a:spcAft>
                <a:spcPts val="400"/>
              </a:spcAft>
            </a:pPr>
            <a:r>
              <a:rPr lang="en-US" sz="3600">
                <a:solidFill>
                  <a:schemeClr val="tx2"/>
                </a:solidFill>
                <a:latin typeface="Arial" panose="020B0604020202020204" pitchFamily="34" charset="0"/>
                <a:cs typeface="Arial" panose="020B0604020202020204" pitchFamily="34" charset="0"/>
              </a:rPr>
              <a:t>Age 60</a:t>
            </a:r>
          </a:p>
        </p:txBody>
      </p:sp>
      <p:sp>
        <p:nvSpPr>
          <p:cNvPr id="34" name="Text">
            <a:extLst>
              <a:ext uri="{FF2B5EF4-FFF2-40B4-BE49-F238E27FC236}">
                <a16:creationId xmlns:a16="http://schemas.microsoft.com/office/drawing/2014/main" id="{59E92E15-794E-37DF-59DF-978EC7DCAC3C}"/>
              </a:ext>
            </a:extLst>
          </p:cNvPr>
          <p:cNvSpPr txBox="1"/>
          <p:nvPr/>
        </p:nvSpPr>
        <p:spPr>
          <a:xfrm>
            <a:off x="8244667" y="3373878"/>
            <a:ext cx="3052597" cy="1855124"/>
          </a:xfrm>
          <a:prstGeom prst="rect">
            <a:avLst/>
          </a:prstGeom>
          <a:noFill/>
        </p:spPr>
        <p:txBody>
          <a:bodyPr wrap="square" rtlCol="0">
            <a:noAutofit/>
          </a:bodyPr>
          <a:lstStyle/>
          <a:p>
            <a:pPr>
              <a:lnSpc>
                <a:spcPct val="110000"/>
              </a:lnSpc>
              <a:spcBef>
                <a:spcPts val="0"/>
              </a:spcBef>
              <a:spcAft>
                <a:spcPts val="400"/>
              </a:spcAft>
            </a:pPr>
            <a:r>
              <a:rPr lang="en-US" sz="1600" b="1">
                <a:latin typeface="Arial" panose="020B0604020202020204" pitchFamily="34" charset="0"/>
                <a:cs typeface="Arial" panose="020B0604020202020204" pitchFamily="34" charset="0"/>
              </a:rPr>
              <a:t>Target Savings Goal:</a:t>
            </a:r>
          </a:p>
          <a:p>
            <a:pPr>
              <a:lnSpc>
                <a:spcPct val="110000"/>
              </a:lnSpc>
              <a:spcBef>
                <a:spcPts val="0"/>
              </a:spcBef>
              <a:spcAft>
                <a:spcPts val="400"/>
              </a:spcAft>
            </a:pPr>
            <a:r>
              <a:rPr lang="en-US" sz="1600">
                <a:latin typeface="Arial" panose="020B0604020202020204" pitchFamily="34" charset="0"/>
                <a:cs typeface="Arial" panose="020B0604020202020204" pitchFamily="34" charset="0"/>
              </a:rPr>
              <a:t>20% or more of each paycheck</a:t>
            </a:r>
          </a:p>
          <a:p>
            <a:pPr>
              <a:lnSpc>
                <a:spcPct val="110000"/>
              </a:lnSpc>
              <a:spcBef>
                <a:spcPts val="0"/>
              </a:spcBef>
              <a:spcAft>
                <a:spcPts val="400"/>
              </a:spcAft>
            </a:pPr>
            <a:r>
              <a:rPr lang="en-US" sz="1600" b="1">
                <a:latin typeface="Arial" panose="020B0604020202020204" pitchFamily="34" charset="0"/>
                <a:cs typeface="Arial" panose="020B0604020202020204" pitchFamily="34" charset="0"/>
              </a:rPr>
              <a:t>Aim to Save:</a:t>
            </a:r>
          </a:p>
          <a:p>
            <a:pPr>
              <a:lnSpc>
                <a:spcPct val="110000"/>
              </a:lnSpc>
              <a:spcBef>
                <a:spcPts val="0"/>
              </a:spcBef>
              <a:spcAft>
                <a:spcPts val="400"/>
              </a:spcAft>
            </a:pPr>
            <a:r>
              <a:rPr lang="en-US" sz="1600">
                <a:latin typeface="Arial" panose="020B0604020202020204" pitchFamily="34" charset="0"/>
                <a:cs typeface="Arial" panose="020B0604020202020204" pitchFamily="34" charset="0"/>
              </a:rPr>
              <a:t>7x annual salary</a:t>
            </a:r>
          </a:p>
        </p:txBody>
      </p:sp>
      <p:pic>
        <p:nvPicPr>
          <p:cNvPr id="13" name="Picture 12">
            <a:extLst>
              <a:ext uri="{FF2B5EF4-FFF2-40B4-BE49-F238E27FC236}">
                <a16:creationId xmlns:a16="http://schemas.microsoft.com/office/drawing/2014/main" id="{80CFFBBD-9BF3-77ED-5CEE-92EBEFF66076}"/>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2718138" y="1783934"/>
            <a:ext cx="1152119" cy="1434715"/>
          </a:xfrm>
          <a:prstGeom prst="rect">
            <a:avLst/>
          </a:prstGeom>
        </p:spPr>
      </p:pic>
      <p:pic>
        <p:nvPicPr>
          <p:cNvPr id="15" name="Picture 14">
            <a:extLst>
              <a:ext uri="{FF2B5EF4-FFF2-40B4-BE49-F238E27FC236}">
                <a16:creationId xmlns:a16="http://schemas.microsoft.com/office/drawing/2014/main" id="{327F50A7-DA4B-2A16-6738-947118F70194}"/>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6272856" y="1783934"/>
            <a:ext cx="1152119" cy="1434715"/>
          </a:xfrm>
          <a:prstGeom prst="rect">
            <a:avLst/>
          </a:prstGeom>
        </p:spPr>
      </p:pic>
      <p:pic>
        <p:nvPicPr>
          <p:cNvPr id="18" name="Picture 17">
            <a:extLst>
              <a:ext uri="{FF2B5EF4-FFF2-40B4-BE49-F238E27FC236}">
                <a16:creationId xmlns:a16="http://schemas.microsoft.com/office/drawing/2014/main" id="{9BDF556C-1BE1-CAFC-EE10-BF7DEE389129}"/>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9923535" y="1783933"/>
            <a:ext cx="1152119" cy="1434715"/>
          </a:xfrm>
          <a:prstGeom prst="rect">
            <a:avLst/>
          </a:prstGeom>
        </p:spPr>
      </p:pic>
      <p:sp>
        <p:nvSpPr>
          <p:cNvPr id="3" name="TextBox 2">
            <a:extLst>
              <a:ext uri="{FF2B5EF4-FFF2-40B4-BE49-F238E27FC236}">
                <a16:creationId xmlns:a16="http://schemas.microsoft.com/office/drawing/2014/main" id="{765B0EEB-3F50-42F2-B7B0-49703E985B06}"/>
              </a:ext>
            </a:extLst>
          </p:cNvPr>
          <p:cNvSpPr txBox="1"/>
          <p:nvPr/>
        </p:nvSpPr>
        <p:spPr>
          <a:xfrm>
            <a:off x="892908" y="6135107"/>
            <a:ext cx="4206240" cy="261610"/>
          </a:xfrm>
          <a:prstGeom prst="rect">
            <a:avLst/>
          </a:prstGeom>
          <a:noFill/>
        </p:spPr>
        <p:txBody>
          <a:bodyPr wrap="square" rtlCol="0">
            <a:spAutoFit/>
          </a:bodyPr>
          <a:lstStyle/>
          <a:p>
            <a:r>
              <a:rPr lang="en-US" sz="1100">
                <a:latin typeface="Arial" panose="020B0604020202020204" pitchFamily="34" charset="0"/>
                <a:cs typeface="Arial" panose="020B0604020202020204" pitchFamily="34" charset="0"/>
              </a:rPr>
              <a:t>Source: </a:t>
            </a:r>
            <a:r>
              <a:rPr lang="en-US" sz="1100" b="0" i="0" u="none" strike="noStrike">
                <a:solidFill>
                  <a:srgbClr val="000000"/>
                </a:solidFill>
                <a:effectLst/>
                <a:latin typeface="Arial" panose="020B0604020202020204" pitchFamily="34" charset="0"/>
                <a:cs typeface="Arial" panose="020B0604020202020204" pitchFamily="34" charset="0"/>
              </a:rPr>
              <a:t>Kmotion Research, 2024</a:t>
            </a:r>
            <a:r>
              <a:rPr lang="en-US" sz="110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252082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AE7F41-7C3F-CB44-BE46-6EC0692DA3B1}"/>
              </a:ext>
            </a:extLst>
          </p:cNvPr>
          <p:cNvSpPr>
            <a:spLocks noGrp="1"/>
          </p:cNvSpPr>
          <p:nvPr>
            <p:ph type="title"/>
          </p:nvPr>
        </p:nvSpPr>
        <p:spPr>
          <a:xfrm>
            <a:off x="350062" y="-548741"/>
            <a:ext cx="10506456" cy="548741"/>
          </a:xfrm>
        </p:spPr>
        <p:txBody>
          <a:bodyPr vert="horz" lIns="91440" tIns="45720" rIns="91440" bIns="45720" rtlCol="0" anchor="b">
            <a:noAutofit/>
          </a:bodyPr>
          <a:lstStyle/>
          <a:p>
            <a:r>
              <a:rPr lang="en-US" sz="800"/>
              <a:t>Need Help Planning? </a:t>
            </a:r>
          </a:p>
        </p:txBody>
      </p:sp>
      <p:sp>
        <p:nvSpPr>
          <p:cNvPr id="3" name="TextBox 2">
            <a:extLst>
              <a:ext uri="{FF2B5EF4-FFF2-40B4-BE49-F238E27FC236}">
                <a16:creationId xmlns:a16="http://schemas.microsoft.com/office/drawing/2014/main" id="{23E3450F-EF36-243A-B095-C6AF33F3D7D1}"/>
              </a:ext>
            </a:extLst>
          </p:cNvPr>
          <p:cNvSpPr txBox="1"/>
          <p:nvPr/>
        </p:nvSpPr>
        <p:spPr>
          <a:xfrm>
            <a:off x="698500" y="2160814"/>
            <a:ext cx="2639786" cy="1938992"/>
          </a:xfrm>
          <a:prstGeom prst="rect">
            <a:avLst/>
          </a:prstGeom>
          <a:noFill/>
        </p:spPr>
        <p:txBody>
          <a:bodyPr wrap="square" lIns="91440" tIns="45720" rIns="91440" bIns="45720" rtlCol="0" anchor="t">
            <a:spAutoFit/>
          </a:bodyPr>
          <a:lstStyle/>
          <a:p>
            <a:r>
              <a:rPr kumimoji="0" lang="en-US" sz="2000" b="0" i="0" u="none" strike="noStrike" kern="1200" cap="none" spc="0" normalizeH="0" baseline="0" noProof="0">
                <a:ln>
                  <a:noFill/>
                </a:ln>
                <a:effectLst/>
                <a:uLnTx/>
                <a:uFillTx/>
                <a:latin typeface="Arial"/>
                <a:ea typeface="Arial" charset="0"/>
                <a:cs typeface="Arial"/>
              </a:rPr>
              <a:t>When you’re ready </a:t>
            </a:r>
            <a:r>
              <a:rPr lang="en-US" sz="2000">
                <a:latin typeface="Arial"/>
                <a:ea typeface="Arial" charset="0"/>
                <a:cs typeface="Arial"/>
              </a:rPr>
              <a:t>to begin saving in</a:t>
            </a:r>
            <a:r>
              <a:rPr kumimoji="0" lang="en-US" sz="2000" b="0" i="0" u="none" strike="noStrike" kern="1200" cap="none" spc="0" normalizeH="0" baseline="0" noProof="0">
                <a:ln>
                  <a:noFill/>
                </a:ln>
                <a:effectLst/>
                <a:uLnTx/>
                <a:uFillTx/>
                <a:latin typeface="Arial"/>
                <a:ea typeface="Arial" charset="0"/>
                <a:cs typeface="Arial"/>
              </a:rPr>
              <a:t> your plan or </a:t>
            </a:r>
            <a:r>
              <a:rPr lang="en-US" sz="2000">
                <a:latin typeface="Arial"/>
                <a:ea typeface="Arial" charset="0"/>
                <a:cs typeface="Arial"/>
              </a:rPr>
              <a:t>to increase</a:t>
            </a:r>
            <a:r>
              <a:rPr kumimoji="0" lang="en-US" sz="2000" b="0" i="0" u="none" strike="noStrike" kern="1200" cap="none" spc="0" normalizeH="0" baseline="0" noProof="0">
                <a:ln>
                  <a:noFill/>
                </a:ln>
                <a:effectLst/>
                <a:uLnTx/>
                <a:uFillTx/>
                <a:latin typeface="Arial"/>
                <a:ea typeface="Arial" charset="0"/>
                <a:cs typeface="Arial"/>
              </a:rPr>
              <a:t> your contribution</a:t>
            </a:r>
            <a:r>
              <a:rPr lang="en-US" sz="2000">
                <a:latin typeface="Arial"/>
                <a:ea typeface="Arial" charset="0"/>
                <a:cs typeface="Arial"/>
              </a:rPr>
              <a:t>,</a:t>
            </a:r>
            <a:r>
              <a:rPr lang="en-US" sz="2000">
                <a:solidFill>
                  <a:srgbClr val="00B050"/>
                </a:solidFill>
                <a:latin typeface="Arial"/>
                <a:ea typeface="Arial" charset="0"/>
                <a:cs typeface="Arial"/>
              </a:rPr>
              <a:t> </a:t>
            </a:r>
            <a:r>
              <a:rPr lang="en-US" sz="2000">
                <a:solidFill>
                  <a:srgbClr val="000000"/>
                </a:solidFill>
                <a:latin typeface="Arial"/>
                <a:ea typeface="Arial" charset="0"/>
                <a:cs typeface="Arial"/>
              </a:rPr>
              <a:t>go to</a:t>
            </a:r>
            <a:r>
              <a:rPr kumimoji="0" lang="en-US" sz="2000" b="0" i="0" u="none" strike="noStrike" kern="1200" cap="none" spc="0" normalizeH="0" baseline="0" noProof="0">
                <a:ln>
                  <a:noFill/>
                </a:ln>
                <a:solidFill>
                  <a:srgbClr val="000000"/>
                </a:solidFill>
                <a:effectLst/>
                <a:uLnTx/>
                <a:uFillTx/>
                <a:latin typeface="Arial"/>
                <a:ea typeface="Arial" charset="0"/>
                <a:cs typeface="Arial"/>
              </a:rPr>
              <a:t> </a:t>
            </a:r>
            <a:endParaRPr lang="en-US">
              <a:solidFill>
                <a:srgbClr val="000000"/>
              </a:solidFill>
              <a:latin typeface="Arial"/>
              <a:ea typeface="Arial" charset="0"/>
              <a:cs typeface="Arial"/>
            </a:endParaRPr>
          </a:p>
          <a:p>
            <a:endParaRPr lang="en-US" sz="2000" b="1">
              <a:solidFill>
                <a:srgbClr val="004EA8"/>
              </a:solidFill>
              <a:latin typeface="Arial"/>
              <a:cs typeface="Arial"/>
            </a:endParaRPr>
          </a:p>
        </p:txBody>
      </p:sp>
      <p:pic>
        <p:nvPicPr>
          <p:cNvPr id="5" name="Picture" descr="Screenshot shows the save now for your post-work life.">
            <a:extLst>
              <a:ext uri="{FF2B5EF4-FFF2-40B4-BE49-F238E27FC236}">
                <a16:creationId xmlns:a16="http://schemas.microsoft.com/office/drawing/2014/main" id="{77A8DB12-6F23-D4BD-AE7D-A2F6448EB3F0}"/>
              </a:ext>
              <a:ext uri="{C183D7F6-B498-43B3-948B-1728B52AA6E4}">
                <adec:decorative xmlns:adec="http://schemas.microsoft.com/office/drawing/2017/decorative" val="0"/>
              </a:ext>
            </a:extLst>
          </p:cNvPr>
          <p:cNvPicPr>
            <a:picLocks/>
          </p:cNvPicPr>
          <p:nvPr/>
        </p:nvPicPr>
        <p:blipFill>
          <a:blip r:embed="rId3" cstate="screen">
            <a:extLst>
              <a:ext uri="{28A0092B-C50C-407E-A947-70E740481C1C}">
                <a14:useLocalDpi xmlns:a14="http://schemas.microsoft.com/office/drawing/2010/main"/>
              </a:ext>
            </a:extLst>
          </a:blip>
          <a:srcRect/>
          <a:stretch/>
        </p:blipFill>
        <p:spPr>
          <a:xfrm>
            <a:off x="4194863" y="0"/>
            <a:ext cx="7997137" cy="6858000"/>
          </a:xfrm>
          <a:prstGeom prst="rect">
            <a:avLst/>
          </a:prstGeom>
        </p:spPr>
      </p:pic>
      <p:sp>
        <p:nvSpPr>
          <p:cNvPr id="2" name="TextBox 1">
            <a:extLst>
              <a:ext uri="{FF2B5EF4-FFF2-40B4-BE49-F238E27FC236}">
                <a16:creationId xmlns:a16="http://schemas.microsoft.com/office/drawing/2014/main" id="{19D0F09E-B2F1-39F4-DC20-249E92DBD293}"/>
              </a:ext>
            </a:extLst>
          </p:cNvPr>
          <p:cNvSpPr txBox="1"/>
          <p:nvPr/>
        </p:nvSpPr>
        <p:spPr>
          <a:xfrm>
            <a:off x="698904" y="754720"/>
            <a:ext cx="2582064"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latin typeface="Arial"/>
              </a:rPr>
              <a:t>Start Saving</a:t>
            </a:r>
            <a:r>
              <a:rPr lang="en-US" sz="2800" b="1" baseline="0">
                <a:latin typeface="Arial"/>
              </a:rPr>
              <a:t> for Tomorrow </a:t>
            </a:r>
            <a:r>
              <a:rPr sz="2800">
                <a:latin typeface="Arial"/>
                <a:ea typeface="Arial"/>
                <a:cs typeface="Arial"/>
              </a:rPr>
              <a:t>​</a:t>
            </a:r>
            <a:endParaRPr lang="en-US"/>
          </a:p>
          <a:p>
            <a:pPr algn="ctr"/>
            <a:endParaRPr lang="en-US"/>
          </a:p>
        </p:txBody>
      </p:sp>
      <p:sp>
        <p:nvSpPr>
          <p:cNvPr id="6" name="TextBox 5">
            <a:extLst>
              <a:ext uri="{FF2B5EF4-FFF2-40B4-BE49-F238E27FC236}">
                <a16:creationId xmlns:a16="http://schemas.microsoft.com/office/drawing/2014/main" id="{61BF0E8B-CEF1-5C14-EC06-1F07E13506B1}"/>
              </a:ext>
            </a:extLst>
          </p:cNvPr>
          <p:cNvSpPr txBox="1"/>
          <p:nvPr/>
        </p:nvSpPr>
        <p:spPr>
          <a:xfrm>
            <a:off x="698904" y="3758216"/>
            <a:ext cx="7901503"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u="sng" strike="noStrike" baseline="0">
                <a:solidFill>
                  <a:srgbClr val="004EA6"/>
                </a:solidFill>
                <a:latin typeface="Arial"/>
                <a:ea typeface="Segoe UI"/>
                <a:cs typeface="Segoe UI"/>
                <a:hlinkClick r:id="rId4">
                  <a:extLst>
                    <a:ext uri="{A12FA001-AC4F-418D-AE19-62706E023703}">
                      <ahyp:hlinkClr xmlns:ahyp="http://schemas.microsoft.com/office/drawing/2018/hyperlinkcolor" val="tx"/>
                    </a:ext>
                  </a:extLst>
                </a:hlinkClick>
              </a:rPr>
              <a:t>standard.com/</a:t>
            </a:r>
            <a:r>
              <a:rPr sz="2000" u="none" strike="noStrike">
                <a:latin typeface="Arial"/>
                <a:ea typeface="Arial"/>
                <a:cs typeface="Arial"/>
                <a:hlinkClick r:id="rId4">
                  <a:extLst>
                    <a:ext uri="{A12FA001-AC4F-418D-AE19-62706E023703}">
                      <ahyp:hlinkClr xmlns:ahyp="http://schemas.microsoft.com/office/drawing/2018/hyperlinkcolor" val="tx"/>
                    </a:ext>
                  </a:extLst>
                </a:hlinkClick>
              </a:rPr>
              <a:t>​</a:t>
            </a:r>
            <a:r>
              <a:rPr lang="en-US" sz="2000" b="1" u="sng" strike="noStrike" baseline="0">
                <a:solidFill>
                  <a:srgbClr val="004EA6"/>
                </a:solidFill>
                <a:latin typeface="Arial"/>
                <a:ea typeface="Segoe UI"/>
                <a:cs typeface="Segoe UI"/>
                <a:hlinkClick r:id="rId4">
                  <a:extLst>
                    <a:ext uri="{A12FA001-AC4F-418D-AE19-62706E023703}">
                      <ahyp:hlinkClr xmlns:ahyp="http://schemas.microsoft.com/office/drawing/2018/hyperlinkcolor" val="tx"/>
                    </a:ext>
                  </a:extLst>
                </a:hlinkClick>
              </a:rPr>
              <a:t>retirement</a:t>
            </a:r>
            <a:r>
              <a:rPr lang="en-US" sz="2000" b="1" baseline="0">
                <a:solidFill>
                  <a:srgbClr val="004EA8"/>
                </a:solidFill>
                <a:latin typeface="Arial"/>
              </a:rPr>
              <a:t>.</a:t>
            </a:r>
            <a:endParaRPr lang="en-US"/>
          </a:p>
          <a:p>
            <a:pPr algn="ctr"/>
            <a:endParaRPr lang="en-US"/>
          </a:p>
        </p:txBody>
      </p:sp>
    </p:spTree>
    <p:extLst>
      <p:ext uri="{BB962C8B-B14F-4D97-AF65-F5344CB8AC3E}">
        <p14:creationId xmlns:p14="http://schemas.microsoft.com/office/powerpoint/2010/main" val="3920350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E9ED38-DC7D-FD93-C67E-F0B0C1C22CC9}"/>
              </a:ext>
            </a:extLst>
          </p:cNvPr>
          <p:cNvSpPr>
            <a:spLocks noGrp="1"/>
          </p:cNvSpPr>
          <p:nvPr>
            <p:ph type="title" idx="4294967295"/>
          </p:nvPr>
        </p:nvSpPr>
        <p:spPr>
          <a:xfrm rot="10800000" flipV="1">
            <a:off x="838199" y="-50006"/>
            <a:ext cx="271073" cy="50006"/>
          </a:xfrm>
        </p:spPr>
        <p:txBody>
          <a:bodyPr vert="horz" lIns="91440" tIns="45720" rIns="91440" bIns="45720" rtlCol="0" anchor="b">
            <a:noAutofit/>
          </a:bodyPr>
          <a:lstStyle/>
          <a:p>
            <a:r>
              <a:rPr lang="en-US" sz="100"/>
              <a:t>Conclusion</a:t>
            </a:r>
          </a:p>
        </p:txBody>
      </p:sp>
      <p:pic>
        <p:nvPicPr>
          <p:cNvPr id="3" name="Picture 2" descr="The Standard Registered Logo.">
            <a:extLst>
              <a:ext uri="{FF2B5EF4-FFF2-40B4-BE49-F238E27FC236}">
                <a16:creationId xmlns:a16="http://schemas.microsoft.com/office/drawing/2014/main" id="{0F761BE6-9CC7-8770-AF1C-35207489A4B1}"/>
              </a:ext>
            </a:extLst>
          </p:cNvPr>
          <p:cNvPicPr>
            <a:picLocks noChangeAspect="1"/>
          </p:cNvPicPr>
          <p:nvPr/>
        </p:nvPicPr>
        <p:blipFill>
          <a:blip r:embed="rId2"/>
          <a:stretch>
            <a:fillRect/>
          </a:stretch>
        </p:blipFill>
        <p:spPr>
          <a:xfrm>
            <a:off x="609601" y="2123310"/>
            <a:ext cx="1667434" cy="1078369"/>
          </a:xfrm>
          <a:prstGeom prst="rect">
            <a:avLst/>
          </a:prstGeom>
        </p:spPr>
      </p:pic>
      <p:sp>
        <p:nvSpPr>
          <p:cNvPr id="5" name="TextBox 4">
            <a:extLst>
              <a:ext uri="{FF2B5EF4-FFF2-40B4-BE49-F238E27FC236}">
                <a16:creationId xmlns:a16="http://schemas.microsoft.com/office/drawing/2014/main" id="{2305D4FF-A679-FBEA-C41A-9F86A71586C9}"/>
              </a:ext>
            </a:extLst>
          </p:cNvPr>
          <p:cNvSpPr txBox="1"/>
          <p:nvPr/>
        </p:nvSpPr>
        <p:spPr>
          <a:xfrm>
            <a:off x="403412" y="4671719"/>
            <a:ext cx="11196918" cy="1092607"/>
          </a:xfrm>
          <a:prstGeom prst="rect">
            <a:avLst/>
          </a:prstGeom>
          <a:noFill/>
        </p:spPr>
        <p:txBody>
          <a:bodyPr wrap="square" lIns="91440" tIns="45720" rIns="91440" bIns="45720" anchor="t">
            <a:spAutoFit/>
          </a:bodyPr>
          <a:lstStyle/>
          <a:p>
            <a:r>
              <a:rPr lang="en-US" sz="1300"/>
              <a:t>The Standard is the marketing name for </a:t>
            </a:r>
            <a:r>
              <a:rPr lang="en-US" sz="1300" err="1"/>
              <a:t>Stancorp</a:t>
            </a:r>
            <a:r>
              <a:rPr lang="en-US" sz="1300"/>
              <a:t> Financial Group, Inc., and its subsidiaries, Standard Retirement Services, Inc., provides financial recordkeeping and plan administrative services. Standard Retirement Services, Inc. is a subsidiary of StanCorp Financial Group, Inc. </a:t>
            </a:r>
          </a:p>
          <a:p>
            <a:endParaRPr lang="en-US" sz="1300"/>
          </a:p>
          <a:p>
            <a:r>
              <a:rPr lang="en-US" sz="1300"/>
              <a:t>This presentation is for informational purposes only. It is not intended to be and should not be relied upon as investment, insurance, or financial advice. Please consult with your financial and/or tax professional for guidance on your specific situation. </a:t>
            </a:r>
            <a:endParaRPr lang="en-US" sz="1300">
              <a:cs typeface="Arial"/>
            </a:endParaRPr>
          </a:p>
        </p:txBody>
      </p:sp>
      <p:sp>
        <p:nvSpPr>
          <p:cNvPr id="7" name="TextBox 6">
            <a:extLst>
              <a:ext uri="{FF2B5EF4-FFF2-40B4-BE49-F238E27FC236}">
                <a16:creationId xmlns:a16="http://schemas.microsoft.com/office/drawing/2014/main" id="{92C7A801-741F-8E34-4A40-1FC27101E497}"/>
              </a:ext>
            </a:extLst>
          </p:cNvPr>
          <p:cNvSpPr txBox="1"/>
          <p:nvPr/>
        </p:nvSpPr>
        <p:spPr>
          <a:xfrm>
            <a:off x="381000" y="5910520"/>
            <a:ext cx="6096000" cy="276999"/>
          </a:xfrm>
          <a:prstGeom prst="rect">
            <a:avLst/>
          </a:prstGeom>
          <a:noFill/>
        </p:spPr>
        <p:txBody>
          <a:bodyPr wrap="square" lIns="91440" tIns="45720" rIns="91440" bIns="45720" anchor="t">
            <a:spAutoFit/>
          </a:bodyPr>
          <a:lstStyle/>
          <a:p>
            <a:r>
              <a:rPr lang="en-US" sz="1200" dirty="0">
                <a:solidFill>
                  <a:srgbClr val="000000"/>
                </a:solidFill>
              </a:rPr>
              <a:t>RP</a:t>
            </a:r>
            <a:r>
              <a:rPr lang="en-US" sz="1200" b="1" dirty="0">
                <a:solidFill>
                  <a:srgbClr val="000000"/>
                </a:solidFill>
              </a:rPr>
              <a:t> 19356 </a:t>
            </a:r>
            <a:r>
              <a:rPr lang="en-US" sz="1200" dirty="0">
                <a:solidFill>
                  <a:srgbClr val="000000"/>
                </a:solidFill>
              </a:rPr>
              <a:t>(2/26) C360103.01-0226 (02/28)</a:t>
            </a:r>
            <a:endParaRPr lang="en-US" dirty="0">
              <a:solidFill>
                <a:srgbClr val="000000"/>
              </a:solidFill>
              <a:cs typeface="Arial"/>
            </a:endParaRPr>
          </a:p>
        </p:txBody>
      </p:sp>
      <p:sp>
        <p:nvSpPr>
          <p:cNvPr id="2" name="Slide Number Placeholder 1">
            <a:extLst>
              <a:ext uri="{FF2B5EF4-FFF2-40B4-BE49-F238E27FC236}">
                <a16:creationId xmlns:a16="http://schemas.microsoft.com/office/drawing/2014/main" id="{47E676C5-C77D-9DAE-ABE6-9C70FF583C28}"/>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73EF3F73-D8BE-1D4F-8F0C-03C5EC803F68}" type="slidenum">
              <a:rPr lang="en-US" smtClean="0"/>
              <a:pPr>
                <a:defRPr/>
              </a:pPr>
              <a:t>19</a:t>
            </a:fld>
            <a:endParaRPr lang="en-US"/>
          </a:p>
        </p:txBody>
      </p:sp>
    </p:spTree>
    <p:extLst>
      <p:ext uri="{BB962C8B-B14F-4D97-AF65-F5344CB8AC3E}">
        <p14:creationId xmlns:p14="http://schemas.microsoft.com/office/powerpoint/2010/main" val="2514092043"/>
      </p:ext>
    </p:extLst>
  </p:cSld>
  <p:clrMapOvr>
    <a:masterClrMapping/>
  </p:clrMapOvr>
</p:sld>
</file>

<file path=ppt/theme/theme1.xml><?xml version="1.0" encoding="utf-8"?>
<a:theme xmlns:a="http://schemas.openxmlformats.org/drawingml/2006/main" name="Master w/ Full Footer">
  <a:themeElements>
    <a:clrScheme name="The Standard Template Colors">
      <a:dk1>
        <a:srgbClr val="000000"/>
      </a:dk1>
      <a:lt1>
        <a:srgbClr val="FFFFFF"/>
      </a:lt1>
      <a:dk2>
        <a:srgbClr val="004EA8"/>
      </a:dk2>
      <a:lt2>
        <a:srgbClr val="D6F3FF"/>
      </a:lt2>
      <a:accent1>
        <a:srgbClr val="221551"/>
      </a:accent1>
      <a:accent2>
        <a:srgbClr val="F0F3FF"/>
      </a:accent2>
      <a:accent3>
        <a:srgbClr val="612F93"/>
      </a:accent3>
      <a:accent4>
        <a:srgbClr val="D9D8EA"/>
      </a:accent4>
      <a:accent5>
        <a:srgbClr val="0075B2"/>
      </a:accent5>
      <a:accent6>
        <a:srgbClr val="6BA7EA"/>
      </a:accent6>
      <a:hlink>
        <a:srgbClr val="004EA6"/>
      </a:hlink>
      <a:folHlink>
        <a:srgbClr val="004EA6"/>
      </a:folHlink>
    </a:clrScheme>
    <a:fontScheme name="Standard Master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 Standard Base Master Template Lite_Q1_24" id="{F49E0538-7C43-2140-A7EA-CDFF6EEE4227}" vid="{0EA29900-37FF-C24D-8098-573EAC3622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2889F757999BB4197788D76EF295E7A" ma:contentTypeVersion="13" ma:contentTypeDescription="Create a new document." ma:contentTypeScope="" ma:versionID="8ea91ea047cb0fd9052f7c1aa236747c">
  <xsd:schema xmlns:xsd="http://www.w3.org/2001/XMLSchema" xmlns:xs="http://www.w3.org/2001/XMLSchema" xmlns:p="http://schemas.microsoft.com/office/2006/metadata/properties" xmlns:ns2="0b58e80d-dd92-4afd-a4a8-453389cf2a44" xmlns:ns3="4626c890-b1fd-45a9-bc00-9b5dbd370f65" targetNamespace="http://schemas.microsoft.com/office/2006/metadata/properties" ma:root="true" ma:fieldsID="7d7e86cf24aec94297f29efc5c8a1534" ns2:_="" ns3:_="">
    <xsd:import namespace="0b58e80d-dd92-4afd-a4a8-453389cf2a44"/>
    <xsd:import namespace="4626c890-b1fd-45a9-bc00-9b5dbd370f6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58e80d-dd92-4afd-a4a8-453389cf2a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dceebad9-cc78-4802-93f8-9d240ded60a4"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26c890-b1fd-45a9-bc00-9b5dbd370f65"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3eb4867-ff11-46d1-8f3c-003fb8c305ea}" ma:internalName="TaxCatchAll" ma:showField="CatchAllData" ma:web="4626c890-b1fd-45a9-bc00-9b5dbd370f6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b58e80d-dd92-4afd-a4a8-453389cf2a44">
      <Terms xmlns="http://schemas.microsoft.com/office/infopath/2007/PartnerControls"/>
    </lcf76f155ced4ddcb4097134ff3c332f>
    <TaxCatchAll xmlns="4626c890-b1fd-45a9-bc00-9b5dbd370f6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161D28-83BF-4C8A-8697-69096AEC3F1A}">
  <ds:schemaRefs>
    <ds:schemaRef ds:uri="0b58e80d-dd92-4afd-a4a8-453389cf2a44"/>
    <ds:schemaRef ds:uri="4626c890-b1fd-45a9-bc00-9b5dbd370f6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2F56FA5-23CA-48ED-9B53-653DE43F58D1}">
  <ds:schemaRefs>
    <ds:schemaRef ds:uri="http://schemas.microsoft.com/office/2006/metadata/properties"/>
    <ds:schemaRef ds:uri="http://purl.org/dc/terms/"/>
    <ds:schemaRef ds:uri="http://purl.org/dc/dcmitype/"/>
    <ds:schemaRef ds:uri="0b58e80d-dd92-4afd-a4a8-453389cf2a44"/>
    <ds:schemaRef ds:uri="http://schemas.microsoft.com/office/2006/documentManagement/types"/>
    <ds:schemaRef ds:uri="http://schemas.openxmlformats.org/package/2006/metadata/core-properties"/>
    <ds:schemaRef ds:uri="http://www.w3.org/XML/1998/namespace"/>
    <ds:schemaRef ds:uri="http://purl.org/dc/elements/1.1/"/>
    <ds:schemaRef ds:uri="http://schemas.microsoft.com/office/infopath/2007/PartnerControls"/>
    <ds:schemaRef ds:uri="4626c890-b1fd-45a9-bc00-9b5dbd370f65"/>
  </ds:schemaRefs>
</ds:datastoreItem>
</file>

<file path=customXml/itemProps3.xml><?xml version="1.0" encoding="utf-8"?>
<ds:datastoreItem xmlns:ds="http://schemas.openxmlformats.org/officeDocument/2006/customXml" ds:itemID="{2F7795A2-EC25-45BF-A0BA-CC20F6269A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TotalTime>
  <Words>1969</Words>
  <Application>Microsoft Office PowerPoint</Application>
  <PresentationFormat>Widescreen</PresentationFormat>
  <Paragraphs>307</Paragraphs>
  <Slides>19</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Courier New</vt:lpstr>
      <vt:lpstr>Wingdings</vt:lpstr>
      <vt:lpstr>Master w/ Full Footer</vt:lpstr>
      <vt:lpstr>Saving for Tomorrow</vt:lpstr>
      <vt:lpstr>Speakers</vt:lpstr>
      <vt:lpstr>Why Aren’t We Saving for Retirement?</vt:lpstr>
      <vt:lpstr>Reasons to Save</vt:lpstr>
      <vt:lpstr>More Reasons to Save</vt:lpstr>
      <vt:lpstr>Why Join Your Plan?</vt:lpstr>
      <vt:lpstr>How Much Will You Need in Retirement?</vt:lpstr>
      <vt:lpstr>Quiz Time</vt:lpstr>
      <vt:lpstr>Answer 6 Questions</vt:lpstr>
      <vt:lpstr>Question #1: DEBT</vt:lpstr>
      <vt:lpstr>Question #2: HOUSING</vt:lpstr>
      <vt:lpstr>Question #3: TRAVEL</vt:lpstr>
      <vt:lpstr>Question #4: MAJOR PURCHASES</vt:lpstr>
      <vt:lpstr>Question #5: ENTERTAINMENT</vt:lpstr>
      <vt:lpstr>Question #6: HEALTH CARE</vt:lpstr>
      <vt:lpstr>Scoring Your Quiz</vt:lpstr>
      <vt:lpstr>Saving Mileposts</vt:lpstr>
      <vt:lpstr>Need Help Planning? </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Saving for Tomorrow</dc:title>
  <dc:subject>Saving for Tomorrow</dc:subject>
  <dc:creator>The Standard</dc:creator>
  <cp:keywords>Saving for Tomorrow, The Standard</cp:keywords>
  <dc:description> </dc:description>
  <cp:lastModifiedBy>Tim Woster</cp:lastModifiedBy>
  <cp:revision>2</cp:revision>
  <dcterms:created xsi:type="dcterms:W3CDTF">2024-03-15T21:30:48Z</dcterms:created>
  <dcterms:modified xsi:type="dcterms:W3CDTF">2026-02-19T16:11:16Z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0x01010082889F757999BB4197788D76EF295E7A</vt:lpwstr>
  </property>
  <property fmtid="{D5CDD505-2E9C-101B-9397-08002B2CF9AE}" pid="3" name="MediaServiceImageTags">
    <vt:lpwstr/>
  </property>
</Properties>
</file>