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19"/>
  </p:notesMasterIdLst>
  <p:handoutMasterIdLst>
    <p:handoutMasterId r:id="rId20"/>
  </p:handoutMasterIdLst>
  <p:sldIdLst>
    <p:sldId id="256" r:id="rId2"/>
    <p:sldId id="259" r:id="rId3"/>
    <p:sldId id="276" r:id="rId4"/>
    <p:sldId id="261" r:id="rId5"/>
    <p:sldId id="262" r:id="rId6"/>
    <p:sldId id="263" r:id="rId7"/>
    <p:sldId id="264" r:id="rId8"/>
    <p:sldId id="267" r:id="rId9"/>
    <p:sldId id="268" r:id="rId10"/>
    <p:sldId id="269" r:id="rId11"/>
    <p:sldId id="277" r:id="rId12"/>
    <p:sldId id="278" r:id="rId13"/>
    <p:sldId id="275" r:id="rId14"/>
    <p:sldId id="260" r:id="rId15"/>
    <p:sldId id="270" r:id="rId16"/>
    <p:sldId id="271" r:id="rId17"/>
    <p:sldId id="274" r:id="rId18"/>
  </p:sldIdLst>
  <p:sldSz cx="9144000" cy="6858000" type="screen4x3"/>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DAB"/>
    <a:srgbClr val="E43C53"/>
    <a:srgbClr val="D9E7FF"/>
    <a:srgbClr val="A3C4FF"/>
    <a:srgbClr val="FCD200"/>
    <a:srgbClr val="F2A747"/>
    <a:srgbClr val="6BBF63"/>
    <a:srgbClr val="6BA7EA"/>
    <a:srgbClr val="5192D1"/>
    <a:srgbClr val="004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3" autoAdjust="0"/>
    <p:restoredTop sz="94249" autoAdjust="0"/>
  </p:normalViewPr>
  <p:slideViewPr>
    <p:cSldViewPr>
      <p:cViewPr varScale="1">
        <p:scale>
          <a:sx n="71" d="100"/>
          <a:sy n="71" d="100"/>
        </p:scale>
        <p:origin x="54" y="90"/>
      </p:cViewPr>
      <p:guideLst>
        <p:guide orient="horz" pos="2544"/>
        <p:guide pos="2736"/>
      </p:guideLst>
    </p:cSldViewPr>
  </p:slideViewPr>
  <p:outlineViewPr>
    <p:cViewPr>
      <p:scale>
        <a:sx n="33" d="100"/>
        <a:sy n="33" d="100"/>
      </p:scale>
      <p:origin x="0" y="-37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C1C9F9C-D02F-084B-B40F-6AD188F73AB3}" type="datetime4">
              <a:rPr lang="en-US" smtClean="0"/>
              <a:t>September 21, 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8A0339A-F84D-A047-82CC-573E11369980}" type="slidenum">
              <a:rPr lang="en-US" smtClean="0"/>
              <a:t>‹#›</a:t>
            </a:fld>
            <a:endParaRPr lang="en-US"/>
          </a:p>
        </p:txBody>
      </p:sp>
    </p:spTree>
    <p:extLst>
      <p:ext uri="{BB962C8B-B14F-4D97-AF65-F5344CB8AC3E}">
        <p14:creationId xmlns:p14="http://schemas.microsoft.com/office/powerpoint/2010/main" val="41853820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5F7247-3AB1-2E46-ACCF-C866DF5EE5D2}" type="datetime4">
              <a:rPr lang="en-US" smtClean="0"/>
              <a:t>September 21, 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20B7F13-F4BF-477F-86EC-06400049527B}" type="slidenum">
              <a:rPr lang="en-US" smtClean="0"/>
              <a:t>‹#›</a:t>
            </a:fld>
            <a:endParaRPr lang="en-US"/>
          </a:p>
        </p:txBody>
      </p:sp>
    </p:spTree>
    <p:extLst>
      <p:ext uri="{BB962C8B-B14F-4D97-AF65-F5344CB8AC3E}">
        <p14:creationId xmlns:p14="http://schemas.microsoft.com/office/powerpoint/2010/main" val="213012622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a:t>
            </a:fld>
            <a:endParaRPr lang="en-US"/>
          </a:p>
        </p:txBody>
      </p:sp>
    </p:spTree>
    <p:extLst>
      <p:ext uri="{BB962C8B-B14F-4D97-AF65-F5344CB8AC3E}">
        <p14:creationId xmlns:p14="http://schemas.microsoft.com/office/powerpoint/2010/main" val="251011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US" sz="1400" dirty="0">
                <a:effectLst/>
                <a:latin typeface="Calibri" panose="020F0502020204030204" pitchFamily="34" charset="0"/>
                <a:ea typeface="Calibri" panose="020F0502020204030204" pitchFamily="34" charset="0"/>
                <a:cs typeface="Times New Roman" panose="02020603050405020304" pitchFamily="18" charset="0"/>
              </a:rPr>
              <a:t>Aquí se presentan maneras en las que puede llevar sus ahorros a otro nivel: </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Reúna sus registros. </a:t>
            </a:r>
            <a:r>
              <a:rPr lang="es-US" sz="1400" dirty="0">
                <a:effectLst/>
                <a:latin typeface="Calibri" panose="020F0502020204030204" pitchFamily="34" charset="0"/>
                <a:ea typeface="Calibri" panose="020F0502020204030204" pitchFamily="34" charset="0"/>
                <a:cs typeface="Times New Roman" panose="02020603050405020304" pitchFamily="18" charset="0"/>
              </a:rPr>
              <a:t>Reúna sus registros de ingresos y gastos (recibos, registros de chequeras, facturas, etc.).</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Júntelo todo. </a:t>
            </a:r>
            <a:r>
              <a:rPr lang="es-US" sz="1400" dirty="0">
                <a:effectLst/>
                <a:latin typeface="Calibri" panose="020F0502020204030204" pitchFamily="34" charset="0"/>
                <a:ea typeface="Calibri" panose="020F0502020204030204" pitchFamily="34" charset="0"/>
                <a:cs typeface="Times New Roman" panose="02020603050405020304" pitchFamily="18" charset="0"/>
              </a:rPr>
              <a:t>Reúna todas las fuentes de ingresos (salarios, intereses, dividendos, etc.).</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No olvide al recaudador de impuestos. </a:t>
            </a:r>
            <a:r>
              <a:rPr lang="es-US" sz="1400" dirty="0">
                <a:effectLst/>
                <a:latin typeface="Calibri" panose="020F0502020204030204" pitchFamily="34" charset="0"/>
                <a:ea typeface="Calibri" panose="020F0502020204030204" pitchFamily="34" charset="0"/>
                <a:cs typeface="Times New Roman" panose="02020603050405020304" pitchFamily="18" charset="0"/>
              </a:rPr>
              <a:t>Los impuestos incluyen los federales, estatales, locales y la Ley de contribución al seguro social (FICA, seguro social y Medicare).</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Categorice los gastos. </a:t>
            </a:r>
            <a:r>
              <a:rPr lang="es-US" sz="1400" dirty="0">
                <a:effectLst/>
                <a:latin typeface="Calibri" panose="020F0502020204030204" pitchFamily="34" charset="0"/>
                <a:ea typeface="Calibri" panose="020F0502020204030204" pitchFamily="34" charset="0"/>
                <a:cs typeface="Times New Roman" panose="02020603050405020304" pitchFamily="18" charset="0"/>
              </a:rPr>
              <a:t>Utilice un diario u hojas de trabajo de gastos para revisar sus egresos.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Encuentre el resultado final. </a:t>
            </a:r>
            <a:r>
              <a:rPr lang="es-US" sz="1400" dirty="0">
                <a:effectLst/>
                <a:latin typeface="Calibri" panose="020F0502020204030204" pitchFamily="34" charset="0"/>
                <a:ea typeface="Calibri" panose="020F0502020204030204" pitchFamily="34" charset="0"/>
                <a:cs typeface="Times New Roman" panose="02020603050405020304" pitchFamily="18" charset="0"/>
              </a:rPr>
              <a:t>Determine si su resultado final tiene ingresos o gastos excesivos.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10</a:t>
            </a:fld>
            <a:endParaRPr lang="en-US"/>
          </a:p>
        </p:txBody>
      </p:sp>
    </p:spTree>
    <p:extLst>
      <p:ext uri="{BB962C8B-B14F-4D97-AF65-F5344CB8AC3E}">
        <p14:creationId xmlns:p14="http://schemas.microsoft.com/office/powerpoint/2010/main" val="345385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US" sz="1200" b="1" kern="1200" dirty="0">
                <a:solidFill>
                  <a:schemeClr val="tx1"/>
                </a:solidFill>
                <a:effectLst/>
                <a:latin typeface="+mn-lt"/>
                <a:ea typeface="+mn-ea"/>
                <a:cs typeface="+mn-cs"/>
              </a:rPr>
              <a:t>VERSIÓN ER MATCH</a:t>
            </a:r>
          </a:p>
          <a:p>
            <a:pPr lvl="0"/>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Aquí se presentan algunos beneficios de su plan de retiro: </a:t>
            </a:r>
          </a:p>
          <a:p>
            <a:pPr lvl="0"/>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Las deducciones de nómina hacen que ahorrar sea simple.</a:t>
            </a:r>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Tiene un control de sus contribuciones.</a:t>
            </a:r>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Los ahorros de impuestos vienen con cada cheque de pago.</a:t>
            </a:r>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Su empleador iguala una parte de su contribución.</a:t>
            </a:r>
            <a:endParaRPr lang="es-AR"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11</a:t>
            </a:fld>
            <a:endParaRPr lang="en-US"/>
          </a:p>
        </p:txBody>
      </p:sp>
    </p:spTree>
    <p:extLst>
      <p:ext uri="{BB962C8B-B14F-4D97-AF65-F5344CB8AC3E}">
        <p14:creationId xmlns:p14="http://schemas.microsoft.com/office/powerpoint/2010/main" val="39331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US" sz="1200" b="1" kern="1200" dirty="0">
                <a:solidFill>
                  <a:schemeClr val="tx1"/>
                </a:solidFill>
                <a:effectLst/>
                <a:latin typeface="+mn-lt"/>
                <a:ea typeface="+mn-ea"/>
                <a:cs typeface="+mn-cs"/>
              </a:rPr>
              <a:t>SIN VERSIÓN ER MATCH</a:t>
            </a:r>
          </a:p>
          <a:p>
            <a:pPr lvl="0"/>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Aquí se presentan algunos beneficios de su plan de retiro: </a:t>
            </a:r>
          </a:p>
          <a:p>
            <a:pPr lvl="0"/>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Las deducciones de nómina hacen que ahorrar sea simple.</a:t>
            </a:r>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Tiene un control de sus contribuciones.</a:t>
            </a:r>
            <a:endParaRPr lang="es-AR" sz="1200" kern="1200" dirty="0">
              <a:solidFill>
                <a:schemeClr val="tx1"/>
              </a:solidFill>
              <a:effectLst/>
              <a:latin typeface="+mn-lt"/>
              <a:ea typeface="+mn-ea"/>
              <a:cs typeface="+mn-cs"/>
            </a:endParaRPr>
          </a:p>
          <a:p>
            <a:pPr lvl="0"/>
            <a:r>
              <a:rPr lang="es-US" sz="1200" kern="1200" dirty="0">
                <a:solidFill>
                  <a:schemeClr val="tx1"/>
                </a:solidFill>
                <a:effectLst/>
                <a:latin typeface="+mn-lt"/>
                <a:ea typeface="+mn-ea"/>
                <a:cs typeface="+mn-cs"/>
              </a:rPr>
              <a:t>Los ahorros de impuestos vienen con cada cheque de pago.</a:t>
            </a:r>
            <a:endParaRPr lang="es-AR"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12</a:t>
            </a:fld>
            <a:endParaRPr lang="en-US"/>
          </a:p>
        </p:txBody>
      </p:sp>
    </p:spTree>
    <p:extLst>
      <p:ext uri="{BB962C8B-B14F-4D97-AF65-F5344CB8AC3E}">
        <p14:creationId xmlns:p14="http://schemas.microsoft.com/office/powerpoint/2010/main" val="165274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Leer</a:t>
            </a:r>
            <a:r>
              <a:rPr lang="en-US" baseline="0" dirty="0"/>
              <a:t> </a:t>
            </a:r>
            <a:r>
              <a:rPr lang="en-US" baseline="0" dirty="0" err="1"/>
              <a:t>diapositiva</a:t>
            </a:r>
            <a:r>
              <a:rPr lang="en-US" dirty="0"/>
              <a:t>.</a:t>
            </a: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13</a:t>
            </a:fld>
            <a:endParaRPr lang="en-US"/>
          </a:p>
        </p:txBody>
      </p:sp>
    </p:spTree>
    <p:extLst>
      <p:ext uri="{BB962C8B-B14F-4D97-AF65-F5344CB8AC3E}">
        <p14:creationId xmlns:p14="http://schemas.microsoft.com/office/powerpoint/2010/main" val="270855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Leer </a:t>
            </a:r>
            <a:r>
              <a:rPr lang="en-US" dirty="0" err="1"/>
              <a:t>diapositiva</a:t>
            </a:r>
            <a:r>
              <a:rPr lang="en-US" dirty="0"/>
              <a:t>.</a:t>
            </a: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14</a:t>
            </a:fld>
            <a:endParaRPr lang="en-US"/>
          </a:p>
        </p:txBody>
      </p:sp>
    </p:spTree>
    <p:extLst>
      <p:ext uri="{BB962C8B-B14F-4D97-AF65-F5344CB8AC3E}">
        <p14:creationId xmlns:p14="http://schemas.microsoft.com/office/powerpoint/2010/main" val="18539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US" sz="1200" kern="1200" dirty="0">
                <a:solidFill>
                  <a:schemeClr val="tx1"/>
                </a:solidFill>
                <a:effectLst/>
                <a:latin typeface="+mn-lt"/>
                <a:ea typeface="+mn-ea"/>
                <a:cs typeface="+mn-cs"/>
              </a:rPr>
              <a:t>Si no está participando en su plan 401(k) o le gustaría aumentar su contribución, hágalo hoy mismo.</a:t>
            </a:r>
            <a:endParaRPr lang="es-AR" sz="1200" kern="1200" dirty="0">
              <a:solidFill>
                <a:schemeClr val="tx1"/>
              </a:solidFill>
              <a:effectLst/>
              <a:latin typeface="+mn-lt"/>
              <a:ea typeface="+mn-ea"/>
              <a:cs typeface="+mn-cs"/>
            </a:endParaRPr>
          </a:p>
          <a:p>
            <a:pPr defTabSz="966612"/>
            <a:endParaRPr lang="en-US" noProof="0" dirty="0"/>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15</a:t>
            </a:fld>
            <a:endParaRPr lang="en-US"/>
          </a:p>
        </p:txBody>
      </p:sp>
    </p:spTree>
    <p:extLst>
      <p:ext uri="{BB962C8B-B14F-4D97-AF65-F5344CB8AC3E}">
        <p14:creationId xmlns:p14="http://schemas.microsoft.com/office/powerpoint/2010/main" val="36804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Leer</a:t>
            </a:r>
            <a:r>
              <a:rPr lang="en-US" baseline="0" dirty="0"/>
              <a:t> </a:t>
            </a:r>
            <a:r>
              <a:rPr lang="en-US" baseline="0" dirty="0" err="1"/>
              <a:t>diapositiva</a:t>
            </a:r>
            <a:r>
              <a:rPr lang="en-US" dirty="0"/>
              <a:t>.</a:t>
            </a: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16</a:t>
            </a:fld>
            <a:endParaRPr lang="en-US"/>
          </a:p>
        </p:txBody>
      </p:sp>
    </p:spTree>
    <p:extLst>
      <p:ext uri="{BB962C8B-B14F-4D97-AF65-F5344CB8AC3E}">
        <p14:creationId xmlns:p14="http://schemas.microsoft.com/office/powerpoint/2010/main" val="3798103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a:spcBef>
                <a:spcPct val="0"/>
              </a:spcBef>
            </a:pPr>
            <a:endParaRPr lang="en-US" dirty="0"/>
          </a:p>
        </p:txBody>
      </p:sp>
      <p:sp>
        <p:nvSpPr>
          <p:cNvPr id="31748"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fontAlgn="base">
              <a:spcBef>
                <a:spcPct val="0"/>
              </a:spcBef>
              <a:spcAft>
                <a:spcPct val="0"/>
              </a:spcAft>
              <a:defRPr>
                <a:solidFill>
                  <a:schemeClr val="tx1"/>
                </a:solidFill>
                <a:latin typeface="Arial" pitchFamily="34" charset="0"/>
              </a:defRPr>
            </a:lvl6pPr>
            <a:lvl7pPr marL="3141490" indent="-241653" fontAlgn="base">
              <a:spcBef>
                <a:spcPct val="0"/>
              </a:spcBef>
              <a:spcAft>
                <a:spcPct val="0"/>
              </a:spcAft>
              <a:defRPr>
                <a:solidFill>
                  <a:schemeClr val="tx1"/>
                </a:solidFill>
                <a:latin typeface="Arial" pitchFamily="34" charset="0"/>
              </a:defRPr>
            </a:lvl7pPr>
            <a:lvl8pPr marL="3624796" indent="-241653" fontAlgn="base">
              <a:spcBef>
                <a:spcPct val="0"/>
              </a:spcBef>
              <a:spcAft>
                <a:spcPct val="0"/>
              </a:spcAft>
              <a:defRPr>
                <a:solidFill>
                  <a:schemeClr val="tx1"/>
                </a:solidFill>
                <a:latin typeface="Arial" pitchFamily="34" charset="0"/>
              </a:defRPr>
            </a:lvl8pPr>
            <a:lvl9pPr marL="4108102" indent="-241653"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472DB944-3D3A-4AE8-B947-B12614D064C3}" type="datetime4">
              <a:rPr lang="en-US">
                <a:latin typeface="Calibri" pitchFamily="34" charset="0"/>
              </a:rPr>
              <a:pPr fontAlgn="base">
                <a:spcBef>
                  <a:spcPct val="0"/>
                </a:spcBef>
                <a:spcAft>
                  <a:spcPct val="0"/>
                </a:spcAft>
              </a:pPr>
              <a:t>September 21, 2022</a:t>
            </a:fld>
            <a:endParaRPr lang="en-US">
              <a:latin typeface="Calibri" pitchFamily="34" charset="0"/>
            </a:endParaRPr>
          </a:p>
        </p:txBody>
      </p:sp>
      <p:sp>
        <p:nvSpPr>
          <p:cNvPr id="317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0" compatLnSpc="1">
            <a:prstTxWarp prst="textNoShape">
              <a:avLst/>
            </a:prstTxWarp>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fontAlgn="base">
              <a:spcBef>
                <a:spcPct val="0"/>
              </a:spcBef>
              <a:spcAft>
                <a:spcPct val="0"/>
              </a:spcAft>
              <a:defRPr>
                <a:solidFill>
                  <a:schemeClr val="tx1"/>
                </a:solidFill>
                <a:latin typeface="Arial" pitchFamily="34" charset="0"/>
              </a:defRPr>
            </a:lvl6pPr>
            <a:lvl7pPr marL="3141490" indent="-241653" fontAlgn="base">
              <a:spcBef>
                <a:spcPct val="0"/>
              </a:spcBef>
              <a:spcAft>
                <a:spcPct val="0"/>
              </a:spcAft>
              <a:defRPr>
                <a:solidFill>
                  <a:schemeClr val="tx1"/>
                </a:solidFill>
                <a:latin typeface="Arial" pitchFamily="34" charset="0"/>
              </a:defRPr>
            </a:lvl7pPr>
            <a:lvl8pPr marL="3624796" indent="-241653" fontAlgn="base">
              <a:spcBef>
                <a:spcPct val="0"/>
              </a:spcBef>
              <a:spcAft>
                <a:spcPct val="0"/>
              </a:spcAft>
              <a:defRPr>
                <a:solidFill>
                  <a:schemeClr val="tx1"/>
                </a:solidFill>
                <a:latin typeface="Arial" pitchFamily="34" charset="0"/>
              </a:defRPr>
            </a:lvl8pPr>
            <a:lvl9pPr marL="4108102" indent="-241653"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93B4AD26-71BD-47AB-9003-94E6D908F1F4}" type="slidenum">
              <a:rPr lang="en-US">
                <a:latin typeface="Calibri" pitchFamily="34" charset="0"/>
              </a:rPr>
              <a:pPr fontAlgn="base">
                <a:spcBef>
                  <a:spcPct val="0"/>
                </a:spcBef>
                <a:spcAft>
                  <a:spcPct val="0"/>
                </a:spcAft>
              </a:pPr>
              <a:t>17</a:t>
            </a:fld>
            <a:endParaRPr lang="en-US">
              <a:latin typeface="Calibri" pitchFamily="34" charset="0"/>
            </a:endParaRPr>
          </a:p>
        </p:txBody>
      </p:sp>
    </p:spTree>
    <p:extLst>
      <p:ext uri="{BB962C8B-B14F-4D97-AF65-F5344CB8AC3E}">
        <p14:creationId xmlns:p14="http://schemas.microsoft.com/office/powerpoint/2010/main" val="137806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a:solidFill>
                  <a:schemeClr val="tx1"/>
                </a:solidFill>
                <a:effectLst/>
                <a:latin typeface="+mn-lt"/>
                <a:ea typeface="+mn-ea"/>
                <a:cs typeface="+mn-cs"/>
              </a:rPr>
              <a:t>Puede ser duro considerar ahorrar para el futuro cuando tiene tantas cosas a las que destinar su cheque de pago.</a:t>
            </a:r>
            <a:endParaRPr lang="es-AR"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2</a:t>
            </a:fld>
            <a:endParaRPr lang="en-US"/>
          </a:p>
        </p:txBody>
      </p:sp>
    </p:spTree>
    <p:extLst>
      <p:ext uri="{BB962C8B-B14F-4D97-AF65-F5344CB8AC3E}">
        <p14:creationId xmlns:p14="http://schemas.microsoft.com/office/powerpoint/2010/main" val="273275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a:solidFill>
                  <a:schemeClr val="tx1"/>
                </a:solidFill>
                <a:effectLst/>
                <a:latin typeface="+mn-lt"/>
                <a:ea typeface="+mn-ea"/>
                <a:cs typeface="+mn-cs"/>
              </a:rPr>
              <a:t>Lo que sea que tenga planeado para sus años sin trabajar, tendrá gastos básicos que cubrir (gastos que antes afrontaba con su cheque de pago). Esto puede incluir alimentos, cuidado de la salud y el hogar. Por lo tanto, aún si ahorrar para el futuro se siente desafiante, es importante que haga planes para apartar algo de dinero. Muchos expertos consideran que necesitará reemplazar al menos el 80 por ciento de su ingreso actual en retiro con sus ahorros.</a:t>
            </a:r>
            <a:endParaRPr lang="es-AR"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3</a:t>
            </a:fld>
            <a:endParaRPr lang="en-US"/>
          </a:p>
        </p:txBody>
      </p:sp>
    </p:spTree>
    <p:extLst>
      <p:ext uri="{BB962C8B-B14F-4D97-AF65-F5344CB8AC3E}">
        <p14:creationId xmlns:p14="http://schemas.microsoft.com/office/powerpoint/2010/main" val="316166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a:solidFill>
                  <a:schemeClr val="tx1"/>
                </a:solidFill>
                <a:effectLst/>
                <a:latin typeface="+mn-lt"/>
                <a:ea typeface="+mn-ea"/>
                <a:cs typeface="+mn-cs"/>
              </a:rPr>
              <a:t>Leer diapositiva.</a:t>
            </a:r>
            <a:endParaRPr lang="es-AR"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4</a:t>
            </a:fld>
            <a:endParaRPr lang="en-US"/>
          </a:p>
        </p:txBody>
      </p:sp>
    </p:spTree>
    <p:extLst>
      <p:ext uri="{BB962C8B-B14F-4D97-AF65-F5344CB8AC3E}">
        <p14:creationId xmlns:p14="http://schemas.microsoft.com/office/powerpoint/2010/main" val="320641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a:p>
            <a:r>
              <a:rPr lang="es-US" sz="1200" kern="1200" dirty="0">
                <a:solidFill>
                  <a:schemeClr val="tx1"/>
                </a:solidFill>
                <a:effectLst/>
                <a:latin typeface="+mn-lt"/>
                <a:ea typeface="+mn-ea"/>
                <a:cs typeface="+mn-cs"/>
              </a:rPr>
              <a:t>Crear un presupuesto es un paso importante para "encontrar" dinero para ahorrar. Identifique el dinero que gana cada mes y lleve un control de sus gastos. </a:t>
            </a:r>
            <a:endParaRPr lang="es-AR" sz="1200" kern="1200" dirty="0">
              <a:solidFill>
                <a:schemeClr val="tx1"/>
              </a:solidFill>
              <a:effectLst/>
              <a:latin typeface="+mn-lt"/>
              <a:ea typeface="+mn-ea"/>
              <a:cs typeface="+mn-cs"/>
            </a:endParaRPr>
          </a:p>
          <a:p>
            <a:pPr defTabSz="966612"/>
            <a:endParaRPr lang="en-US" sz="1300" kern="0" dirty="0">
              <a:latin typeface="Arial"/>
            </a:endParaRPr>
          </a:p>
          <a:p>
            <a:r>
              <a:rPr lang="es-US" sz="1200" kern="1200" dirty="0">
                <a:solidFill>
                  <a:schemeClr val="tx1"/>
                </a:solidFill>
                <a:effectLst/>
                <a:latin typeface="+mn-lt"/>
                <a:ea typeface="+mn-ea"/>
                <a:cs typeface="+mn-cs"/>
              </a:rPr>
              <a:t>Incluso cambios pequeños en sus gastos diarios pueden (de manera bastante llevadera) ayudarle a encontrar dinero para ahorrar para su futuro.</a:t>
            </a:r>
            <a:endParaRPr lang="es-AR"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5</a:t>
            </a:fld>
            <a:endParaRPr lang="en-US"/>
          </a:p>
        </p:txBody>
      </p:sp>
    </p:spTree>
    <p:extLst>
      <p:ext uri="{BB962C8B-B14F-4D97-AF65-F5344CB8AC3E}">
        <p14:creationId xmlns:p14="http://schemas.microsoft.com/office/powerpoint/2010/main" val="29020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Leer </a:t>
            </a:r>
            <a:r>
              <a:rPr lang="en-US" dirty="0" err="1"/>
              <a:t>diapositiva</a:t>
            </a:r>
            <a:r>
              <a:rPr lang="en-US" dirty="0"/>
              <a:t>.</a:t>
            </a: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6</a:t>
            </a:fld>
            <a:endParaRPr lang="en-US"/>
          </a:p>
        </p:txBody>
      </p:sp>
    </p:spTree>
    <p:extLst>
      <p:ext uri="{BB962C8B-B14F-4D97-AF65-F5344CB8AC3E}">
        <p14:creationId xmlns:p14="http://schemas.microsoft.com/office/powerpoint/2010/main" val="426926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a:solidFill>
                  <a:schemeClr val="tx1"/>
                </a:solidFill>
                <a:effectLst/>
                <a:latin typeface="+mn-lt"/>
                <a:ea typeface="+mn-ea"/>
                <a:cs typeface="+mn-cs"/>
              </a:rPr>
              <a:t>Pequeños artículos a los que renunciar ocasionalmente pueden incluir:</a:t>
            </a:r>
          </a:p>
          <a:p>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Café o batido</a:t>
            </a:r>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Salir a comer</a:t>
            </a:r>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Entrada al cine o alquiler</a:t>
            </a:r>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Refresco de máquina expendedora</a:t>
            </a:r>
          </a:p>
          <a:p>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Aquí se presentan algunas ideas para motivarlo:</a:t>
            </a:r>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Visite el cine local en días de descuentos o temprano en el día cuando las entradas cuestan menos.</a:t>
            </a:r>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Suspenda la compra de los </a:t>
            </a:r>
            <a:r>
              <a:rPr lang="es-US" sz="1200" kern="1200" dirty="0" err="1">
                <a:solidFill>
                  <a:schemeClr val="tx1"/>
                </a:solidFill>
                <a:effectLst/>
                <a:latin typeface="+mn-lt"/>
                <a:ea typeface="+mn-ea"/>
                <a:cs typeface="+mn-cs"/>
              </a:rPr>
              <a:t>best</a:t>
            </a:r>
            <a:r>
              <a:rPr lang="es-US" sz="1200" kern="1200" dirty="0">
                <a:solidFill>
                  <a:schemeClr val="tx1"/>
                </a:solidFill>
                <a:effectLst/>
                <a:latin typeface="+mn-lt"/>
                <a:ea typeface="+mn-ea"/>
                <a:cs typeface="+mn-cs"/>
              </a:rPr>
              <a:t> </a:t>
            </a:r>
            <a:r>
              <a:rPr lang="es-US" sz="1200" kern="1200" dirty="0" err="1">
                <a:solidFill>
                  <a:schemeClr val="tx1"/>
                </a:solidFill>
                <a:effectLst/>
                <a:latin typeface="+mn-lt"/>
                <a:ea typeface="+mn-ea"/>
                <a:cs typeface="+mn-cs"/>
              </a:rPr>
              <a:t>seller</a:t>
            </a:r>
            <a:r>
              <a:rPr lang="es-US" sz="1200" kern="1200" dirty="0">
                <a:solidFill>
                  <a:schemeClr val="tx1"/>
                </a:solidFill>
                <a:effectLst/>
                <a:latin typeface="+mn-lt"/>
                <a:ea typeface="+mn-ea"/>
                <a:cs typeface="+mn-cs"/>
              </a:rPr>
              <a:t> más recientes en la biblioteca local.</a:t>
            </a:r>
            <a:endParaRPr lang="es-AR"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Aproveche los 2x1 en los platos especiales del día.</a:t>
            </a:r>
            <a:endParaRPr lang="es-AR" sz="1200" kern="1200" dirty="0">
              <a:solidFill>
                <a:schemeClr val="tx1"/>
              </a:solidFill>
              <a:effectLst/>
              <a:latin typeface="+mn-lt"/>
              <a:ea typeface="+mn-ea"/>
              <a:cs typeface="+mn-cs"/>
            </a:endParaRPr>
          </a:p>
          <a:p>
            <a:pPr lvl="0"/>
            <a:r>
              <a:rPr lang="en-US" dirty="0"/>
              <a:t>.</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7</a:t>
            </a:fld>
            <a:endParaRPr lang="en-US"/>
          </a:p>
        </p:txBody>
      </p:sp>
    </p:spTree>
    <p:extLst>
      <p:ext uri="{BB962C8B-B14F-4D97-AF65-F5344CB8AC3E}">
        <p14:creationId xmlns:p14="http://schemas.microsoft.com/office/powerpoint/2010/main" val="97511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US" sz="1400" dirty="0">
                <a:effectLst/>
                <a:latin typeface="Calibri" panose="020F0502020204030204" pitchFamily="34" charset="0"/>
                <a:ea typeface="Calibri" panose="020F0502020204030204" pitchFamily="34" charset="0"/>
                <a:cs typeface="Times New Roman" panose="02020603050405020304" pitchFamily="18" charset="0"/>
              </a:rPr>
              <a:t>Aquí se presentan cinco errores comunes sobre gastos: </a:t>
            </a:r>
          </a:p>
          <a:p>
            <a:pPr>
              <a:lnSpc>
                <a:spcPct val="107000"/>
              </a:lnSpc>
              <a:spcAft>
                <a:spcPts val="800"/>
              </a:spcAft>
            </a:pP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Comprar por impulso. </a:t>
            </a:r>
            <a:r>
              <a:rPr lang="es-US" sz="1400" dirty="0">
                <a:effectLst/>
                <a:latin typeface="Calibri" panose="020F0502020204030204" pitchFamily="34" charset="0"/>
                <a:ea typeface="Calibri" panose="020F0502020204030204" pitchFamily="34" charset="0"/>
                <a:cs typeface="Times New Roman" panose="02020603050405020304" pitchFamily="18" charset="0"/>
              </a:rPr>
              <a:t>Tómese 24 horas para "calmarse" antes de hacer una compra grande.</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Préstamos que pueden comprometer su futuro.</a:t>
            </a:r>
            <a:r>
              <a:rPr lang="es-US" sz="1400" dirty="0">
                <a:effectLst/>
                <a:latin typeface="Calibri" panose="020F0502020204030204" pitchFamily="34" charset="0"/>
                <a:ea typeface="Calibri" panose="020F0502020204030204" pitchFamily="34" charset="0"/>
                <a:cs typeface="Times New Roman" panose="02020603050405020304" pitchFamily="18" charset="0"/>
              </a:rPr>
              <a:t> No haga compras pequeñas con créditos o descuide sus fondos para su retiro.</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Comprar artículos nuevos, no usados.</a:t>
            </a:r>
            <a:r>
              <a:rPr lang="es-US" sz="1400" dirty="0">
                <a:effectLst/>
                <a:latin typeface="Calibri" panose="020F0502020204030204" pitchFamily="34" charset="0"/>
                <a:ea typeface="Calibri" panose="020F0502020204030204" pitchFamily="34" charset="0"/>
                <a:cs typeface="Times New Roman" panose="02020603050405020304" pitchFamily="18" charset="0"/>
              </a:rPr>
              <a:t> Considere comprar artículos usados, especialmente aquellos que son muy costosos, como autos y botes.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Sobrepasar el presupuesto por facturas inesperadas.</a:t>
            </a:r>
            <a:r>
              <a:rPr lang="es-US" sz="1400" dirty="0">
                <a:effectLst/>
                <a:latin typeface="Calibri" panose="020F0502020204030204" pitchFamily="34" charset="0"/>
                <a:ea typeface="Calibri" panose="020F0502020204030204" pitchFamily="34" charset="0"/>
                <a:cs typeface="Times New Roman" panose="02020603050405020304" pitchFamily="18" charset="0"/>
              </a:rPr>
              <a:t> Separe dinero para emergencias no previstas.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US" sz="1400" b="1" dirty="0">
                <a:effectLst/>
                <a:latin typeface="Calibri" panose="020F0502020204030204" pitchFamily="34" charset="0"/>
                <a:ea typeface="Calibri" panose="020F0502020204030204" pitchFamily="34" charset="0"/>
                <a:cs typeface="Times New Roman" panose="02020603050405020304" pitchFamily="18" charset="0"/>
              </a:rPr>
              <a:t>Comprar lo más nuevo, lo más grande, lo mejor.</a:t>
            </a:r>
            <a:r>
              <a:rPr lang="es-US" sz="1400" dirty="0">
                <a:effectLst/>
                <a:latin typeface="Calibri" panose="020F0502020204030204" pitchFamily="34" charset="0"/>
                <a:ea typeface="Calibri" panose="020F0502020204030204" pitchFamily="34" charset="0"/>
                <a:cs typeface="Times New Roman" panose="02020603050405020304" pitchFamily="18" charset="0"/>
              </a:rPr>
              <a:t> La tranquilidad de vivir dentro de sus posibilidades supera la emoción a costo plazo (y ansiedad a largo plazo) de un estilo de vida lujoso.</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8</a:t>
            </a:fld>
            <a:endParaRPr lang="en-US"/>
          </a:p>
        </p:txBody>
      </p:sp>
    </p:spTree>
    <p:extLst>
      <p:ext uri="{BB962C8B-B14F-4D97-AF65-F5344CB8AC3E}">
        <p14:creationId xmlns:p14="http://schemas.microsoft.com/office/powerpoint/2010/main" val="279860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Leer </a:t>
            </a:r>
            <a:r>
              <a:rPr lang="en-US" dirty="0" err="1"/>
              <a:t>diapositiva</a:t>
            </a:r>
            <a:r>
              <a:rPr lang="en-US" dirty="0"/>
              <a:t>.</a:t>
            </a:r>
          </a:p>
        </p:txBody>
      </p:sp>
      <p:sp>
        <p:nvSpPr>
          <p:cNvPr id="4" name="Date Placeholder 3"/>
          <p:cNvSpPr>
            <a:spLocks noGrp="1"/>
          </p:cNvSpPr>
          <p:nvPr>
            <p:ph type="dt" idx="10"/>
          </p:nvPr>
        </p:nvSpPr>
        <p:spPr/>
        <p:txBody>
          <a:bodyPr/>
          <a:lstStyle/>
          <a:p>
            <a:fld id="{675F7247-3AB1-2E46-ACCF-C866DF5EE5D2}" type="datetime4">
              <a:rPr lang="en-US" smtClean="0"/>
              <a:t>September 21, 2022</a:t>
            </a:fld>
            <a:endParaRPr lang="en-US"/>
          </a:p>
        </p:txBody>
      </p:sp>
      <p:sp>
        <p:nvSpPr>
          <p:cNvPr id="5" name="Slide Number Placeholder 4"/>
          <p:cNvSpPr>
            <a:spLocks noGrp="1"/>
          </p:cNvSpPr>
          <p:nvPr>
            <p:ph type="sldNum" sz="quarter" idx="11"/>
          </p:nvPr>
        </p:nvSpPr>
        <p:spPr/>
        <p:txBody>
          <a:bodyPr/>
          <a:lstStyle/>
          <a:p>
            <a:fld id="{220B7F13-F4BF-477F-86EC-06400049527B}" type="slidenum">
              <a:rPr lang="en-US" smtClean="0"/>
              <a:t>9</a:t>
            </a:fld>
            <a:endParaRPr lang="en-US"/>
          </a:p>
        </p:txBody>
      </p:sp>
    </p:spTree>
    <p:extLst>
      <p:ext uri="{BB962C8B-B14F-4D97-AF65-F5344CB8AC3E}">
        <p14:creationId xmlns:p14="http://schemas.microsoft.com/office/powerpoint/2010/main" val="167586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Click icon to add picture</a:t>
            </a:r>
          </a:p>
        </p:txBody>
      </p:sp>
      <p:sp>
        <p:nvSpPr>
          <p:cNvPr id="2" name="Title 1"/>
          <p:cNvSpPr>
            <a:spLocks noGrp="1"/>
          </p:cNvSpPr>
          <p:nvPr>
            <p:ph type="ctrTitle"/>
          </p:nvPr>
        </p:nvSpPr>
        <p:spPr>
          <a:xfrm>
            <a:off x="335280" y="51816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p>
        </p:txBody>
      </p:sp>
      <p:sp>
        <p:nvSpPr>
          <p:cNvPr id="9" name="Text Placeholder 8"/>
          <p:cNvSpPr>
            <a:spLocks noGrp="1"/>
          </p:cNvSpPr>
          <p:nvPr>
            <p:ph type="body" sz="quarter" idx="15"/>
          </p:nvPr>
        </p:nvSpPr>
        <p:spPr>
          <a:xfrm>
            <a:off x="33528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34963" y="6210300"/>
            <a:ext cx="1524000" cy="365125"/>
          </a:xfrm>
          <a:prstGeom prst="rect">
            <a:avLst/>
          </a:prstGeom>
        </p:spPr>
        <p:txBody>
          <a:bodyPr vert="horz" lIns="91440" tIns="45720" rIns="91440" bIns="45720" rtlCol="0" anchor="b"/>
          <a:lstStyle>
            <a:lvl1pPr algn="l" fontAlgn="auto">
              <a:spcBef>
                <a:spcPct val="0"/>
              </a:spcBef>
              <a:spcAft>
                <a:spcPct val="0"/>
              </a:spcAft>
              <a:defRPr sz="1100" smtClean="0">
                <a:solidFill>
                  <a:schemeClr val="bg1"/>
                </a:solidFill>
                <a:latin typeface="Arial"/>
                <a:ea typeface="+mn-ea"/>
                <a:cs typeface="Arial"/>
              </a:defRPr>
            </a:lvl1pPr>
          </a:lstStyle>
          <a:p>
            <a:fld id="{5FD46475-D05D-4C4D-A896-5D2386B635AB}" type="datetime4">
              <a:rPr lang="en-US" smtClean="0"/>
              <a:t>September 21, 2022</a:t>
            </a:fld>
            <a:endParaRPr lang="en-US"/>
          </a:p>
        </p:txBody>
      </p:sp>
    </p:spTree>
    <p:extLst>
      <p:ext uri="{BB962C8B-B14F-4D97-AF65-F5344CB8AC3E}">
        <p14:creationId xmlns:p14="http://schemas.microsoft.com/office/powerpoint/2010/main" val="391836523"/>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and Side Graphic">
    <p:bg>
      <p:bgPr>
        <a:blipFill rotWithShape="1">
          <a:blip r:embed="rId2"/>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4876800" cy="46482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685800" y="228600"/>
            <a:ext cx="4876800" cy="533400"/>
          </a:xfrm>
          <a:prstGeom prst="rect">
            <a:avLst/>
          </a:prstGeom>
        </p:spPr>
        <p:txBody>
          <a:bodyPr>
            <a:noAutofit/>
          </a:bodyPr>
          <a:lstStyle>
            <a:lvl1pPr algn="l">
              <a:defRPr sz="3200" b="1" i="0">
                <a:solidFill>
                  <a:srgbClr val="125DAB"/>
                </a:solidFill>
                <a:latin typeface="Arial"/>
                <a:cs typeface="Arial"/>
              </a:defRPr>
            </a:lvl1pPr>
          </a:lstStyle>
          <a:p>
            <a:r>
              <a:rPr lang="en-US"/>
              <a:t>Click to edit Master title style</a:t>
            </a:r>
          </a:p>
        </p:txBody>
      </p:sp>
      <p:sp>
        <p:nvSpPr>
          <p:cNvPr id="9"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t>‹#›</a:t>
            </a:fld>
            <a:endParaRPr lang="en-US"/>
          </a:p>
        </p:txBody>
      </p:sp>
      <p:sp>
        <p:nvSpPr>
          <p:cNvPr id="14"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a:t>Moving Toward Financial Security</a:t>
            </a:r>
          </a:p>
        </p:txBody>
      </p:sp>
      <p:sp>
        <p:nvSpPr>
          <p:cNvPr id="15"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009BBBB9-17FC-4C7D-B55C-F3DCB23F63EB}" type="datetime4">
              <a:rPr lang="en-US" smtClean="0"/>
              <a:t>September 21, 2022</a:t>
            </a:fld>
            <a:endParaRPr lang="en-US"/>
          </a:p>
        </p:txBody>
      </p:sp>
      <p:sp>
        <p:nvSpPr>
          <p:cNvPr id="11" name="Picture Placeholder 10"/>
          <p:cNvSpPr>
            <a:spLocks noGrp="1"/>
          </p:cNvSpPr>
          <p:nvPr>
            <p:ph type="pic" sz="quarter" idx="13"/>
          </p:nvPr>
        </p:nvSpPr>
        <p:spPr>
          <a:xfrm>
            <a:off x="5882335" y="0"/>
            <a:ext cx="3261665" cy="6858000"/>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16664019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153400" cy="48768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4" name="Title 1"/>
          <p:cNvSpPr>
            <a:spLocks noGrp="1"/>
          </p:cNvSpPr>
          <p:nvPr>
            <p:ph type="ctrTitle"/>
          </p:nvPr>
        </p:nvSpPr>
        <p:spPr>
          <a:xfrm>
            <a:off x="685800" y="228600"/>
            <a:ext cx="8153400" cy="533400"/>
          </a:xfrm>
          <a:prstGeom prst="rect">
            <a:avLst/>
          </a:prstGeom>
        </p:spPr>
        <p:txBody>
          <a:bodyPr>
            <a:noAutofit/>
          </a:bodyPr>
          <a:lstStyle>
            <a:lvl1pPr algn="l">
              <a:defRPr sz="3200" b="1" i="0">
                <a:solidFill>
                  <a:srgbClr val="125DAB"/>
                </a:solidFill>
                <a:latin typeface="Arial"/>
                <a:cs typeface="Arial"/>
              </a:defRPr>
            </a:lvl1pPr>
          </a:lstStyle>
          <a:p>
            <a:r>
              <a:rPr lang="en-US"/>
              <a:t>Click to edit Master title style</a:t>
            </a:r>
          </a:p>
        </p:txBody>
      </p:sp>
      <p:sp>
        <p:nvSpPr>
          <p:cNvPr id="5"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t>‹#›</a:t>
            </a:fld>
            <a:endParaRPr lang="en-US"/>
          </a:p>
        </p:txBody>
      </p:sp>
      <p:sp>
        <p:nvSpPr>
          <p:cNvPr id="6"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a:t>Moving Toward Financial Security</a:t>
            </a:r>
          </a:p>
        </p:txBody>
      </p:sp>
      <p:sp>
        <p:nvSpPr>
          <p:cNvPr id="7"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8F8FC550-01BB-4FF8-9572-FDCE4C5DE4AB}" type="datetime4">
              <a:rPr lang="en-US" smtClean="0"/>
              <a:t>September 21, 2022</a:t>
            </a:fld>
            <a:endParaRPr lang="en-US"/>
          </a:p>
        </p:txBody>
      </p:sp>
    </p:spTree>
    <p:extLst>
      <p:ext uri="{BB962C8B-B14F-4D97-AF65-F5344CB8AC3E}">
        <p14:creationId xmlns:p14="http://schemas.microsoft.com/office/powerpoint/2010/main" val="41292701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28" name="Picture Placeholder 27"/>
          <p:cNvSpPr>
            <a:spLocks noGrp="1"/>
          </p:cNvSpPr>
          <p:nvPr>
            <p:ph type="pic" sz="quarter" idx="14"/>
          </p:nvPr>
        </p:nvSpPr>
        <p:spPr>
          <a:xfrm>
            <a:off x="0" y="0"/>
            <a:ext cx="9144000" cy="6858000"/>
          </a:xfrm>
          <a:prstGeom prst="rect">
            <a:avLst/>
          </a:prstGeom>
        </p:spPr>
        <p:txBody>
          <a:bodyPr vert="horz"/>
          <a:lstStyle/>
          <a:p>
            <a:r>
              <a:rPr lang="en-US"/>
              <a:t>Drag picture to placeholder or click icon to add</a:t>
            </a:r>
          </a:p>
        </p:txBody>
      </p:sp>
      <p:sp>
        <p:nvSpPr>
          <p:cNvPr id="29" name="Title 1"/>
          <p:cNvSpPr>
            <a:spLocks noGrp="1"/>
          </p:cNvSpPr>
          <p:nvPr>
            <p:ph type="ctrTitle"/>
          </p:nvPr>
        </p:nvSpPr>
        <p:spPr>
          <a:xfrm>
            <a:off x="304800" y="5791200"/>
            <a:ext cx="6477000" cy="533400"/>
          </a:xfrm>
          <a:prstGeom prst="rect">
            <a:avLst/>
          </a:prstGeom>
        </p:spPr>
        <p:txBody>
          <a:bodyPr>
            <a:noAutofit/>
          </a:bodyPr>
          <a:lstStyle>
            <a:lvl1pPr algn="l">
              <a:defRPr sz="3000" b="1" i="0">
                <a:solidFill>
                  <a:srgbClr val="125DAB"/>
                </a:solidFill>
                <a:latin typeface="Arial"/>
                <a:cs typeface="Arial"/>
              </a:defRPr>
            </a:lvl1pPr>
          </a:lstStyle>
          <a:p>
            <a:r>
              <a:rPr lang="en-US"/>
              <a:t>Click to edit Master 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without Image">
    <p:bg>
      <p:bgPr>
        <a:blipFill rotWithShape="1">
          <a:blip r:embed="rId2"/>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362200"/>
            <a:ext cx="8153400" cy="533400"/>
          </a:xfrm>
          <a:prstGeom prst="rect">
            <a:avLst/>
          </a:prstGeom>
        </p:spPr>
        <p:txBody>
          <a:bodyPr>
            <a:noAutofit/>
          </a:bodyPr>
          <a:lstStyle>
            <a:lvl1pPr algn="l">
              <a:defRPr sz="3000" b="1" i="0">
                <a:solidFill>
                  <a:srgbClr val="125DAB"/>
                </a:solidFill>
                <a:latin typeface="Arial"/>
                <a:cs typeface="Arial"/>
              </a:defRPr>
            </a:lvl1pPr>
          </a:lstStyle>
          <a:p>
            <a:r>
              <a:rPr lang="en-US"/>
              <a:t>Click to edit Master title style</a:t>
            </a:r>
          </a:p>
        </p:txBody>
      </p:sp>
      <p:sp>
        <p:nvSpPr>
          <p:cNvPr id="7"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t>‹#›</a:t>
            </a:fld>
            <a:endParaRPr lang="en-US"/>
          </a:p>
        </p:txBody>
      </p:sp>
      <p:sp>
        <p:nvSpPr>
          <p:cNvPr id="8"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a:t>Moving Toward Financial Security</a:t>
            </a:r>
          </a:p>
        </p:txBody>
      </p:sp>
      <p:sp>
        <p:nvSpPr>
          <p:cNvPr id="9"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9120D84A-CCFA-4B4F-AF6A-14D7501C98D9}" type="datetime4">
              <a:rPr lang="en-US" smtClean="0"/>
              <a:t>September 21, 2022</a:t>
            </a:fld>
            <a:endParaRPr lang="en-US"/>
          </a:p>
        </p:txBody>
      </p:sp>
      <p:sp>
        <p:nvSpPr>
          <p:cNvPr id="11" name="Content Placeholder 2"/>
          <p:cNvSpPr>
            <a:spLocks noGrp="1"/>
          </p:cNvSpPr>
          <p:nvPr>
            <p:ph idx="1"/>
          </p:nvPr>
        </p:nvSpPr>
        <p:spPr>
          <a:xfrm>
            <a:off x="685800" y="3048000"/>
            <a:ext cx="8153400" cy="2286000"/>
          </a:xfrm>
          <a:prstGeom prst="rect">
            <a:avLst/>
          </a:prstGeom>
        </p:spPr>
        <p:txBody>
          <a:bodyPr/>
          <a:lstStyle>
            <a:lvl1pPr marL="233363" indent="-233363">
              <a:lnSpc>
                <a:spcPct val="100000"/>
              </a:lnSpc>
              <a:spcAft>
                <a:spcPts val="300"/>
              </a:spcAft>
              <a:buFont typeface="Arial" pitchFamily="34" charset="0"/>
              <a:buChar char="•"/>
              <a:defRPr sz="2200">
                <a:solidFill>
                  <a:srgbClr val="125DAB"/>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125DAB"/>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125DA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C Closing Slide">
    <p:bg>
      <p:bgPr>
        <a:blipFill rotWithShape="1">
          <a:blip r:embed="rId2"/>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NY Closing Slide">
    <p:bg>
      <p:bgPr>
        <a:blipFill rotWithShape="1">
          <a:blip r:embed="rId2"/>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414600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51252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94550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513414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Click icon to add picture</a:t>
            </a:r>
          </a:p>
        </p:txBody>
      </p:sp>
      <p:sp>
        <p:nvSpPr>
          <p:cNvPr id="2" name="Title 1"/>
          <p:cNvSpPr>
            <a:spLocks noGrp="1"/>
          </p:cNvSpPr>
          <p:nvPr>
            <p:ph type="ctrTitle"/>
          </p:nvPr>
        </p:nvSpPr>
        <p:spPr>
          <a:xfrm>
            <a:off x="381000" y="5181600"/>
            <a:ext cx="64770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p>
        </p:txBody>
      </p:sp>
      <p:sp>
        <p:nvSpPr>
          <p:cNvPr id="9" name="Text Placeholder 8"/>
          <p:cNvSpPr>
            <a:spLocks noGrp="1"/>
          </p:cNvSpPr>
          <p:nvPr>
            <p:ph type="body" sz="quarter" idx="15"/>
          </p:nvPr>
        </p:nvSpPr>
        <p:spPr>
          <a:xfrm>
            <a:off x="381000" y="5829300"/>
            <a:ext cx="6553200" cy="381000"/>
          </a:xfrm>
          <a:prstGeom prst="rect">
            <a:avLst/>
          </a:prstGeom>
        </p:spPr>
        <p:txBody>
          <a:bodyPr vert="horz" anchor="b"/>
          <a:lstStyle>
            <a:lvl1pPr>
              <a:buNone/>
              <a:defRPr sz="1600" baseline="0">
                <a:solidFill>
                  <a:srgbClr val="125DAB"/>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80683" y="6210300"/>
            <a:ext cx="1524000" cy="365125"/>
          </a:xfrm>
          <a:prstGeom prst="rect">
            <a:avLst/>
          </a:prstGeom>
        </p:spPr>
        <p:txBody>
          <a:bodyPr vert="horz" lIns="91440" tIns="45720" rIns="91440" bIns="45720" rtlCol="0" anchor="b"/>
          <a:lstStyle>
            <a:lvl1pPr algn="l" fontAlgn="auto">
              <a:spcBef>
                <a:spcPct val="0"/>
              </a:spcBef>
              <a:spcAft>
                <a:spcPct val="0"/>
              </a:spcAft>
              <a:defRPr sz="1100" smtClean="0">
                <a:solidFill>
                  <a:srgbClr val="125DAB"/>
                </a:solidFill>
                <a:latin typeface="Arial"/>
                <a:ea typeface="+mn-ea"/>
                <a:cs typeface="Arial"/>
              </a:defRPr>
            </a:lvl1pPr>
          </a:lstStyle>
          <a:p>
            <a:fld id="{90456ACC-90BC-4D4D-A216-CB61362DD5BA}" type="datetime4">
              <a:rPr lang="en-US" smtClean="0"/>
              <a:t>September 21, 2022</a:t>
            </a:fld>
            <a:endParaRPr lang="en-US"/>
          </a:p>
        </p:txBody>
      </p:sp>
    </p:spTree>
    <p:extLst>
      <p:ext uri="{BB962C8B-B14F-4D97-AF65-F5344CB8AC3E}">
        <p14:creationId xmlns:p14="http://schemas.microsoft.com/office/powerpoint/2010/main" val="2367040184"/>
      </p:ext>
    </p:extLst>
  </p:cSld>
  <p:clrMapOvr>
    <a:masterClrMapping/>
  </p:clrMapOvr>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82848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965986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300401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9300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586247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024006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363708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3755803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p:blipFill>
        <p:spPr>
          <a:xfrm>
            <a:off x="0" y="0"/>
            <a:ext cx="9144000" cy="6303232"/>
          </a:xfrm>
          <a:prstGeom prst="rect">
            <a:avLst/>
          </a:prstGeom>
          <a:noFill/>
          <a:ln w="9525">
            <a:noFill/>
            <a:miter lim="800000"/>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8821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9">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a:prstGeom prst="rect">
            <a:avLst/>
          </a:prstGeom>
        </p:spPr>
        <p:txBody>
          <a:bodyPr/>
          <a:lstStyle/>
          <a:p>
            <a:r>
              <a:rPr lang="en-US"/>
              <a:t>Title</a:t>
            </a:r>
          </a:p>
        </p:txBody>
      </p:sp>
      <p:sp>
        <p:nvSpPr>
          <p:cNvPr id="4099" name="Rectangle 3"/>
          <p:cNvSpPr>
            <a:spLocks noGrp="1" noChangeArrowheads="1"/>
          </p:cNvSpPr>
          <p:nvPr>
            <p:ph type="subTitle" idx="1" hasCustomPrompt="1"/>
          </p:nvPr>
        </p:nvSpPr>
        <p:spPr>
          <a:xfrm>
            <a:off x="228600" y="914400"/>
            <a:ext cx="6400800" cy="457200"/>
          </a:xfrm>
          <a:prstGeom prst="rect">
            <a:avLst/>
          </a:prstGeom>
        </p:spPr>
        <p:txBody>
          <a:bodyPr/>
          <a:lstStyle>
            <a:lvl1pPr marL="0" indent="0">
              <a:buFontTx/>
              <a:buNone/>
              <a:defRPr sz="1400"/>
            </a:lvl1pPr>
          </a:lstStyle>
          <a:p>
            <a:r>
              <a:rPr lang="en-US"/>
              <a:t>Date</a:t>
            </a:r>
          </a:p>
        </p:txBody>
      </p:sp>
      <p:pic>
        <p:nvPicPr>
          <p:cNvPr id="8" name="Picture 7" descr="TS_bmk_sm_cmyk.eps"/>
          <p:cNvPicPr>
            <a:picLocks noChangeAspect="1"/>
          </p:cNvPicPr>
          <p:nvPr userDrawn="1"/>
        </p:nvPicPr>
        <p:blipFill>
          <a:blip r:embed="rId2"/>
          <a:stretch/>
        </p:blipFill>
        <p:spPr>
          <a:xfrm>
            <a:off x="7772400" y="228945"/>
            <a:ext cx="1066800" cy="690753"/>
          </a:xfrm>
          <a:prstGeom prst="rect">
            <a:avLst/>
          </a:prstGeom>
        </p:spPr>
      </p:pic>
      <p:sp>
        <p:nvSpPr>
          <p:cNvPr id="9" name="Text Placeholder 8"/>
          <p:cNvSpPr>
            <a:spLocks noGrp="1"/>
          </p:cNvSpPr>
          <p:nvPr>
            <p:ph type="body" sz="quarter" idx="10"/>
          </p:nvPr>
        </p:nvSpPr>
        <p:spPr>
          <a:xfrm>
            <a:off x="228600" y="1676400"/>
            <a:ext cx="6400800" cy="1524000"/>
          </a:xfrm>
          <a:prstGeom prst="rect">
            <a:avLst/>
          </a:prstGeom>
        </p:spPr>
        <p:txBody>
          <a:bodyPr/>
          <a:lstStyle>
            <a:lvl1pPr>
              <a:defRPr sz="1800"/>
            </a:lvl1pPr>
            <a:lvl2pPr>
              <a:buFont typeface="Arial"/>
              <a:buChar char="•"/>
            </a:lvl2pPr>
          </a:lstStyle>
          <a:p>
            <a:pPr lvl="0"/>
            <a:r>
              <a:rPr lang="en-US"/>
              <a:t>Click to edit Master text styles</a:t>
            </a:r>
          </a:p>
          <a:p>
            <a:pPr lvl="1"/>
            <a:r>
              <a:rPr lang="en-US"/>
              <a:t>Second level</a:t>
            </a:r>
          </a:p>
          <a:p>
            <a:pPr lvl="2"/>
            <a:r>
              <a:rPr lang="en-US"/>
              <a:t>Third level</a:t>
            </a:r>
          </a:p>
        </p:txBody>
      </p:sp>
      <p:pic>
        <p:nvPicPr>
          <p:cNvPr id="7" name="Picture 6" descr="Woman-Focused.jpg"/>
          <p:cNvPicPr>
            <a:picLocks noChangeAspect="1"/>
          </p:cNvPicPr>
          <p:nvPr userDrawn="1"/>
        </p:nvPicPr>
        <p:blipFill>
          <a:blip r:embed="rId3"/>
          <a:stretch/>
        </p:blipFill>
        <p:spPr>
          <a:xfrm>
            <a:off x="0" y="4114800"/>
            <a:ext cx="9144000" cy="2743200"/>
          </a:xfrm>
          <a:prstGeom prst="rect">
            <a:avLst/>
          </a:prstGeom>
        </p:spPr>
      </p:pic>
    </p:spTree>
    <p:extLst>
      <p:ext uri="{BB962C8B-B14F-4D97-AF65-F5344CB8AC3E}">
        <p14:creationId xmlns:p14="http://schemas.microsoft.com/office/powerpoint/2010/main" val="19134531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0">
          <a:blip r:embed="rId2"/>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p>
        </p:txBody>
      </p:sp>
      <p:sp>
        <p:nvSpPr>
          <p:cNvPr id="4" name="Slide Number Placeholder 5"/>
          <p:cNvSpPr>
            <a:spLocks noGrp="1"/>
          </p:cNvSpPr>
          <p:nvPr>
            <p:ph type="sldNum" sz="quarter" idx="10"/>
          </p:nvPr>
        </p:nvSpPr>
        <p:spPr>
          <a:xfrm>
            <a:off x="152400" y="6375400"/>
            <a:ext cx="457200" cy="365125"/>
          </a:xfrm>
          <a:prstGeom prst="rect">
            <a:avLst/>
          </a:prstGeom>
        </p:spPr>
        <p:txBody>
          <a:bodyPr anchor="b"/>
          <a:lstStyle>
            <a:lvl1pPr algn="l" fontAlgn="auto">
              <a:spcBef>
                <a:spcPct val="0"/>
              </a:spcBef>
              <a:spcAft>
                <a:spcPct val="0"/>
              </a:spcAft>
              <a:defRPr sz="1100" smtClean="0">
                <a:solidFill>
                  <a:srgbClr val="125DAB"/>
                </a:solidFill>
                <a:latin typeface="Arial" pitchFamily="34" charset="0"/>
                <a:ea typeface="+mn-ea"/>
                <a:cs typeface="Arial" pitchFamily="34" charset="0"/>
              </a:defRPr>
            </a:lvl1pPr>
          </a:lstStyle>
          <a:p>
            <a:fld id="{FAB721C6-B02D-8045-8C83-F3873172C969}" type="slidenum">
              <a:rPr lang="en-US"/>
              <a:t>‹#›</a:t>
            </a:fld>
            <a:endParaRPr lang="en-US"/>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ct val="0"/>
              </a:spcBef>
              <a:spcAft>
                <a:spcPct val="0"/>
              </a:spcAft>
              <a:defRPr sz="1100">
                <a:solidFill>
                  <a:srgbClr val="125DAB"/>
                </a:solidFill>
                <a:latin typeface="Arial" pitchFamily="34" charset="0"/>
                <a:ea typeface="+mn-ea"/>
                <a:cs typeface="Arial" pitchFamily="34" charset="0"/>
              </a:defRPr>
            </a:lvl1pPr>
          </a:lstStyle>
          <a:p>
            <a:r>
              <a:rPr lang="en-US"/>
              <a:t>Company Confidential </a:t>
            </a:r>
          </a:p>
        </p:txBody>
      </p:sp>
      <p:sp>
        <p:nvSpPr>
          <p:cNvPr id="6" name="Date Placeholder 3"/>
          <p:cNvSpPr>
            <a:spLocks noGrp="1"/>
          </p:cNvSpPr>
          <p:nvPr>
            <p:ph type="dt" sz="half" idx="12"/>
          </p:nvPr>
        </p:nvSpPr>
        <p:spPr>
          <a:xfrm>
            <a:off x="762000" y="6375400"/>
            <a:ext cx="1524000" cy="365125"/>
          </a:xfrm>
          <a:prstGeom prst="rect">
            <a:avLst/>
          </a:prstGeom>
        </p:spPr>
        <p:txBody>
          <a:bodyPr vert="horz" lIns="91440" tIns="45720" rIns="91440" bIns="45720" rtlCol="0" anchor="b"/>
          <a:lstStyle>
            <a:lvl1pPr algn="l" fontAlgn="auto">
              <a:spcBef>
                <a:spcPct val="0"/>
              </a:spcBef>
              <a:spcAft>
                <a:spcPct val="0"/>
              </a:spcAft>
              <a:defRPr sz="1100" smtClean="0">
                <a:solidFill>
                  <a:srgbClr val="125DAB"/>
                </a:solidFill>
                <a:latin typeface="Arial"/>
                <a:ea typeface="+mn-ea"/>
                <a:cs typeface="Arial"/>
              </a:defRPr>
            </a:lvl1pPr>
          </a:lstStyle>
          <a:p>
            <a:fld id="{EA680433-7685-4D24-A18C-2724BA06A2BE}" type="datetime4">
              <a:rPr lang="en-US" smtClean="0"/>
              <a:t>September 21, 2022</a:t>
            </a:fld>
            <a:endParaRPr lang="en-US"/>
          </a:p>
        </p:txBody>
      </p:sp>
    </p:spTree>
    <p:extLst>
      <p:ext uri="{BB962C8B-B14F-4D97-AF65-F5344CB8AC3E}">
        <p14:creationId xmlns:p14="http://schemas.microsoft.com/office/powerpoint/2010/main" val="1344091911"/>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0">
          <a:blip r:embed="rId2"/>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p>
        </p:txBody>
      </p:sp>
      <p:sp>
        <p:nvSpPr>
          <p:cNvPr id="4" name="Slide Number Placeholder 5"/>
          <p:cNvSpPr>
            <a:spLocks noGrp="1"/>
          </p:cNvSpPr>
          <p:nvPr>
            <p:ph type="sldNum" sz="quarter" idx="10"/>
          </p:nvPr>
        </p:nvSpPr>
        <p:spPr>
          <a:xfrm>
            <a:off x="152400" y="6375400"/>
            <a:ext cx="457200" cy="365125"/>
          </a:xfrm>
          <a:prstGeom prst="rect">
            <a:avLst/>
          </a:prstGeom>
        </p:spPr>
        <p:txBody>
          <a:bodyPr anchor="b"/>
          <a:lstStyle>
            <a:lvl1pPr algn="l" fontAlgn="auto">
              <a:spcBef>
                <a:spcPct val="0"/>
              </a:spcBef>
              <a:spcAft>
                <a:spcPct val="0"/>
              </a:spcAft>
              <a:defRPr sz="1100" smtClean="0">
                <a:solidFill>
                  <a:srgbClr val="125DAB"/>
                </a:solidFill>
                <a:latin typeface="Arial" pitchFamily="34" charset="0"/>
                <a:ea typeface="+mn-ea"/>
                <a:cs typeface="Arial" pitchFamily="34" charset="0"/>
              </a:defRPr>
            </a:lvl1pPr>
          </a:lstStyle>
          <a:p>
            <a:fld id="{FAB721C6-B02D-8045-8C83-F3873172C969}" type="slidenum">
              <a:rPr lang="en-US"/>
              <a:t>‹#›</a:t>
            </a:fld>
            <a:endParaRPr lang="en-US"/>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ct val="0"/>
              </a:spcBef>
              <a:spcAft>
                <a:spcPct val="0"/>
              </a:spcAft>
              <a:defRPr sz="1100">
                <a:solidFill>
                  <a:srgbClr val="125DAB"/>
                </a:solidFill>
                <a:latin typeface="Arial" pitchFamily="34" charset="0"/>
                <a:ea typeface="+mn-ea"/>
                <a:cs typeface="Arial" pitchFamily="34" charset="0"/>
              </a:defRPr>
            </a:lvl1pPr>
          </a:lstStyle>
          <a:p>
            <a:r>
              <a:rPr lang="en-US"/>
              <a:t>Company Confidential </a:t>
            </a:r>
          </a:p>
        </p:txBody>
      </p:sp>
      <p:sp>
        <p:nvSpPr>
          <p:cNvPr id="6" name="Date Placeholder 3"/>
          <p:cNvSpPr>
            <a:spLocks noGrp="1"/>
          </p:cNvSpPr>
          <p:nvPr>
            <p:ph type="dt" sz="half" idx="12"/>
          </p:nvPr>
        </p:nvSpPr>
        <p:spPr>
          <a:xfrm>
            <a:off x="762000" y="6375400"/>
            <a:ext cx="1524000" cy="365125"/>
          </a:xfrm>
          <a:prstGeom prst="rect">
            <a:avLst/>
          </a:prstGeom>
        </p:spPr>
        <p:txBody>
          <a:bodyPr vert="horz" lIns="91440" tIns="45720" rIns="91440" bIns="45720" rtlCol="0" anchor="b"/>
          <a:lstStyle>
            <a:lvl1pPr algn="l" fontAlgn="auto">
              <a:spcBef>
                <a:spcPct val="0"/>
              </a:spcBef>
              <a:spcAft>
                <a:spcPct val="0"/>
              </a:spcAft>
              <a:defRPr sz="1100" smtClean="0">
                <a:solidFill>
                  <a:srgbClr val="125DAB"/>
                </a:solidFill>
                <a:latin typeface="Arial"/>
                <a:ea typeface="+mn-ea"/>
                <a:cs typeface="Arial"/>
              </a:defRPr>
            </a:lvl1pPr>
          </a:lstStyle>
          <a:p>
            <a:fld id="{EA680433-7685-4D24-A18C-2724BA06A2BE}" type="datetime4">
              <a:rPr lang="en-US" smtClean="0"/>
              <a:t>September 21, 2022</a:t>
            </a:fld>
            <a:endParaRPr lang="en-US"/>
          </a:p>
        </p:txBody>
      </p:sp>
    </p:spTree>
    <p:extLst>
      <p:ext uri="{BB962C8B-B14F-4D97-AF65-F5344CB8AC3E}">
        <p14:creationId xmlns:p14="http://schemas.microsoft.com/office/powerpoint/2010/main" val="2152766764"/>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side image">
    <p:bg>
      <p:bgPr>
        <a:blipFill dpi="0" rotWithShape="0">
          <a:blip r:embed="rId2"/>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Click icon to add picture</a:t>
            </a:r>
          </a:p>
        </p:txBody>
      </p:sp>
      <p:sp>
        <p:nvSpPr>
          <p:cNvPr id="8" name="Content Placeholder 2"/>
          <p:cNvSpPr>
            <a:spLocks noGrp="1"/>
          </p:cNvSpPr>
          <p:nvPr>
            <p:ph idx="1"/>
          </p:nvPr>
        </p:nvSpPr>
        <p:spPr>
          <a:xfrm>
            <a:off x="457200" y="1295400"/>
            <a:ext cx="3733800" cy="48768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ctrTitle"/>
          </p:nvPr>
        </p:nvSpPr>
        <p:spPr>
          <a:xfrm>
            <a:off x="457200" y="457200"/>
            <a:ext cx="3733800" cy="533400"/>
          </a:xfrm>
          <a:prstGeom prst="rect">
            <a:avLst/>
          </a:prstGeom>
        </p:spPr>
        <p:txBody>
          <a:bodyPr>
            <a:noAutofit/>
          </a:bodyPr>
          <a:lstStyle>
            <a:lvl1pPr algn="l">
              <a:defRPr sz="3600" b="0" i="0" baseline="0">
                <a:solidFill>
                  <a:srgbClr val="125DAB"/>
                </a:solidFill>
                <a:latin typeface="Arial"/>
                <a:cs typeface="Arial"/>
              </a:defRPr>
            </a:lvl1pPr>
          </a:lstStyle>
          <a:p>
            <a:r>
              <a:rPr lang="en-US"/>
              <a:t>Click to edit Master title style</a:t>
            </a:r>
          </a:p>
        </p:txBody>
      </p:sp>
      <p:sp>
        <p:nvSpPr>
          <p:cNvPr id="5" name="Slide Number Placeholder 5"/>
          <p:cNvSpPr>
            <a:spLocks noGrp="1"/>
          </p:cNvSpPr>
          <p:nvPr>
            <p:ph type="sldNum" sz="quarter" idx="15"/>
          </p:nvPr>
        </p:nvSpPr>
        <p:spPr>
          <a:xfrm>
            <a:off x="152400" y="6375400"/>
            <a:ext cx="457200" cy="365125"/>
          </a:xfrm>
          <a:prstGeom prst="rect">
            <a:avLst/>
          </a:prstGeom>
        </p:spPr>
        <p:txBody>
          <a:bodyPr anchor="b"/>
          <a:lstStyle>
            <a:lvl1pPr algn="l" fontAlgn="auto">
              <a:spcBef>
                <a:spcPct val="0"/>
              </a:spcBef>
              <a:spcAft>
                <a:spcPct val="0"/>
              </a:spcAft>
              <a:defRPr sz="1100" smtClean="0">
                <a:solidFill>
                  <a:srgbClr val="125DAB"/>
                </a:solidFill>
                <a:latin typeface="Arial" pitchFamily="34" charset="0"/>
                <a:ea typeface="+mn-ea"/>
                <a:cs typeface="Arial" pitchFamily="34" charset="0"/>
              </a:defRPr>
            </a:lvl1pPr>
          </a:lstStyle>
          <a:p>
            <a:fld id="{FA1FE219-1DED-1748-980C-283AAD9EF276}" type="slidenum">
              <a:rPr lang="en-US"/>
              <a:t>‹#›</a:t>
            </a:fld>
            <a:endParaRPr lang="en-US"/>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ct val="0"/>
              </a:spcBef>
              <a:spcAft>
                <a:spcPct val="0"/>
              </a:spcAft>
              <a:defRPr sz="1100">
                <a:solidFill>
                  <a:srgbClr val="125DAB"/>
                </a:solidFill>
                <a:latin typeface="Arial" pitchFamily="34" charset="0"/>
                <a:ea typeface="+mn-ea"/>
                <a:cs typeface="Arial" pitchFamily="34" charset="0"/>
              </a:defRPr>
            </a:lvl1pPr>
          </a:lstStyle>
          <a:p>
            <a:r>
              <a:rPr lang="en-US"/>
              <a:t>Company Confidential </a:t>
            </a:r>
          </a:p>
        </p:txBody>
      </p:sp>
      <p:sp>
        <p:nvSpPr>
          <p:cNvPr id="7" name="Date Placeholder 3"/>
          <p:cNvSpPr>
            <a:spLocks noGrp="1"/>
          </p:cNvSpPr>
          <p:nvPr>
            <p:ph type="dt" sz="half" idx="17"/>
          </p:nvPr>
        </p:nvSpPr>
        <p:spPr>
          <a:xfrm>
            <a:off x="762000" y="6375400"/>
            <a:ext cx="1524000" cy="365125"/>
          </a:xfrm>
          <a:prstGeom prst="rect">
            <a:avLst/>
          </a:prstGeom>
        </p:spPr>
        <p:txBody>
          <a:bodyPr vert="horz" lIns="91440" tIns="45720" rIns="91440" bIns="45720" rtlCol="0" anchor="b"/>
          <a:lstStyle>
            <a:lvl1pPr algn="l" fontAlgn="auto">
              <a:spcBef>
                <a:spcPct val="0"/>
              </a:spcBef>
              <a:spcAft>
                <a:spcPct val="0"/>
              </a:spcAft>
              <a:defRPr sz="1100" smtClean="0">
                <a:solidFill>
                  <a:srgbClr val="125DAB"/>
                </a:solidFill>
                <a:latin typeface="Arial"/>
                <a:ea typeface="+mn-ea"/>
                <a:cs typeface="Arial"/>
              </a:defRPr>
            </a:lvl1pPr>
          </a:lstStyle>
          <a:p>
            <a:fld id="{C5C1C72C-024C-44F0-83D2-D64EB71B7410}" type="datetime4">
              <a:rPr lang="en-US" smtClean="0"/>
              <a:t>September 21, 2022</a:t>
            </a:fld>
            <a:endParaRPr lang="en-US"/>
          </a:p>
        </p:txBody>
      </p:sp>
    </p:spTree>
    <p:extLst>
      <p:ext uri="{BB962C8B-B14F-4D97-AF65-F5344CB8AC3E}">
        <p14:creationId xmlns:p14="http://schemas.microsoft.com/office/powerpoint/2010/main" val="18371670"/>
      </p:ext>
    </p:extLst>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Click icon to add picture</a:t>
            </a:r>
          </a:p>
        </p:txBody>
      </p:sp>
      <p:sp>
        <p:nvSpPr>
          <p:cNvPr id="2" name="Title 1"/>
          <p:cNvSpPr>
            <a:spLocks noGrp="1"/>
          </p:cNvSpPr>
          <p:nvPr>
            <p:ph type="ctrTitle"/>
          </p:nvPr>
        </p:nvSpPr>
        <p:spPr>
          <a:xfrm>
            <a:off x="335280" y="54864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728189877"/>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with logo">
    <p:bg>
      <p:bgPr>
        <a:blipFill dpi="0" rotWithShape="0">
          <a:blip r:embed="rId2"/>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501150"/>
      </p:ext>
    </p:extLst>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P Closing General Disclosur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Tree>
    <p:extLst>
      <p:ext uri="{BB962C8B-B14F-4D97-AF65-F5344CB8AC3E}">
        <p14:creationId xmlns:p14="http://schemas.microsoft.com/office/powerpoint/2010/main" val="1512525476"/>
      </p:ext>
    </p:extLst>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685800" y="228600"/>
            <a:ext cx="8153400" cy="533400"/>
          </a:xfrm>
          <a:prstGeom prst="rect">
            <a:avLst/>
          </a:prstGeom>
        </p:spPr>
        <p:txBody>
          <a:bodyPr>
            <a:noAutofit/>
          </a:bodyPr>
          <a:lstStyle>
            <a:lvl1pPr algn="l">
              <a:defRPr sz="3200" b="1" i="0">
                <a:solidFill>
                  <a:srgbClr val="125DAB"/>
                </a:solidFill>
                <a:latin typeface="Arial"/>
                <a:cs typeface="Arial"/>
              </a:defRPr>
            </a:lvl1pPr>
          </a:lstStyle>
          <a:p>
            <a:r>
              <a:rPr lang="en-US"/>
              <a:t>Click to edit Master title style</a:t>
            </a:r>
          </a:p>
        </p:txBody>
      </p:sp>
      <p:sp>
        <p:nvSpPr>
          <p:cNvPr id="9"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t>‹#›</a:t>
            </a:fld>
            <a:endParaRPr lang="en-US"/>
          </a:p>
        </p:txBody>
      </p:sp>
      <p:sp>
        <p:nvSpPr>
          <p:cNvPr id="14"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a:t>Moving Toward Financial Security</a:t>
            </a:r>
          </a:p>
        </p:txBody>
      </p:sp>
      <p:sp>
        <p:nvSpPr>
          <p:cNvPr id="15"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E190EC25-A198-4211-8528-D0DEDAC771B1}" type="datetime4">
              <a:rPr lang="en-US" smtClean="0"/>
              <a:t>September 21, 2022</a:t>
            </a:fld>
            <a:endParaRPr lang="en-US"/>
          </a:p>
        </p:txBody>
      </p:sp>
    </p:spTree>
    <p:extLst>
      <p:ext uri="{BB962C8B-B14F-4D97-AF65-F5344CB8AC3E}">
        <p14:creationId xmlns:p14="http://schemas.microsoft.com/office/powerpoint/2010/main" val="24015184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3989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07" r:id="rId4"/>
    <p:sldLayoutId id="2147483687" r:id="rId5"/>
    <p:sldLayoutId id="2147483688" r:id="rId6"/>
    <p:sldLayoutId id="2147483697" r:id="rId7"/>
    <p:sldLayoutId id="2147483700" r:id="rId8"/>
    <p:sldLayoutId id="2147483704" r:id="rId9"/>
    <p:sldLayoutId id="2147483705" r:id="rId10"/>
    <p:sldLayoutId id="2147483706" r:id="rId11"/>
    <p:sldLayoutId id="2147483662" r:id="rId12"/>
    <p:sldLayoutId id="2147483664" r:id="rId13"/>
    <p:sldLayoutId id="2147483663" r:id="rId14"/>
    <p:sldLayoutId id="2147483667"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Lst>
  <p:transition/>
  <p:hf hd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www.choosetosave.org/" TargetMode="External"/><Relationship Id="rId4" Type="http://schemas.openxmlformats.org/officeDocument/2006/relationships/hyperlink" Target="http://www.mymoney.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p:blipFill>
        <p:spPr/>
      </p:pic>
      <p:sp>
        <p:nvSpPr>
          <p:cNvPr id="13" name="Title 12"/>
          <p:cNvSpPr>
            <a:spLocks noGrp="1"/>
          </p:cNvSpPr>
          <p:nvPr>
            <p:ph type="ctrTitle"/>
          </p:nvPr>
        </p:nvSpPr>
        <p:spPr>
          <a:xfrm>
            <a:off x="4267200" y="2209800"/>
            <a:ext cx="4953000" cy="1447800"/>
          </a:xfrm>
        </p:spPr>
        <p:txBody>
          <a:bodyPr/>
          <a:lstStyle/>
          <a:p>
            <a:pPr>
              <a:spcBef>
                <a:spcPts val="1200"/>
              </a:spcBef>
              <a:defRPr b="0" i="0"/>
            </a:pPr>
            <a:r>
              <a:rPr lang="x-none" sz="4800" dirty="0">
                <a:solidFill>
                  <a:schemeClr val="bg2"/>
                </a:solidFill>
              </a:rPr>
              <a:t>Ahorrar para </a:t>
            </a:r>
            <a:br>
              <a:rPr lang="x-none" sz="4800" dirty="0">
                <a:solidFill>
                  <a:schemeClr val="bg2"/>
                </a:solidFill>
              </a:rPr>
            </a:br>
            <a:r>
              <a:rPr lang="x-none" sz="4800" dirty="0">
                <a:solidFill>
                  <a:schemeClr val="bg2"/>
                </a:solidFill>
              </a:rPr>
              <a:t>su futuro.</a:t>
            </a:r>
            <a:br>
              <a:rPr lang="x-none" sz="4800" dirty="0">
                <a:solidFill>
                  <a:schemeClr val="bg2"/>
                </a:solidFill>
              </a:rPr>
            </a:br>
            <a:br>
              <a:rPr lang="x-none" sz="1800" dirty="0">
                <a:solidFill>
                  <a:schemeClr val="bg2"/>
                </a:solidFill>
              </a:rPr>
            </a:br>
            <a:br>
              <a:rPr lang="x-none" sz="4400" b="1" dirty="0"/>
            </a:br>
            <a:endParaRPr lang="x-none" sz="4400" b="1" dirty="0"/>
          </a:p>
        </p:txBody>
      </p:sp>
      <p:sp>
        <p:nvSpPr>
          <p:cNvPr id="2" name="TextBox 1">
            <a:extLst>
              <a:ext uri="{FF2B5EF4-FFF2-40B4-BE49-F238E27FC236}">
                <a16:creationId xmlns:a16="http://schemas.microsoft.com/office/drawing/2014/main" id="{C262343C-9EF9-83F4-614F-846193BA0D2B}"/>
              </a:ext>
            </a:extLst>
          </p:cNvPr>
          <p:cNvSpPr txBox="1"/>
          <p:nvPr/>
        </p:nvSpPr>
        <p:spPr>
          <a:xfrm>
            <a:off x="4273060" y="3950675"/>
            <a:ext cx="4572000" cy="1200329"/>
          </a:xfrm>
          <a:prstGeom prst="rect">
            <a:avLst/>
          </a:prstGeom>
          <a:noFill/>
        </p:spPr>
        <p:txBody>
          <a:bodyPr wrap="square" rtlCol="0">
            <a:spAutoFit/>
          </a:bodyPr>
          <a:lstStyle/>
          <a:p>
            <a:r>
              <a:rPr kumimoji="0" lang="x-none" sz="2400" b="1" i="0" u="none" strike="noStrike" kern="1200" cap="none" spc="0" normalizeH="0" baseline="0" noProof="0" dirty="0">
                <a:ln>
                  <a:noFill/>
                </a:ln>
                <a:solidFill>
                  <a:srgbClr val="FFFFFF"/>
                </a:solidFill>
                <a:effectLst/>
                <a:uLnTx/>
                <a:uFillTx/>
                <a:latin typeface="Arial"/>
                <a:ea typeface="ＭＳ Ｐゴシック" charset="0"/>
                <a:cs typeface="Arial"/>
              </a:rPr>
              <a:t>Dé pasos simples ahora para </a:t>
            </a:r>
            <a:br>
              <a:rPr kumimoji="0" lang="x-none"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x-none" sz="2400" b="1" i="0" u="none" strike="noStrike" kern="1200" cap="none" spc="0" normalizeH="0" baseline="0" noProof="0" dirty="0">
                <a:ln>
                  <a:noFill/>
                </a:ln>
                <a:solidFill>
                  <a:srgbClr val="FFFFFF"/>
                </a:solidFill>
                <a:effectLst/>
                <a:uLnTx/>
                <a:uFillTx/>
                <a:latin typeface="Arial"/>
                <a:ea typeface="ＭＳ Ｐゴシック" charset="0"/>
                <a:cs typeface="Arial"/>
              </a:rPr>
              <a:t>darse un chapuzón en su </a:t>
            </a:r>
            <a:br>
              <a:rPr kumimoji="0" lang="x-none"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x-none" sz="2400" b="1" i="0" u="none" strike="noStrike" kern="1200" cap="none" spc="0" normalizeH="0" baseline="0" noProof="0" dirty="0">
                <a:ln>
                  <a:noFill/>
                </a:ln>
                <a:solidFill>
                  <a:srgbClr val="FFFFFF"/>
                </a:solidFill>
                <a:effectLst/>
                <a:uLnTx/>
                <a:uFillTx/>
                <a:latin typeface="Arial"/>
                <a:ea typeface="ＭＳ Ｐゴシック" charset="0"/>
                <a:cs typeface="Arial"/>
              </a:rPr>
              <a:t>seguridad financiera.</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b="0" i="0"/>
            </a:pPr>
            <a:r>
              <a:rPr lang="x-none"/>
              <a:t>Llévelo a otro nivel</a:t>
            </a:r>
            <a:br>
              <a:rPr lang="x-none"/>
            </a:br>
            <a:endParaRPr lang="x-none"/>
          </a:p>
        </p:txBody>
      </p:sp>
      <p:sp>
        <p:nvSpPr>
          <p:cNvPr id="5" name="Content Placeholder 4"/>
          <p:cNvSpPr>
            <a:spLocks noGrp="1"/>
          </p:cNvSpPr>
          <p:nvPr>
            <p:ph idx="4294967295"/>
          </p:nvPr>
        </p:nvSpPr>
        <p:spPr>
          <a:xfrm>
            <a:off x="647700" y="1350166"/>
            <a:ext cx="8153400" cy="3505200"/>
          </a:xfrm>
          <a:prstGeom prst="rect">
            <a:avLst/>
          </a:prstGeom>
        </p:spPr>
        <p:txBody>
          <a:bodyPr/>
          <a:lstStyle/>
          <a:p>
            <a:pPr marL="457200" lvl="0" indent="-457200" fontAlgn="base">
              <a:spcBef>
                <a:spcPct val="0"/>
              </a:spcBef>
              <a:spcAft>
                <a:spcPts val="1200"/>
              </a:spcAft>
              <a:buFontTx/>
              <a:buAutoNum type="arabicPeriod"/>
              <a:defRPr b="0" i="0"/>
            </a:pPr>
            <a:r>
              <a:rPr lang="x-none" sz="2000" kern="0" dirty="0"/>
              <a:t>Reúna sus registros. </a:t>
            </a:r>
          </a:p>
          <a:p>
            <a:pPr marL="457200" lvl="0" indent="-457200" fontAlgn="base">
              <a:spcBef>
                <a:spcPct val="0"/>
              </a:spcBef>
              <a:spcAft>
                <a:spcPts val="1200"/>
              </a:spcAft>
              <a:buFontTx/>
              <a:buAutoNum type="arabicPeriod"/>
              <a:defRPr b="0" i="0"/>
            </a:pPr>
            <a:r>
              <a:rPr lang="x-none" sz="2000" kern="0" dirty="0"/>
              <a:t>Júntelo todo. </a:t>
            </a:r>
          </a:p>
          <a:p>
            <a:pPr marL="457200" lvl="0" indent="-457200" fontAlgn="base">
              <a:spcBef>
                <a:spcPct val="0"/>
              </a:spcBef>
              <a:spcAft>
                <a:spcPts val="1200"/>
              </a:spcAft>
              <a:buFontTx/>
              <a:buAutoNum type="arabicPeriod"/>
              <a:defRPr b="0" i="0"/>
            </a:pPr>
            <a:r>
              <a:rPr lang="x-none" sz="2000" kern="0" dirty="0"/>
              <a:t>No olvide al recaudador </a:t>
            </a:r>
            <a:br>
              <a:rPr lang="es-AR" sz="2000" kern="0" dirty="0"/>
            </a:br>
            <a:r>
              <a:rPr lang="x-none" sz="2000" kern="0" dirty="0"/>
              <a:t>de impuestos. </a:t>
            </a:r>
          </a:p>
          <a:p>
            <a:pPr marL="457200" lvl="0" indent="-457200" fontAlgn="base">
              <a:spcBef>
                <a:spcPct val="0"/>
              </a:spcBef>
              <a:spcAft>
                <a:spcPts val="1200"/>
              </a:spcAft>
              <a:buFontTx/>
              <a:buAutoNum type="arabicPeriod"/>
              <a:defRPr b="0" i="0"/>
            </a:pPr>
            <a:r>
              <a:rPr lang="x-none" sz="2000" kern="0" dirty="0"/>
              <a:t>Categorice los gastos. </a:t>
            </a:r>
          </a:p>
          <a:p>
            <a:pPr marL="457200" lvl="0" indent="-457200" fontAlgn="base">
              <a:spcBef>
                <a:spcPct val="0"/>
              </a:spcBef>
              <a:spcAft>
                <a:spcPts val="1200"/>
              </a:spcAft>
              <a:buFontTx/>
              <a:buAutoNum type="arabicPeriod"/>
              <a:defRPr b="0" i="0"/>
            </a:pPr>
            <a:r>
              <a:rPr lang="x-none" sz="2000" kern="0" dirty="0"/>
              <a:t>Encuentre el resultado final. </a:t>
            </a:r>
          </a:p>
        </p:txBody>
      </p:sp>
      <p:sp>
        <p:nvSpPr>
          <p:cNvPr id="9" name="Rounded Rectangle 8"/>
          <p:cNvSpPr/>
          <p:nvPr/>
        </p:nvSpPr>
        <p:spPr>
          <a:xfrm>
            <a:off x="647700" y="3945326"/>
            <a:ext cx="3924300" cy="1160074"/>
          </a:xfrm>
          <a:prstGeom prst="roundRect">
            <a:avLst/>
          </a:prstGeom>
          <a:noFill/>
          <a:ln w="38100" cap="flat" algn="ctr">
            <a:solidFill>
              <a:srgbClr val="125D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defRPr b="0" i="0"/>
            </a:pPr>
            <a:r>
              <a:rPr lang="x-none" kern="0" dirty="0">
                <a:solidFill>
                  <a:srgbClr val="125DAB"/>
                </a:solidFill>
                <a:latin typeface="Arial" pitchFamily="34" charset="0"/>
                <a:cs typeface="Arial" pitchFamily="34" charset="0"/>
              </a:rPr>
              <a:t>Si le sobra algo, considere redirigir una parte a su cuenta 401(k).</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724400" y="1371937"/>
            <a:ext cx="3633531" cy="3523793"/>
          </a:xfrm>
          <a:prstGeom prst="rect">
            <a:avLst/>
          </a:prstGeom>
        </p:spPr>
      </p:pic>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7A14BCFB-8CFD-4323-849E-D4D6275E9673}" type="slidenum">
              <a:rPr lang="en-US" smtClean="0"/>
              <a:t>10</a:t>
            </a:fld>
            <a:endParaRPr lang="en-US"/>
          </a:p>
        </p:txBody>
      </p:sp>
    </p:spTree>
    <p:extLst>
      <p:ext uri="{BB962C8B-B14F-4D97-AF65-F5344CB8AC3E}">
        <p14:creationId xmlns:p14="http://schemas.microsoft.com/office/powerpoint/2010/main" val="25248567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defRPr b="0" i="0"/>
            </a:pPr>
            <a:r>
              <a:rPr lang="x-none"/>
              <a:t>Beneficios de su plan de jubilación</a:t>
            </a:r>
          </a:p>
        </p:txBody>
      </p:sp>
      <p:pic>
        <p:nvPicPr>
          <p:cNvPr id="5" name="Picture 4" descr="Figura Muestra el Usted Tiene el Control. Ahorros Fiscales Descuento por Nomina Coincidencia de Emple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551" y="1583747"/>
            <a:ext cx="4709297" cy="3939303"/>
          </a:xfrm>
          <a:prstGeom prst="rect">
            <a:avLst/>
          </a:prstGeom>
        </p:spPr>
      </p:pic>
      <p:sp>
        <p:nvSpPr>
          <p:cNvPr id="2" name="Content Placeholder 1">
            <a:extLst>
              <a:ext uri="{C183D7F6-B498-43B3-948B-1728B52AA6E4}">
                <adec:decorative xmlns:adec="http://schemas.microsoft.com/office/drawing/2017/decorative" val="1"/>
              </a:ext>
            </a:extLst>
          </p:cNvPr>
          <p:cNvSpPr>
            <a:spLocks noGrp="1"/>
          </p:cNvSpPr>
          <p:nvPr>
            <p:ph idx="1"/>
          </p:nvPr>
        </p:nvSpPr>
        <p:spPr>
          <a:xfrm>
            <a:off x="468086" y="1295400"/>
            <a:ext cx="4180114" cy="3886200"/>
          </a:xfrm>
        </p:spPr>
        <p:txBody>
          <a:bodyPr/>
          <a:lstStyle/>
          <a:p>
            <a:pPr>
              <a:defRPr b="0" i="0"/>
            </a:pPr>
            <a:endParaRPr lang="en-US">
              <a:solidFill>
                <a:srgbClr val="FF0000"/>
              </a:solidFill>
            </a:endParaRPr>
          </a:p>
          <a:p>
            <a:pPr>
              <a:defRPr b="0" i="0"/>
            </a:pPr>
            <a:endParaRPr lang="en-US">
              <a:solidFill>
                <a:srgbClr val="FF0000"/>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CEDD1075-F567-4C19-85FC-0C66D043255E}" type="slidenum">
              <a:rPr lang="en-US" smtClean="0"/>
              <a:t>11</a:t>
            </a:fld>
            <a:endParaRPr lang="en-US"/>
          </a:p>
        </p:txBody>
      </p:sp>
    </p:spTree>
    <p:extLst>
      <p:ext uri="{BB962C8B-B14F-4D97-AF65-F5344CB8AC3E}">
        <p14:creationId xmlns:p14="http://schemas.microsoft.com/office/powerpoint/2010/main" val="20285017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defRPr b="0" i="0"/>
            </a:pPr>
            <a:r>
              <a:rPr lang="x-none" dirty="0"/>
              <a:t>Beneficios de su plan de jubilación</a:t>
            </a:r>
            <a:r>
              <a:rPr lang="en-US" dirty="0"/>
              <a:t> </a:t>
            </a:r>
            <a:endParaRPr lang="x-none" dirty="0"/>
          </a:p>
        </p:txBody>
      </p:sp>
      <p:pic>
        <p:nvPicPr>
          <p:cNvPr id="5" name="Picture 4" descr="Figura Muestra el Usted Tienes el control.  Ahorros fiscales Descuento por nómin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551" y="1583748"/>
            <a:ext cx="4709296" cy="3939302"/>
          </a:xfrm>
          <a:prstGeom prst="rect">
            <a:avLst/>
          </a:prstGeom>
        </p:spPr>
      </p:pic>
      <p:sp>
        <p:nvSpPr>
          <p:cNvPr id="2" name="Content Placeholder 1">
            <a:extLst>
              <a:ext uri="{C183D7F6-B498-43B3-948B-1728B52AA6E4}">
                <adec:decorative xmlns:adec="http://schemas.microsoft.com/office/drawing/2017/decorative" val="1"/>
              </a:ext>
            </a:extLst>
          </p:cNvPr>
          <p:cNvSpPr>
            <a:spLocks noGrp="1"/>
          </p:cNvSpPr>
          <p:nvPr>
            <p:ph idx="1"/>
          </p:nvPr>
        </p:nvSpPr>
        <p:spPr>
          <a:xfrm>
            <a:off x="468086" y="1295400"/>
            <a:ext cx="4180114" cy="3886200"/>
          </a:xfrm>
        </p:spPr>
        <p:txBody>
          <a:bodyPr/>
          <a:lstStyle/>
          <a:p>
            <a:pPr>
              <a:defRPr b="0" i="0"/>
            </a:pPr>
            <a:endParaRPr lang="en-US">
              <a:solidFill>
                <a:srgbClr val="FF0000"/>
              </a:solidFill>
            </a:endParaRPr>
          </a:p>
          <a:p>
            <a:pPr>
              <a:defRPr b="0" i="0"/>
            </a:pPr>
            <a:endParaRPr lang="en-US">
              <a:solidFill>
                <a:srgbClr val="FF0000"/>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5618D441-BE87-40A5-AE81-E66178100EC6}" type="slidenum">
              <a:rPr lang="en-US" smtClean="0"/>
              <a:t>12</a:t>
            </a:fld>
            <a:endParaRPr lang="en-US"/>
          </a:p>
        </p:txBody>
      </p:sp>
    </p:spTree>
    <p:extLst>
      <p:ext uri="{BB962C8B-B14F-4D97-AF65-F5344CB8AC3E}">
        <p14:creationId xmlns:p14="http://schemas.microsoft.com/office/powerpoint/2010/main" val="16109701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b="0" i="0"/>
            </a:pPr>
            <a:r>
              <a:rPr lang="x-none" dirty="0"/>
              <a:t>Pequeño aumento, gran diferencia </a:t>
            </a:r>
          </a:p>
        </p:txBody>
      </p:sp>
      <p:sp>
        <p:nvSpPr>
          <p:cNvPr id="7" name="Content Placeholder 6"/>
          <p:cNvSpPr>
            <a:spLocks noGrp="1"/>
          </p:cNvSpPr>
          <p:nvPr>
            <p:ph idx="1"/>
          </p:nvPr>
        </p:nvSpPr>
        <p:spPr>
          <a:xfrm>
            <a:off x="457200" y="1228466"/>
            <a:ext cx="2895600" cy="4495800"/>
          </a:xfrm>
        </p:spPr>
        <p:txBody>
          <a:bodyPr/>
          <a:lstStyle/>
          <a:p>
            <a:pPr marL="0" indent="0">
              <a:buNone/>
              <a:defRPr b="0" i="0"/>
            </a:pPr>
            <a:r>
              <a:rPr lang="x-none" dirty="0"/>
              <a:t>Un pequeño aumento en el nivel de contribución de retiro podría traducirse en miles de dólares con el tiempo. </a:t>
            </a:r>
          </a:p>
          <a:p>
            <a:pPr>
              <a:defRPr b="0" i="0"/>
            </a:pPr>
            <a:endParaRPr lang="en-US" dirty="0"/>
          </a:p>
          <a:p>
            <a:pPr>
              <a:defRPr b="0" i="0"/>
            </a:pPr>
            <a:endParaRPr lang="en-US" dirty="0"/>
          </a:p>
        </p:txBody>
      </p:sp>
      <p:sp>
        <p:nvSpPr>
          <p:cNvPr id="5" name="TextBox 4"/>
          <p:cNvSpPr txBox="1"/>
          <p:nvPr/>
        </p:nvSpPr>
        <p:spPr>
          <a:xfrm>
            <a:off x="457200" y="3785274"/>
            <a:ext cx="2519632" cy="2085086"/>
          </a:xfrm>
          <a:prstGeom prst="rect">
            <a:avLst/>
          </a:prstGeom>
          <a:noFill/>
        </p:spPr>
        <p:txBody>
          <a:bodyPr wrap="square" rtlCol="0">
            <a:spAutoFit/>
          </a:bodyPr>
          <a:lstStyle/>
          <a:p>
            <a:pPr>
              <a:defRPr b="0" i="0"/>
            </a:pPr>
            <a:r>
              <a:rPr lang="x-none" baseline="30000" dirty="0"/>
              <a:t>Este ejemplo es hipotético y se da solo a modo de ilustración; no es indicativo del desempeño de ninguna inversión específica. Las inversiones están sujetas a los riesgos del mercado y fluctúan en valor. Todos los montos de contribuciones se basan en un salario anual de $40,000 y asumen una tasa de 7 por ciento de rendimiento mensual.</a:t>
            </a:r>
          </a:p>
        </p:txBody>
      </p:sp>
      <p:pic>
        <p:nvPicPr>
          <p:cNvPr id="2" name="Picture 1" descr="Gráfico de linea Muestra el Pequeño aumento, gran diferencia 3% $100/mes, 1% $33/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28466"/>
            <a:ext cx="5257799" cy="4638934"/>
          </a:xfrm>
          <a:prstGeom prst="rect">
            <a:avLst/>
          </a:prstGeom>
        </p:spPr>
      </p:pic>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DC18945C-67BB-4A85-A60B-DAF289693C26}" type="slidenum">
              <a:rPr lang="en-US" smtClean="0"/>
              <a:t>13</a:t>
            </a:fld>
            <a:endParaRPr lang="en-US"/>
          </a:p>
        </p:txBody>
      </p:sp>
    </p:spTree>
    <p:extLst>
      <p:ext uri="{BB962C8B-B14F-4D97-AF65-F5344CB8AC3E}">
        <p14:creationId xmlns:p14="http://schemas.microsoft.com/office/powerpoint/2010/main" val="12565010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p:blipFill>
        <p:spPr/>
      </p:pic>
      <p:sp>
        <p:nvSpPr>
          <p:cNvPr id="2" name="Title 1"/>
          <p:cNvSpPr>
            <a:spLocks noGrp="1"/>
          </p:cNvSpPr>
          <p:nvPr>
            <p:ph type="ctrTitle"/>
          </p:nvPr>
        </p:nvSpPr>
        <p:spPr>
          <a:xfrm>
            <a:off x="457200" y="457200"/>
            <a:ext cx="4343400" cy="533400"/>
          </a:xfrm>
        </p:spPr>
        <p:txBody>
          <a:bodyPr/>
          <a:lstStyle/>
          <a:p>
            <a:pPr>
              <a:defRPr b="0" i="0"/>
            </a:pPr>
            <a:r>
              <a:rPr lang="x-none" sz="3100"/>
              <a:t>¡Empezar es sencillo!</a:t>
            </a:r>
          </a:p>
        </p:txBody>
      </p:sp>
      <p:sp>
        <p:nvSpPr>
          <p:cNvPr id="6148" name="Content Placeholder 5"/>
          <p:cNvSpPr>
            <a:spLocks noGrp="1"/>
          </p:cNvSpPr>
          <p:nvPr>
            <p:ph idx="1"/>
          </p:nvPr>
        </p:nvSpPr>
        <p:spPr/>
        <p:txBody>
          <a:bodyPr/>
          <a:lstStyle/>
          <a:p>
            <a:pPr>
              <a:defRPr b="0" i="0"/>
            </a:pPr>
            <a:r>
              <a:rPr lang="x-none"/>
              <a:t>Tres meses de servicio y entrada trimestral</a:t>
            </a:r>
          </a:p>
          <a:p>
            <a:pPr>
              <a:defRPr b="0" i="0"/>
            </a:pPr>
            <a:r>
              <a:rPr lang="x-none"/>
              <a:t>Su empleador igualará su contribución:</a:t>
            </a:r>
          </a:p>
          <a:p>
            <a:pPr lvl="1">
              <a:defRPr b="0" i="0"/>
            </a:pPr>
            <a:r>
              <a:rPr lang="x-none"/>
              <a:t>100 por ciento hasta $20 por período de pago</a:t>
            </a:r>
          </a:p>
          <a:p>
            <a:pPr lvl="1">
              <a:defRPr b="0" i="0"/>
            </a:pPr>
            <a:endParaRPr lang="en-US"/>
          </a:p>
        </p:txBody>
      </p:sp>
      <p:sp>
        <p:nvSpPr>
          <p:cNvPr id="3" name="TextBox 2"/>
          <p:cNvSpPr txBox="1"/>
          <p:nvPr/>
        </p:nvSpPr>
        <p:spPr>
          <a:xfrm rot="20394807">
            <a:off x="644109" y="3923483"/>
            <a:ext cx="3817624" cy="1556035"/>
          </a:xfrm>
          <a:prstGeom prst="rect">
            <a:avLst/>
          </a:prstGeom>
          <a:noFill/>
        </p:spPr>
        <p:txBody>
          <a:bodyPr wrap="square" rtlCol="0">
            <a:spAutoFit/>
          </a:bodyPr>
          <a:lstStyle/>
          <a:p>
            <a:pPr>
              <a:defRPr b="0" i="0"/>
            </a:pPr>
            <a:r>
              <a:rPr lang="x-none" sz="3200" b="1">
                <a:solidFill>
                  <a:srgbClr val="E43C53"/>
                </a:solidFill>
              </a:rPr>
              <a:t>AR para personalizar la pantalla</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5"/>
          </p:nvPr>
        </p:nvSpPr>
        <p:spPr/>
        <p:txBody>
          <a:bodyPr/>
          <a:lstStyle/>
          <a:p>
            <a:pPr>
              <a:defRPr b="0" i="0"/>
            </a:pPr>
            <a:fld id="{9F51A131-45F7-471A-930F-7737B71EE545}" type="slidenum">
              <a:rPr lang="en-US" smtClean="0"/>
              <a:t>14</a:t>
            </a:fld>
            <a:endParaRPr lang="en-US"/>
          </a:p>
        </p:txBody>
      </p:sp>
    </p:spTree>
    <p:extLst>
      <p:ext uri="{BB962C8B-B14F-4D97-AF65-F5344CB8AC3E}">
        <p14:creationId xmlns:p14="http://schemas.microsoft.com/office/powerpoint/2010/main" val="22780506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defRPr b="0" i="0"/>
            </a:pPr>
            <a:r>
              <a:rPr lang="x-none" spc="-40" dirty="0"/>
              <a:t>¡Pase a la acción hoy mismo!</a:t>
            </a:r>
            <a:br>
              <a:rPr lang="x-none" spc="-40" dirty="0"/>
            </a:br>
            <a:endParaRPr lang="x-none" spc="-40" dirty="0"/>
          </a:p>
        </p:txBody>
      </p:sp>
      <p:sp>
        <p:nvSpPr>
          <p:cNvPr id="7" name="Content Placeholder 5"/>
          <p:cNvSpPr>
            <a:spLocks noGrp="1"/>
          </p:cNvSpPr>
          <p:nvPr>
            <p:ph idx="1"/>
          </p:nvPr>
        </p:nvSpPr>
        <p:spPr>
          <a:xfrm>
            <a:off x="457200" y="1295400"/>
            <a:ext cx="5355396" cy="4191000"/>
          </a:xfrm>
        </p:spPr>
        <p:txBody>
          <a:bodyPr/>
          <a:lstStyle/>
          <a:p>
            <a:pPr marL="457200" lvl="0" indent="-457200">
              <a:buFont typeface="+mj-lt"/>
              <a:buAutoNum type="arabicPeriod"/>
              <a:defRPr b="0" i="0"/>
            </a:pPr>
            <a:r>
              <a:rPr lang="x-none" noProof="0" dirty="0"/>
              <a:t>Utilice la tarjeta postal Easy Enrollment o Easy Increase</a:t>
            </a:r>
          </a:p>
          <a:p>
            <a:pPr marL="457200" lvl="0" indent="-457200">
              <a:buFont typeface="+mj-lt"/>
              <a:buAutoNum type="arabicPeriod"/>
              <a:defRPr b="0" i="0"/>
            </a:pPr>
            <a:r>
              <a:rPr lang="x-none" noProof="0" dirty="0"/>
              <a:t>Entregue esta tarjeta postal a su departamento de Recursos humanos.</a:t>
            </a:r>
          </a:p>
          <a:p>
            <a:pPr marL="457200" lvl="0" indent="-457200">
              <a:buFont typeface="+mj-lt"/>
              <a:buAutoNum type="arabicPeriod"/>
              <a:defRPr b="0" i="0"/>
            </a:pPr>
            <a:r>
              <a:rPr lang="x-none" dirty="0"/>
              <a:t>¡Listo!</a:t>
            </a:r>
          </a:p>
        </p:txBody>
      </p:sp>
      <p:pic>
        <p:nvPicPr>
          <p:cNvPr id="4" name="Picture 3" descr="La captura de pantalla muestra Volver a: Departamento de benefici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482" y="3581400"/>
            <a:ext cx="3264408" cy="211226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 name="Picture 2" descr="Captura de pantalla que muestra cómo hacer un chapoteo en sus ahorros para la jubilació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13" y="4263655"/>
            <a:ext cx="3258818" cy="210864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descr="Captura de pantalla Muestra la página de Firma del Departamento de Beneficio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950" y="838200"/>
            <a:ext cx="2070846" cy="32004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descr="La captura de pantalla muestra Make Wav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1793788"/>
            <a:ext cx="2066851" cy="319422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79E99858-CB51-4B2D-99BA-4ACC2ED766FF}" type="slidenum">
              <a:rPr lang="en-US" smtClean="0"/>
              <a:t>15</a:t>
            </a:fld>
            <a:endParaRPr lang="en-US"/>
          </a:p>
        </p:txBody>
      </p:sp>
    </p:spTree>
    <p:extLst>
      <p:ext uri="{BB962C8B-B14F-4D97-AF65-F5344CB8AC3E}">
        <p14:creationId xmlns:p14="http://schemas.microsoft.com/office/powerpoint/2010/main" val="22209262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p:blipFill>
        <p:spPr/>
      </p:pic>
      <p:sp>
        <p:nvSpPr>
          <p:cNvPr id="2" name="Title 1"/>
          <p:cNvSpPr>
            <a:spLocks noGrp="1"/>
          </p:cNvSpPr>
          <p:nvPr>
            <p:ph type="ctrTitle"/>
          </p:nvPr>
        </p:nvSpPr>
        <p:spPr/>
        <p:txBody>
          <a:bodyPr/>
          <a:lstStyle/>
          <a:p>
            <a:pPr>
              <a:defRPr b="0" i="0"/>
            </a:pPr>
            <a:r>
              <a:rPr lang="x-none"/>
              <a:t>Recursos extra</a:t>
            </a:r>
          </a:p>
        </p:txBody>
      </p:sp>
      <p:sp>
        <p:nvSpPr>
          <p:cNvPr id="7" name="Content Placeholder 5"/>
          <p:cNvSpPr>
            <a:spLocks noGrp="1"/>
          </p:cNvSpPr>
          <p:nvPr>
            <p:ph idx="1"/>
          </p:nvPr>
        </p:nvSpPr>
        <p:spPr>
          <a:xfrm>
            <a:off x="457200" y="1981200"/>
            <a:ext cx="3733800" cy="4191000"/>
          </a:xfrm>
          <a:prstGeom prst="rect">
            <a:avLst/>
          </a:prstGeom>
        </p:spPr>
        <p:txBody>
          <a:bodyPr>
            <a:normAutofit/>
          </a:bodyPr>
          <a:lstStyle/>
          <a:p>
            <a:pPr marL="0" indent="0" fontAlgn="auto">
              <a:spcBef>
                <a:spcPct val="0"/>
              </a:spcBef>
              <a:spcAft>
                <a:spcPct val="0"/>
              </a:spcAft>
              <a:buNone/>
              <a:defRPr b="0" i="0"/>
            </a:pPr>
            <a:r>
              <a:rPr kumimoji="0" lang="x-none" sz="2000" b="0" i="0" u="none" strike="noStrike" kern="0" cap="none" spc="0" normalizeH="0" baseline="0" noProof="0" dirty="0">
                <a:ln>
                  <a:noFill/>
                </a:ln>
                <a:solidFill>
                  <a:sysClr val="windowText" lastClr="000000"/>
                </a:solidFill>
                <a:uLnTx/>
                <a:uFillTx/>
                <a:latin typeface="Arial" pitchFamily="34" charset="0"/>
                <a:cs typeface="Arial" pitchFamily="34" charset="0"/>
              </a:rPr>
              <a:t>Comisión de alfabetización y educación de Estados Unidos </a:t>
            </a:r>
            <a:r>
              <a:rPr kumimoji="0" lang="x-none" sz="2000" b="1" i="0" u="sng" strike="noStrike" kern="0" cap="none" spc="0" normalizeH="0" noProof="0" dirty="0">
                <a:ln>
                  <a:noFill/>
                </a:ln>
                <a:solidFill>
                  <a:srgbClr val="125DAB"/>
                </a:solidFill>
                <a:uLnTx/>
                <a:uFill>
                  <a:solidFill>
                    <a:schemeClr val="bg1"/>
                  </a:solidFill>
                </a:uFill>
                <a:latin typeface="Arial" pitchFamily="34" charset="0"/>
                <a:cs typeface="Arial" pitchFamily="34" charset="0"/>
                <a:hlinkClick r:id="rId4" tooltip="http://www.mymoney.gov">
                  <a:extLst>
                    <a:ext uri="{A12FA001-AC4F-418D-AE19-62706E023703}">
                      <ahyp:hlinkClr xmlns:ahyp="http://schemas.microsoft.com/office/drawing/2018/hyperlinkcolor" val="tx"/>
                    </a:ext>
                  </a:extLst>
                </a:hlinkClick>
              </a:rPr>
              <a:t>ww.mymoney.gov</a:t>
            </a:r>
            <a:endParaRPr kumimoji="0" lang="x-none" sz="2000" b="1" i="0" u="sng" strike="noStrike" kern="0" cap="none" spc="0" normalizeH="0" noProof="0" dirty="0">
              <a:ln>
                <a:noFill/>
              </a:ln>
              <a:solidFill>
                <a:srgbClr val="125DAB"/>
              </a:solidFill>
              <a:uLnTx/>
              <a:uFill>
                <a:solidFill>
                  <a:schemeClr val="bg1"/>
                </a:solidFill>
              </a:uFill>
              <a:latin typeface="Arial" pitchFamily="34" charset="0"/>
              <a:cs typeface="Arial" pitchFamily="34" charset="0"/>
            </a:endParaRPr>
          </a:p>
          <a:p>
            <a:pPr marL="0" indent="0" fontAlgn="auto">
              <a:spcBef>
                <a:spcPct val="0"/>
              </a:spcBef>
              <a:spcAft>
                <a:spcPct val="0"/>
              </a:spcAft>
              <a:buNone/>
              <a:defRPr b="0" i="0"/>
            </a:pPr>
            <a:endParaRPr kumimoji="0" lang="en-US" sz="2000" b="0" i="0" u="none" strike="noStrike" kern="0" cap="none" spc="0" normalizeH="0" baseline="0" noProof="0" dirty="0">
              <a:ln>
                <a:noFill/>
              </a:ln>
              <a:solidFill>
                <a:sysClr val="windowText" lastClr="000000"/>
              </a:solidFill>
              <a:uLnTx/>
              <a:uFillTx/>
              <a:latin typeface="Arial" pitchFamily="34" charset="0"/>
              <a:cs typeface="Arial" pitchFamily="34" charset="0"/>
            </a:endParaRPr>
          </a:p>
          <a:p>
            <a:pPr marL="0" indent="0" fontAlgn="auto">
              <a:spcBef>
                <a:spcPct val="0"/>
              </a:spcBef>
              <a:spcAft>
                <a:spcPct val="0"/>
              </a:spcAft>
              <a:buNone/>
              <a:defRPr b="0" i="0"/>
            </a:pPr>
            <a:r>
              <a:rPr kumimoji="0" lang="x-none" sz="2000" b="0" i="0" u="none" strike="noStrike" kern="0" cap="none" spc="0" normalizeH="0" baseline="0" noProof="0" dirty="0">
                <a:ln>
                  <a:noFill/>
                </a:ln>
                <a:solidFill>
                  <a:sysClr val="windowText" lastClr="000000"/>
                </a:solidFill>
                <a:uLnTx/>
                <a:uFillTx/>
                <a:latin typeface="Arial" pitchFamily="34" charset="0"/>
                <a:cs typeface="Arial" pitchFamily="34" charset="0"/>
              </a:rPr>
              <a:t>Elija ahorrar: Un programa del Instituto de investigación de beneficios de los empleados</a:t>
            </a:r>
          </a:p>
          <a:p>
            <a:pPr marL="0" indent="0" fontAlgn="auto">
              <a:spcBef>
                <a:spcPct val="0"/>
              </a:spcBef>
              <a:spcAft>
                <a:spcPct val="0"/>
              </a:spcAft>
              <a:buNone/>
              <a:defRPr b="0" i="0"/>
            </a:pPr>
            <a:r>
              <a:rPr kumimoji="0" lang="x-none" sz="2000" b="1" i="0" u="sng" strike="noStrike" kern="0" cap="none" spc="0" normalizeH="0" noProof="0" dirty="0">
                <a:ln>
                  <a:noFill/>
                </a:ln>
                <a:solidFill>
                  <a:srgbClr val="125DAB"/>
                </a:solidFill>
                <a:uLnTx/>
                <a:uFill>
                  <a:solidFill>
                    <a:schemeClr val="bg1"/>
                  </a:solidFill>
                </a:uFill>
                <a:latin typeface="Arial" pitchFamily="34" charset="0"/>
                <a:cs typeface="Arial" pitchFamily="34" charset="0"/>
                <a:hlinkClick r:id="rId5" tooltip="http://www.choosetosave.org">
                  <a:extLst>
                    <a:ext uri="{A12FA001-AC4F-418D-AE19-62706E023703}">
                      <ahyp:hlinkClr xmlns:ahyp="http://schemas.microsoft.com/office/drawing/2018/hyperlinkcolor" val="tx"/>
                    </a:ext>
                  </a:extLst>
                </a:hlinkClick>
              </a:rPr>
              <a:t>www.choosetosave.org</a:t>
            </a:r>
            <a:endParaRPr kumimoji="0" lang="x-none" sz="2000" b="1" i="0" u="sng" strike="noStrike" kern="0" cap="none" spc="0" normalizeH="0" noProof="0" dirty="0">
              <a:ln>
                <a:noFill/>
              </a:ln>
              <a:solidFill>
                <a:srgbClr val="125DAB"/>
              </a:solidFill>
              <a:uLnTx/>
              <a:uFill>
                <a:solidFill>
                  <a:schemeClr val="bg1"/>
                </a:solidFill>
              </a:uFill>
              <a:latin typeface="Arial" pitchFamily="34" charset="0"/>
              <a:cs typeface="Arial" pitchFamily="34" charset="0"/>
            </a:endParaRPr>
          </a:p>
          <a:p>
            <a:pPr marL="0" marR="0" lvl="0" indent="0" defTabSz="914400" eaLnBrk="1" fontAlgn="auto" latinLnBrk="0" hangingPunct="1">
              <a:lnSpc>
                <a:spcPct val="100000"/>
              </a:lnSpc>
              <a:spcBef>
                <a:spcPct val="0"/>
              </a:spcBef>
              <a:spcAft>
                <a:spcPct val="0"/>
              </a:spcAft>
              <a:buClrTx/>
              <a:buSzTx/>
              <a:buFontTx/>
              <a:buNone/>
              <a:defRPr b="0" i="0"/>
            </a:pPr>
            <a:endParaRPr kumimoji="0" lang="en-US" sz="1600" b="0" i="0" u="none" strike="noStrike" kern="0" cap="none" spc="0" normalizeH="0" baseline="0" noProof="0" dirty="0">
              <a:ln>
                <a:noFill/>
              </a:ln>
              <a:solidFill>
                <a:sysClr val="windowText" lastClr="000000"/>
              </a:solidFill>
              <a:uLnTx/>
              <a:uFillTx/>
              <a:latin typeface="Arial" pitchFamily="34" charset="0"/>
              <a:cs typeface="Arial" pitchFamily="34" charset="0"/>
            </a:endParaRPr>
          </a:p>
          <a:p>
            <a:pPr marL="0" marR="0" lvl="0" indent="0" defTabSz="914400" eaLnBrk="1" fontAlgn="auto" latinLnBrk="0" hangingPunct="1">
              <a:lnSpc>
                <a:spcPct val="100000"/>
              </a:lnSpc>
              <a:spcBef>
                <a:spcPct val="0"/>
              </a:spcBef>
              <a:spcAft>
                <a:spcPct val="0"/>
              </a:spcAft>
              <a:buClrTx/>
              <a:buSzTx/>
              <a:buFontTx/>
              <a:buNone/>
              <a:defRPr b="0" i="0"/>
            </a:pPr>
            <a:endParaRPr kumimoji="0" lang="en-US" sz="1800" b="0" i="0" u="none" strike="noStrike" kern="0" cap="none" spc="0" normalizeH="0" baseline="0" noProof="0" dirty="0">
              <a:ln>
                <a:noFill/>
              </a:ln>
              <a:solidFill>
                <a:sysClr val="windowText" lastClr="000000"/>
              </a:solidFill>
              <a:uLnTx/>
              <a:uFillTx/>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5"/>
          </p:nvPr>
        </p:nvSpPr>
        <p:spPr/>
        <p:txBody>
          <a:bodyPr/>
          <a:lstStyle/>
          <a:p>
            <a:pPr>
              <a:defRPr b="0" i="0"/>
            </a:pPr>
            <a:fld id="{2CA11911-81D3-426C-A2EE-F51940003D04}" type="slidenum">
              <a:rPr lang="en-US" smtClean="0"/>
              <a:t>16</a:t>
            </a:fld>
            <a:endParaRPr lang="en-US"/>
          </a:p>
        </p:txBody>
      </p:sp>
    </p:spTree>
    <p:extLst>
      <p:ext uri="{BB962C8B-B14F-4D97-AF65-F5344CB8AC3E}">
        <p14:creationId xmlns:p14="http://schemas.microsoft.com/office/powerpoint/2010/main" val="11414411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7620000" y="5791200"/>
            <a:ext cx="1524000" cy="1066800"/>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b="0" i="0"/>
            </a:pPr>
            <a:endParaRPr lang="en-US"/>
          </a:p>
        </p:txBody>
      </p:sp>
      <p:sp>
        <p:nvSpPr>
          <p:cNvPr id="2" name="Title 1">
            <a:extLst>
              <a:ext uri="{FF2B5EF4-FFF2-40B4-BE49-F238E27FC236}">
                <a16:creationId xmlns:a16="http://schemas.microsoft.com/office/drawing/2014/main" id="{59FEECFC-A46A-0767-3391-902B8598D0E1}"/>
              </a:ext>
            </a:extLst>
          </p:cNvPr>
          <p:cNvSpPr>
            <a:spLocks noGrp="1"/>
          </p:cNvSpPr>
          <p:nvPr>
            <p:ph type="ctrTitle"/>
          </p:nvPr>
        </p:nvSpPr>
        <p:spPr>
          <a:xfrm>
            <a:off x="685800" y="-533400"/>
            <a:ext cx="8153400" cy="533400"/>
          </a:xfrm>
        </p:spPr>
        <p:txBody>
          <a:bodyPr anchor="b">
            <a:noAutofit/>
          </a:bodyPr>
          <a:lstStyle/>
          <a:p>
            <a:r>
              <a:rPr lang="en-US" dirty="0" err="1"/>
              <a:t>Divulgaciones</a:t>
            </a:r>
            <a:endParaRPr lang="en-US" dirty="0"/>
          </a:p>
        </p:txBody>
      </p:sp>
      <p:pic>
        <p:nvPicPr>
          <p:cNvPr id="29701" name="Picture 6" descr="The Standard Logo."/>
          <p:cNvPicPr>
            <a:picLocks noChangeAspect="1"/>
          </p:cNvPicPr>
          <p:nvPr/>
        </p:nvPicPr>
        <p:blipFill>
          <a:blip r:embed="rId3">
            <a:extLst>
              <a:ext uri="{28A0092B-C50C-407E-A947-70E740481C1C}">
                <a14:useLocalDpi xmlns:a14="http://schemas.microsoft.com/office/drawing/2010/main" val="0"/>
              </a:ext>
            </a:extLst>
          </a:blip>
          <a:stretch/>
        </p:blipFill>
        <p:spPr>
          <a:xfrm>
            <a:off x="2362200" y="917575"/>
            <a:ext cx="4114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a:xfrm>
            <a:off x="838200" y="3606655"/>
            <a:ext cx="7482542" cy="1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b="0" i="0"/>
            </a:pPr>
            <a:r>
              <a:rPr lang="x-none" sz="1200" b="1" dirty="0"/>
              <a:t>Antes de invertir, los empleadores y los participantes del plan deben revisar con atención los objetivos de inversión, los riesgos, los cargos y gastos de las opciones de inversión que se ofrecen dentro del plan de jubilación. Los folletos de los fondos mutuos individuales y cada una de las opciones de inversión disponibles en la anualidad colectiva contienen esta información además de otros datos importantes. Pueden obtenerse los folletos llamando al 877.805.1127. Lea los folletos con atención antes de invertir. Las inversiones están sujetas a los riesgos del mercado y su valor puede fluctuar. </a:t>
            </a:r>
          </a:p>
        </p:txBody>
      </p:sp>
      <p:sp>
        <p:nvSpPr>
          <p:cNvPr id="29699" name="TextBox 1"/>
          <p:cNvSpPr txBox="1">
            <a:spLocks noChangeArrowheads="1"/>
          </p:cNvSpPr>
          <p:nvPr/>
        </p:nvSpPr>
        <p:spPr>
          <a:xfrm>
            <a:off x="838200" y="5129213"/>
            <a:ext cx="7711600" cy="100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b="0" i="0"/>
            </a:pPr>
            <a:r>
              <a:rPr lang="x-none" sz="1000" dirty="0"/>
              <a:t>The Standard es el nombre comercial de StanCorp Financial Group, Inc., y sus filiales. StanCorp Equities, Inc., miembro de FINRA, vende al por mayor un contrato de anualidades colectivo emitido por Standard Insurance Company y una plataforma de fideicomiso de fondos mutuos para planes de jubilación.  Los servicios administrativos externos son proporcionados por Standard Retirement Services, Inc. Los servicios de asesoría en inversiones son proporcionados por StanCorp Investment Advisers, Inc., que es un asesor de inversiones registrado. StanCorp Equities, Inc., Standard Insurance Company, Standard Retirement Services, Inc., y StanCorp Investment Advisers, Inc., son subsidiarias de StanCorp Financial Group, Inc., y todas son corporaciones de Oregón.</a:t>
            </a:r>
          </a:p>
        </p:txBody>
      </p:sp>
      <p:sp>
        <p:nvSpPr>
          <p:cNvPr id="29702" name="TextBox 5"/>
          <p:cNvSpPr txBox="1">
            <a:spLocks noChangeArrowheads="1"/>
          </p:cNvSpPr>
          <p:nvPr/>
        </p:nvSpPr>
        <p:spPr>
          <a:xfrm>
            <a:off x="6167777" y="6172200"/>
            <a:ext cx="2214222" cy="39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b="0" i="0"/>
            </a:pPr>
            <a:r>
              <a:rPr lang="x-none" sz="1000"/>
              <a:t>Easy Enrollment / Increase</a:t>
            </a:r>
          </a:p>
          <a:p>
            <a:pPr algn="r">
              <a:defRPr b="0" i="0"/>
            </a:pPr>
            <a:r>
              <a:rPr lang="x-none" sz="1000" b="1"/>
              <a:t>RP </a:t>
            </a:r>
            <a:r>
              <a:rPr lang="x-none" sz="1000" kern="0">
                <a:cs typeface="Arial" pitchFamily="34" charset="0"/>
              </a:rPr>
              <a:t>16991-SPU </a:t>
            </a:r>
            <a:r>
              <a:rPr lang="x-none" sz="1000"/>
              <a:t>(9/17)</a:t>
            </a:r>
          </a:p>
        </p:txBody>
      </p:sp>
    </p:spTree>
    <p:extLst>
      <p:ext uri="{BB962C8B-B14F-4D97-AF65-F5344CB8AC3E}">
        <p14:creationId xmlns:p14="http://schemas.microsoft.com/office/powerpoint/2010/main" val="11307553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b="0" i="0"/>
            </a:pPr>
            <a:r>
              <a:rPr lang="x-none" dirty="0"/>
              <a:t>¿A dónde pertenece su futuro?</a:t>
            </a:r>
          </a:p>
        </p:txBody>
      </p:sp>
      <p:pic>
        <p:nvPicPr>
          <p:cNvPr id="4" name="Picture 3" descr="Figura Muestra el Hipoteca/Renta, Alimentos, Prestamo del Coche, Matricula Universitaria, Cuidado Infant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72219"/>
            <a:ext cx="5908700" cy="4481577"/>
          </a:xfrm>
          <a:prstGeom prst="rect">
            <a:avLst/>
          </a:prstGeo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5F392BE4-BA9D-4B77-B4D6-5BCA0544EC0B}" type="slidenum">
              <a:rPr lang="en-US" smtClean="0"/>
              <a:t>2</a:t>
            </a:fld>
            <a:endParaRPr lang="en-US"/>
          </a:p>
        </p:txBody>
      </p:sp>
    </p:spTree>
    <p:extLst>
      <p:ext uri="{BB962C8B-B14F-4D97-AF65-F5344CB8AC3E}">
        <p14:creationId xmlns:p14="http://schemas.microsoft.com/office/powerpoint/2010/main" val="12166422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defRPr b="0" i="0"/>
            </a:pPr>
            <a:r>
              <a:rPr lang="x-none" dirty="0"/>
              <a:t>¿Por qué ahorrar?</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BD95D5E3-D403-440F-9651-A1A88D8115AB}" type="slidenum">
              <a:rPr lang="en-US" smtClean="0"/>
              <a:t>3</a:t>
            </a:fld>
            <a:endParaRPr lang="en-US"/>
          </a:p>
        </p:txBody>
      </p:sp>
      <p:pic>
        <p:nvPicPr>
          <p:cNvPr id="2" name="Picture 1" descr="Figura Muestra el 80% de su Ingreso Anu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083" y="1325282"/>
            <a:ext cx="4425632" cy="4715436"/>
          </a:xfrm>
          <a:prstGeom prst="rect">
            <a:avLst/>
          </a:prstGeom>
        </p:spPr>
      </p:pic>
    </p:spTree>
    <p:extLst>
      <p:ext uri="{BB962C8B-B14F-4D97-AF65-F5344CB8AC3E}">
        <p14:creationId xmlns:p14="http://schemas.microsoft.com/office/powerpoint/2010/main" val="25033583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p:blipFill>
        <p:spPr/>
      </p:pic>
      <p:sp>
        <p:nvSpPr>
          <p:cNvPr id="2" name="Title 1"/>
          <p:cNvSpPr>
            <a:spLocks noGrp="1"/>
          </p:cNvSpPr>
          <p:nvPr>
            <p:ph type="ctrTitle"/>
          </p:nvPr>
        </p:nvSpPr>
        <p:spPr/>
        <p:txBody>
          <a:bodyPr/>
          <a:lstStyle/>
          <a:p>
            <a:pPr lvl="0">
              <a:defRPr b="0" i="0"/>
            </a:pPr>
            <a:r>
              <a:rPr lang="x-none" sz="3200"/>
              <a:t>Acérquese a la fortaleza financiera</a:t>
            </a:r>
          </a:p>
        </p:txBody>
      </p:sp>
      <p:sp>
        <p:nvSpPr>
          <p:cNvPr id="9" name="Content Placeholder 5"/>
          <p:cNvSpPr>
            <a:spLocks noGrp="1"/>
          </p:cNvSpPr>
          <p:nvPr>
            <p:ph idx="1"/>
          </p:nvPr>
        </p:nvSpPr>
        <p:spPr>
          <a:xfrm>
            <a:off x="457200" y="1981200"/>
            <a:ext cx="3733800" cy="4191000"/>
          </a:xfrm>
        </p:spPr>
        <p:txBody>
          <a:bodyPr/>
          <a:lstStyle/>
          <a:p>
            <a:pPr marL="0" lvl="0" indent="0">
              <a:buNone/>
              <a:defRPr b="0" i="0"/>
            </a:pPr>
            <a:r>
              <a:rPr lang="x-none"/>
              <a:t>Hoy aprenderá a:</a:t>
            </a:r>
          </a:p>
          <a:p>
            <a:pPr lvl="0">
              <a:defRPr b="0" i="0"/>
            </a:pPr>
            <a:r>
              <a:rPr lang="x-none" noProof="0"/>
              <a:t>Ver sus ingresos y gastos</a:t>
            </a:r>
          </a:p>
          <a:p>
            <a:pPr lvl="0">
              <a:defRPr b="0" i="0"/>
            </a:pPr>
            <a:r>
              <a:rPr lang="x-none" noProof="0"/>
              <a:t>Encontrar maneras de ahorrar para el futuro sin sacrificar su calidad de vida actual</a:t>
            </a:r>
          </a:p>
          <a:p>
            <a:pPr lvl="0">
              <a:defRPr b="0" i="0"/>
            </a:pPr>
            <a:endParaRPr lang="en-US"/>
          </a:p>
        </p:txBody>
      </p:sp>
      <p:sp>
        <p:nvSpPr>
          <p:cNvPr id="12" name="Slide Number Placeholder 11">
            <a:extLst>
              <a:ext uri="{C183D7F6-B498-43B3-948B-1728B52AA6E4}">
                <adec:decorative xmlns:adec="http://schemas.microsoft.com/office/drawing/2017/decorative" val="1"/>
              </a:ext>
            </a:extLst>
          </p:cNvPr>
          <p:cNvSpPr>
            <a:spLocks noGrp="1"/>
          </p:cNvSpPr>
          <p:nvPr>
            <p:ph type="sldNum" sz="quarter" idx="15"/>
          </p:nvPr>
        </p:nvSpPr>
        <p:spPr/>
        <p:txBody>
          <a:bodyPr/>
          <a:lstStyle/>
          <a:p>
            <a:pPr>
              <a:defRPr b="0" i="0"/>
            </a:pPr>
            <a:fld id="{28EFB2E6-2CD8-409E-AD32-09F9EB4160E4}" type="slidenum">
              <a:rPr lang="en-US" smtClean="0"/>
              <a:t>4</a:t>
            </a:fld>
            <a:endParaRPr lang="en-US"/>
          </a:p>
        </p:txBody>
      </p:sp>
    </p:spTree>
    <p:extLst>
      <p:ext uri="{BB962C8B-B14F-4D97-AF65-F5344CB8AC3E}">
        <p14:creationId xmlns:p14="http://schemas.microsoft.com/office/powerpoint/2010/main" val="6429923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b="0" i="0"/>
            </a:pPr>
            <a:r>
              <a:rPr lang="x-none" dirty="0"/>
              <a:t>Presupuestar</a:t>
            </a:r>
          </a:p>
        </p:txBody>
      </p:sp>
      <p:pic>
        <p:nvPicPr>
          <p:cNvPr id="2" name="Picture 1" descr="Figura Muestra el Controle Sus Ingresos, Controle Sus Gastos, Encuentre Una Manera de Salir Adelante, Planificacion del Flujo de Efectivo = Presupues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156" y="1449283"/>
            <a:ext cx="6611487" cy="4785944"/>
          </a:xfrm>
          <a:prstGeom prst="rect">
            <a:avLst/>
          </a:prstGeom>
        </p:spPr>
      </p:pic>
      <p:sp>
        <p:nvSpPr>
          <p:cNvPr id="13" name="Content Placeholder 5">
            <a:extLst>
              <a:ext uri="{C183D7F6-B498-43B3-948B-1728B52AA6E4}">
                <adec:decorative xmlns:adec="http://schemas.microsoft.com/office/drawing/2017/decorative" val="1"/>
              </a:ext>
            </a:extLst>
          </p:cNvPr>
          <p:cNvSpPr txBox="1"/>
          <p:nvPr/>
        </p:nvSpPr>
        <p:spPr>
          <a:xfrm>
            <a:off x="762000" y="4114800"/>
            <a:ext cx="7772400" cy="762000"/>
          </a:xfrm>
          <a:prstGeom prst="rect">
            <a:avLst/>
          </a:prstGeom>
          <a:noFill/>
          <a:ln w="9525">
            <a:noFill/>
            <a:miter lim="800000"/>
          </a:ln>
        </p:spPr>
        <p:txBody>
          <a:bodyPr vert="horz" wrap="square" lIns="0" tIns="0" rIns="0" bIns="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defRPr b="0" i="0"/>
            </a:pPr>
            <a:endParaRPr kumimoji="0" lang="x-none" sz="1600" b="0" i="1" u="none" strike="noStrike" kern="0" cap="none" spc="0" normalizeH="0" baseline="0" noProof="0">
              <a:ln>
                <a:noFill/>
              </a:ln>
              <a:uLnTx/>
              <a:uFillTx/>
              <a:latin typeface="Arial"/>
              <a:ea typeface="+mn-ea"/>
              <a:cs typeface="+mn-cs"/>
            </a:endParaRPr>
          </a:p>
        </p:txBody>
      </p:sp>
      <p:sp>
        <p:nvSpPr>
          <p:cNvPr id="8" name="Slide Number Placeholder 7">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D78BD411-7A86-4668-ABE1-AE48BCB96F14}" type="slidenum">
              <a:rPr lang="en-US" smtClean="0"/>
              <a:t>5</a:t>
            </a:fld>
            <a:endParaRPr lang="en-US"/>
          </a:p>
        </p:txBody>
      </p:sp>
    </p:spTree>
    <p:extLst>
      <p:ext uri="{BB962C8B-B14F-4D97-AF65-F5344CB8AC3E}">
        <p14:creationId xmlns:p14="http://schemas.microsoft.com/office/powerpoint/2010/main" val="33942095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defRPr b="0" i="0"/>
            </a:pPr>
            <a:r>
              <a:rPr lang="x-none"/>
              <a:t>¿Puede ahorrar $20? ¿$50?</a:t>
            </a:r>
          </a:p>
        </p:txBody>
      </p:sp>
      <p:pic>
        <p:nvPicPr>
          <p:cNvPr id="6" name="Picture 5" descr="Gráfico de linea Muestra el pequeños sacrificios, grandes ganancias , ahorros mensuales $20, $50, %75,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43" y="1541961"/>
            <a:ext cx="6832400" cy="3662755"/>
          </a:xfrm>
          <a:prstGeom prst="rect">
            <a:avLst/>
          </a:prstGeom>
        </p:spPr>
      </p:pic>
      <p:sp>
        <p:nvSpPr>
          <p:cNvPr id="22" name="TextBox 21"/>
          <p:cNvSpPr txBox="1"/>
          <p:nvPr/>
        </p:nvSpPr>
        <p:spPr>
          <a:xfrm>
            <a:off x="762000" y="5619243"/>
            <a:ext cx="6108197" cy="1098377"/>
          </a:xfrm>
          <a:prstGeom prst="rect">
            <a:avLst/>
          </a:prstGeom>
          <a:noFill/>
        </p:spPr>
        <p:txBody>
          <a:bodyPr wrap="square" rtlCol="0">
            <a:spAutoFit/>
          </a:bodyPr>
          <a:lstStyle/>
          <a:p>
            <a:pPr>
              <a:defRPr b="0" i="0"/>
            </a:pPr>
            <a:r>
              <a:rPr lang="x-none" sz="1100" i="1" dirty="0">
                <a:solidFill>
                  <a:srgbClr val="333333"/>
                </a:solidFill>
                <a:latin typeface="Arial" pitchFamily="34" charset="0"/>
                <a:cs typeface="Arial" pitchFamily="34" charset="0"/>
              </a:rPr>
              <a:t>Este ejemplo es hipotético y se da sólo a modo de ilustración; no es una proyección real de los valores futuros que se necesiten. Esta ilustración asume una tasa promedio de 8 por ciento de rendimiento anual compuesto mensualmente. El rendimiento de las inversiones y el valor principal de la inversión fluctuarán y el interés de un inversionista, cuando se redima, podría valer más o menos que la inversión original. El rendimiento pasado no es garantía de resultados futuros.</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2E835153-E7B9-4A7C-9B11-5929408A474B}" type="slidenum">
              <a:rPr lang="en-US" smtClean="0"/>
              <a:t>6</a:t>
            </a:fld>
            <a:endParaRPr lang="en-US"/>
          </a:p>
        </p:txBody>
      </p:sp>
    </p:spTree>
    <p:extLst>
      <p:ext uri="{BB962C8B-B14F-4D97-AF65-F5344CB8AC3E}">
        <p14:creationId xmlns:p14="http://schemas.microsoft.com/office/powerpoint/2010/main" val="15395906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8971" y="373956"/>
            <a:ext cx="8153400" cy="533400"/>
          </a:xfrm>
        </p:spPr>
        <p:txBody>
          <a:bodyPr/>
          <a:lstStyle/>
          <a:p>
            <a:pPr lvl="0">
              <a:defRPr b="0" i="0"/>
            </a:pPr>
            <a:r>
              <a:rPr lang="x-none" dirty="0"/>
              <a:t>Encontrar dinero sin sacrificio</a:t>
            </a:r>
            <a:br>
              <a:rPr lang="en-US" dirty="0"/>
            </a:br>
            <a:br>
              <a:rPr lang="x-none" dirty="0"/>
            </a:br>
            <a:endParaRPr lang="x-none" dirty="0"/>
          </a:p>
        </p:txBody>
      </p:sp>
      <p:sp>
        <p:nvSpPr>
          <p:cNvPr id="9" name="Content Placeholder 5"/>
          <p:cNvSpPr>
            <a:spLocks noGrp="1"/>
          </p:cNvSpPr>
          <p:nvPr>
            <p:ph idx="1"/>
          </p:nvPr>
        </p:nvSpPr>
        <p:spPr>
          <a:xfrm>
            <a:off x="381000" y="907356"/>
            <a:ext cx="8153400" cy="4191000"/>
          </a:xfrm>
        </p:spPr>
        <p:txBody>
          <a:bodyPr/>
          <a:lstStyle/>
          <a:p>
            <a:pPr marL="0" lvl="0" indent="0">
              <a:spcAft>
                <a:spcPts val="3000"/>
              </a:spcAft>
              <a:buNone/>
              <a:defRPr b="0" i="0"/>
            </a:pPr>
            <a:r>
              <a:rPr lang="x-none" noProof="0" dirty="0"/>
              <a:t>Pequeños artículos a los que renunciar ocasionalmente:</a:t>
            </a:r>
          </a:p>
          <a:p>
            <a:pPr marL="0" lvl="0" indent="0">
              <a:buNone/>
              <a:defRPr b="0" i="0"/>
            </a:pPr>
            <a:endParaRPr lang="en-US" noProof="0" dirty="0"/>
          </a:p>
        </p:txBody>
      </p:sp>
      <p:sp>
        <p:nvSpPr>
          <p:cNvPr id="12" name="Rectangle 11"/>
          <p:cNvSpPr/>
          <p:nvPr/>
        </p:nvSpPr>
        <p:spPr>
          <a:xfrm>
            <a:off x="5562600" y="1600200"/>
            <a:ext cx="3200400" cy="4267200"/>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defRPr b="0" i="0"/>
            </a:pPr>
            <a:r>
              <a:rPr lang="x-none" sz="1600" b="1" kern="0" dirty="0">
                <a:solidFill>
                  <a:srgbClr val="125DAB"/>
                </a:solidFill>
                <a:ea typeface="ＭＳ Ｐゴシック"/>
              </a:rPr>
              <a:t>Otras maneras de ahorrar dinero</a:t>
            </a:r>
          </a:p>
          <a:p>
            <a:pPr marL="285750" lvl="0" indent="-285750">
              <a:buFont typeface="Arial" panose="020B0604020202020204" pitchFamily="34" charset="0"/>
              <a:buChar char="•"/>
              <a:defRPr b="0" i="0"/>
            </a:pPr>
            <a:r>
              <a:rPr lang="x-none" sz="1600" kern="0" dirty="0">
                <a:solidFill>
                  <a:srgbClr val="125DAB"/>
                </a:solidFill>
                <a:ea typeface="ＭＳ Ｐゴシック"/>
              </a:rPr>
              <a:t>Camine, use una bicicleta o el transporte público</a:t>
            </a:r>
          </a:p>
          <a:p>
            <a:pPr marL="285750" lvl="0" indent="-285750">
              <a:buFont typeface="Arial" panose="020B0604020202020204" pitchFamily="34" charset="0"/>
              <a:buChar char="•"/>
              <a:defRPr b="0" i="0"/>
            </a:pPr>
            <a:endParaRPr lang="en-US" sz="1600" kern="0" dirty="0">
              <a:solidFill>
                <a:srgbClr val="125DAB"/>
              </a:solidFill>
              <a:ea typeface="ＭＳ Ｐゴシック"/>
            </a:endParaRPr>
          </a:p>
          <a:p>
            <a:pPr marL="285750" lvl="0" indent="-285750">
              <a:buFont typeface="Arial" panose="020B0604020202020204" pitchFamily="34" charset="0"/>
              <a:buChar char="•"/>
              <a:defRPr b="0" i="0"/>
            </a:pPr>
            <a:r>
              <a:rPr lang="x-none" sz="1600" kern="0" dirty="0">
                <a:solidFill>
                  <a:srgbClr val="125DAB"/>
                </a:solidFill>
                <a:ea typeface="ＭＳ Ｐゴシック"/>
              </a:rPr>
              <a:t>Refinancie tarjetas de crédito, préstamos a plazos y tasas hipotecarias</a:t>
            </a:r>
          </a:p>
          <a:p>
            <a:pPr marL="285750" lvl="0" indent="-285750">
              <a:buFont typeface="Arial" panose="020B0604020202020204" pitchFamily="34" charset="0"/>
              <a:buChar char="•"/>
              <a:defRPr b="0" i="0"/>
            </a:pPr>
            <a:endParaRPr lang="en-US" sz="1600" kern="0" dirty="0">
              <a:solidFill>
                <a:srgbClr val="125DAB"/>
              </a:solidFill>
              <a:ea typeface="ＭＳ Ｐゴシック"/>
            </a:endParaRPr>
          </a:p>
          <a:p>
            <a:pPr marL="285750" lvl="0" indent="-285750">
              <a:buFont typeface="Arial" panose="020B0604020202020204" pitchFamily="34" charset="0"/>
              <a:buChar char="•"/>
              <a:defRPr b="0" i="0"/>
            </a:pPr>
            <a:r>
              <a:rPr lang="x-none" sz="1600" kern="0" dirty="0">
                <a:solidFill>
                  <a:srgbClr val="125DAB"/>
                </a:solidFill>
                <a:ea typeface="ＭＳ Ｐゴシック"/>
              </a:rPr>
              <a:t>Anule suscripciones y membrecías en desuso</a:t>
            </a:r>
          </a:p>
          <a:p>
            <a:pPr marL="285750" lvl="0" indent="-285750">
              <a:buFont typeface="Arial" panose="020B0604020202020204" pitchFamily="34" charset="0"/>
              <a:buChar char="•"/>
              <a:defRPr b="0" i="0"/>
            </a:pPr>
            <a:endParaRPr lang="en-US" sz="1600" kern="0" dirty="0">
              <a:solidFill>
                <a:srgbClr val="125DAB"/>
              </a:solidFill>
              <a:ea typeface="ＭＳ Ｐゴシック"/>
            </a:endParaRPr>
          </a:p>
          <a:p>
            <a:pPr marL="285750" lvl="0" indent="-285750">
              <a:buFont typeface="Arial" panose="020B0604020202020204" pitchFamily="34" charset="0"/>
              <a:buChar char="•"/>
              <a:defRPr b="0" i="0"/>
            </a:pPr>
            <a:r>
              <a:rPr lang="x-none" sz="1600" kern="0" dirty="0">
                <a:solidFill>
                  <a:srgbClr val="125DAB"/>
                </a:solidFill>
                <a:ea typeface="ＭＳ Ｐゴシック"/>
              </a:rPr>
              <a:t>Use la biblioteca</a:t>
            </a:r>
          </a:p>
          <a:p>
            <a:pPr marL="285750" lvl="0" indent="-285750">
              <a:buFont typeface="Arial" panose="020B0604020202020204" pitchFamily="34" charset="0"/>
              <a:buChar char="•"/>
              <a:defRPr b="0" i="0"/>
            </a:pPr>
            <a:endParaRPr lang="en-US" sz="1600" kern="0" dirty="0">
              <a:solidFill>
                <a:srgbClr val="125DAB"/>
              </a:solidFill>
              <a:ea typeface="ＭＳ Ｐゴシック"/>
            </a:endParaRPr>
          </a:p>
          <a:p>
            <a:pPr marL="285750" lvl="0" indent="-285750">
              <a:buFont typeface="Arial" panose="020B0604020202020204" pitchFamily="34" charset="0"/>
              <a:buChar char="•"/>
              <a:defRPr b="0" i="0"/>
            </a:pPr>
            <a:r>
              <a:rPr lang="x-none" sz="1600" kern="0" dirty="0">
                <a:solidFill>
                  <a:srgbClr val="125DAB"/>
                </a:solidFill>
                <a:ea typeface="ＭＳ Ｐゴシック"/>
              </a:rPr>
              <a:t>Aproveche cupones y descuentos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2482685" y="2299768"/>
            <a:ext cx="1098714" cy="1165622"/>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668406" y="3390900"/>
            <a:ext cx="1897596" cy="111596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2116" y="4613624"/>
            <a:ext cx="1729919" cy="1381096"/>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p:blipFill>
        <p:spPr>
          <a:xfrm rot="739338">
            <a:off x="4187918" y="2194453"/>
            <a:ext cx="768163" cy="2469094"/>
          </a:xfrm>
          <a:prstGeom prst="rect">
            <a:avLst/>
          </a:prstGeom>
        </p:spPr>
      </p:pic>
      <p:sp>
        <p:nvSpPr>
          <p:cNvPr id="17" name="Slide Number Placeholder 16">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96E8CC90-B1AC-4B8F-9784-3D4FAD04BF9C}" type="slidenum">
              <a:rPr lang="en-US" smtClean="0"/>
              <a:t>7</a:t>
            </a:fld>
            <a:endParaRPr lang="en-US"/>
          </a:p>
        </p:txBody>
      </p:sp>
    </p:spTree>
    <p:extLst>
      <p:ext uri="{BB962C8B-B14F-4D97-AF65-F5344CB8AC3E}">
        <p14:creationId xmlns:p14="http://schemas.microsoft.com/office/powerpoint/2010/main" val="22922839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153400" cy="990600"/>
          </a:xfrm>
        </p:spPr>
        <p:txBody>
          <a:bodyPr/>
          <a:lstStyle/>
          <a:p>
            <a:pPr lvl="0">
              <a:defRPr b="0" i="0"/>
            </a:pPr>
            <a:r>
              <a:rPr lang="x-none" sz="3200" dirty="0"/>
              <a:t>Evite los cinco errores de gastos más comunes</a:t>
            </a:r>
            <a:br>
              <a:rPr lang="x-none" sz="3200" dirty="0"/>
            </a:br>
            <a:endParaRPr lang="x-none" sz="3200" dirty="0"/>
          </a:p>
        </p:txBody>
      </p:sp>
      <p:sp>
        <p:nvSpPr>
          <p:cNvPr id="9" name="Content Placeholder 5"/>
          <p:cNvSpPr>
            <a:spLocks noGrp="1"/>
          </p:cNvSpPr>
          <p:nvPr>
            <p:ph idx="1"/>
          </p:nvPr>
        </p:nvSpPr>
        <p:spPr>
          <a:xfrm>
            <a:off x="4191000" y="1778000"/>
            <a:ext cx="4419600" cy="3810000"/>
          </a:xfrm>
        </p:spPr>
        <p:txBody>
          <a:bodyPr/>
          <a:lstStyle/>
          <a:p>
            <a:pPr lvl="0">
              <a:defRPr b="0" i="0"/>
            </a:pPr>
            <a:r>
              <a:rPr lang="x-none" noProof="0" dirty="0"/>
              <a:t>Gastos impulsivos </a:t>
            </a:r>
          </a:p>
          <a:p>
            <a:pPr lvl="0">
              <a:defRPr b="0" i="0"/>
            </a:pPr>
            <a:r>
              <a:rPr lang="x-none" noProof="0" dirty="0"/>
              <a:t>Préstamos que pueden comprometer su futuro </a:t>
            </a:r>
          </a:p>
          <a:p>
            <a:pPr lvl="0">
              <a:defRPr b="0" i="0"/>
            </a:pPr>
            <a:r>
              <a:rPr lang="x-none" noProof="0" dirty="0"/>
              <a:t>Comprar artículos nuevos, no usados </a:t>
            </a:r>
          </a:p>
          <a:p>
            <a:pPr lvl="0">
              <a:defRPr b="0" i="0"/>
            </a:pPr>
            <a:r>
              <a:rPr lang="x-none" noProof="0" dirty="0"/>
              <a:t>Sobrepasar el presupuesto por facturas inesperadas </a:t>
            </a:r>
          </a:p>
          <a:p>
            <a:pPr lvl="0">
              <a:defRPr b="0" i="0"/>
            </a:pPr>
            <a:r>
              <a:rPr lang="x-none" noProof="0" dirty="0"/>
              <a:t>Comprar lo más nuevo, lo más grande, lo mejor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13178" y="1447800"/>
            <a:ext cx="3269443" cy="3664990"/>
          </a:xfrm>
          <a:prstGeom prst="rect">
            <a:avLst/>
          </a:prstGeom>
        </p:spPr>
      </p:pic>
      <p:sp>
        <p:nvSpPr>
          <p:cNvPr id="10" name="Slide Number Placeholder 9">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B8E2B1E5-9086-47F0-B163-C2565333F266}" type="slidenum">
              <a:rPr lang="en-US" smtClean="0"/>
              <a:t>8</a:t>
            </a:fld>
            <a:endParaRPr lang="en-US"/>
          </a:p>
        </p:txBody>
      </p:sp>
    </p:spTree>
    <p:extLst>
      <p:ext uri="{BB962C8B-B14F-4D97-AF65-F5344CB8AC3E}">
        <p14:creationId xmlns:p14="http://schemas.microsoft.com/office/powerpoint/2010/main" val="28640584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b="0" i="0"/>
            </a:pPr>
            <a:r>
              <a:rPr lang="x-none"/>
              <a:t>¡Puede ahorrar $20!</a:t>
            </a:r>
          </a:p>
        </p:txBody>
      </p:sp>
      <p:sp>
        <p:nvSpPr>
          <p:cNvPr id="7" name="Content Placeholder 6"/>
          <p:cNvSpPr>
            <a:spLocks noGrp="1"/>
          </p:cNvSpPr>
          <p:nvPr>
            <p:ph idx="1"/>
          </p:nvPr>
        </p:nvSpPr>
        <p:spPr>
          <a:xfrm>
            <a:off x="457200" y="1295400"/>
            <a:ext cx="8153400" cy="1371600"/>
          </a:xfrm>
        </p:spPr>
        <p:txBody>
          <a:bodyPr/>
          <a:lstStyle/>
          <a:p>
            <a:pPr marL="0" indent="0">
              <a:buNone/>
              <a:defRPr b="0" i="0"/>
            </a:pPr>
            <a:r>
              <a:rPr lang="x-none" b="1"/>
              <a:t>Contrapartida del empleador</a:t>
            </a:r>
          </a:p>
          <a:p>
            <a:pPr lvl="0">
              <a:defRPr b="0" i="0"/>
            </a:pPr>
            <a:r>
              <a:rPr lang="x-none"/>
              <a:t>Si no está contribuyendo, está dejando dinero en la mesa</a:t>
            </a:r>
          </a:p>
          <a:p>
            <a:pPr lvl="0">
              <a:defRPr b="0" i="0"/>
            </a:pPr>
            <a:r>
              <a:rPr lang="x-none"/>
              <a:t>Motivación para ahorrar</a:t>
            </a:r>
          </a:p>
        </p:txBody>
      </p:sp>
      <p:graphicFrame>
        <p:nvGraphicFramePr>
          <p:cNvPr id="2" name="Table 1"/>
          <p:cNvGraphicFramePr>
            <a:graphicFrameLocks noGrp="1"/>
          </p:cNvGraphicFramePr>
          <p:nvPr>
            <p:extLst>
              <p:ext uri="{D42A27DB-BD31-4B8C-83A1-F6EECF244321}">
                <p14:modId xmlns:p14="http://schemas.microsoft.com/office/powerpoint/2010/main" val="488267678"/>
              </p:ext>
            </p:extLst>
          </p:nvPr>
        </p:nvGraphicFramePr>
        <p:xfrm>
          <a:off x="631371" y="2819400"/>
          <a:ext cx="6096000" cy="2194560"/>
        </p:xfrm>
        <a:graphic>
          <a:graphicData uri="http://schemas.openxmlformats.org/drawingml/2006/table">
            <a:tbl>
              <a:tblPr firstRow="1" bandRow="1">
                <a:tableStyleId>{2D5ABB26-0587-4C30-8999-92F81FD0307C}</a:tableStyleId>
              </a:tblPr>
              <a:tblGrid>
                <a:gridCol w="264522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688771">
                  <a:extLst>
                    <a:ext uri="{9D8B030D-6E8A-4147-A177-3AD203B41FA5}">
                      <a16:colId xmlns:a16="http://schemas.microsoft.com/office/drawing/2014/main" val="20002"/>
                    </a:ext>
                  </a:extLst>
                </a:gridCol>
              </a:tblGrid>
              <a:tr h="370840">
                <a:tc>
                  <a:txBody>
                    <a:bodyPr/>
                    <a:lstStyle/>
                    <a:p>
                      <a:pPr>
                        <a:defRPr b="0" i="0"/>
                      </a:pPr>
                      <a:r>
                        <a:rPr lang="x-none" sz="2000"/>
                        <a:t>Salario anual</a:t>
                      </a:r>
                    </a:p>
                  </a:txBody>
                  <a:tcPr/>
                </a:tc>
                <a:tc>
                  <a:txBody>
                    <a:bodyPr/>
                    <a:lstStyle/>
                    <a:p>
                      <a:pPr>
                        <a:defRPr b="0" i="0"/>
                      </a:pPr>
                      <a:endParaRPr lang="en-US" sz="2000"/>
                    </a:p>
                  </a:txBody>
                  <a:tcPr/>
                </a:tc>
                <a:tc>
                  <a:txBody>
                    <a:bodyPr/>
                    <a:lstStyle/>
                    <a:p>
                      <a:pPr>
                        <a:defRPr b="0" i="0"/>
                      </a:pPr>
                      <a:r>
                        <a:rPr lang="x-none" sz="2000"/>
                        <a:t>$30,000</a:t>
                      </a:r>
                    </a:p>
                  </a:txBody>
                  <a:tcPr/>
                </a:tc>
                <a:extLst>
                  <a:ext uri="{0D108BD9-81ED-4DB2-BD59-A6C34878D82A}">
                    <a16:rowId xmlns:a16="http://schemas.microsoft.com/office/drawing/2014/main" val="10000"/>
                  </a:ext>
                </a:extLst>
              </a:tr>
              <a:tr h="370840">
                <a:tc>
                  <a:txBody>
                    <a:bodyPr/>
                    <a:lstStyle/>
                    <a:p>
                      <a:pPr>
                        <a:defRPr b="0" i="0"/>
                      </a:pPr>
                      <a:r>
                        <a:rPr lang="x-none" sz="2000"/>
                        <a:t>Su contribución</a:t>
                      </a:r>
                    </a:p>
                  </a:txBody>
                  <a:tcPr/>
                </a:tc>
                <a:tc>
                  <a:txBody>
                    <a:bodyPr/>
                    <a:lstStyle/>
                    <a:p>
                      <a:pPr>
                        <a:defRPr b="0" i="0"/>
                      </a:pPr>
                      <a:r>
                        <a:rPr lang="x-none" sz="2000"/>
                        <a:t>$20</a:t>
                      </a:r>
                    </a:p>
                  </a:txBody>
                  <a:tcPr/>
                </a:tc>
                <a:tc>
                  <a:txBody>
                    <a:bodyPr/>
                    <a:lstStyle/>
                    <a:p>
                      <a:pPr>
                        <a:defRPr b="0" i="0"/>
                      </a:pPr>
                      <a:r>
                        <a:rPr lang="x-none" sz="2000"/>
                        <a:t>$1,040</a:t>
                      </a:r>
                    </a:p>
                  </a:txBody>
                  <a:tcPr/>
                </a:tc>
                <a:extLst>
                  <a:ext uri="{0D108BD9-81ED-4DB2-BD59-A6C34878D82A}">
                    <a16:rowId xmlns:a16="http://schemas.microsoft.com/office/drawing/2014/main" val="10001"/>
                  </a:ext>
                </a:extLst>
              </a:tr>
              <a:tr h="370840">
                <a:tc>
                  <a:txBody>
                    <a:bodyPr/>
                    <a:lstStyle/>
                    <a:p>
                      <a:pPr>
                        <a:defRPr b="0" i="0"/>
                      </a:pPr>
                      <a:r>
                        <a:rPr lang="x-none" sz="2000">
                          <a:solidFill>
                            <a:schemeClr val="tx1"/>
                          </a:solidFill>
                        </a:rPr>
                        <a:t>Contrapartida del empleador</a:t>
                      </a:r>
                    </a:p>
                  </a:txBody>
                  <a:tcPr/>
                </a:tc>
                <a:tc>
                  <a:txBody>
                    <a:bodyPr/>
                    <a:lstStyle/>
                    <a:p>
                      <a:pPr>
                        <a:defRPr b="0" i="0"/>
                      </a:pPr>
                      <a:r>
                        <a:rPr lang="x-none" sz="2000">
                          <a:solidFill>
                            <a:schemeClr val="tx1"/>
                          </a:solidFill>
                        </a:rPr>
                        <a:t>$20</a:t>
                      </a:r>
                    </a:p>
                  </a:txBody>
                  <a:tcPr/>
                </a:tc>
                <a:tc>
                  <a:txBody>
                    <a:bodyPr/>
                    <a:lstStyle/>
                    <a:p>
                      <a:pPr>
                        <a:defRPr b="0" i="0"/>
                      </a:pPr>
                      <a:r>
                        <a:rPr lang="x-none" sz="2000"/>
                        <a:t>$1,040</a:t>
                      </a:r>
                    </a:p>
                  </a:txBody>
                  <a:tcPr/>
                </a:tc>
                <a:extLst>
                  <a:ext uri="{0D108BD9-81ED-4DB2-BD59-A6C34878D82A}">
                    <a16:rowId xmlns:a16="http://schemas.microsoft.com/office/drawing/2014/main" val="10002"/>
                  </a:ext>
                </a:extLst>
              </a:tr>
              <a:tr h="370840">
                <a:tc>
                  <a:txBody>
                    <a:bodyPr/>
                    <a:lstStyle/>
                    <a:p>
                      <a:pPr>
                        <a:defRPr b="0" i="0"/>
                      </a:pPr>
                      <a:r>
                        <a:rPr lang="x-none" sz="2000" b="0">
                          <a:solidFill>
                            <a:srgbClr val="125DAB"/>
                          </a:solidFill>
                        </a:rPr>
                        <a:t>Total de contribuciones</a:t>
                      </a:r>
                    </a:p>
                  </a:txBody>
                  <a:tcPr/>
                </a:tc>
                <a:tc>
                  <a:txBody>
                    <a:bodyPr/>
                    <a:lstStyle/>
                    <a:p>
                      <a:pPr>
                        <a:defRPr b="0" i="0"/>
                      </a:pPr>
                      <a:r>
                        <a:rPr lang="x-none" sz="2000" b="0">
                          <a:solidFill>
                            <a:srgbClr val="125DAB"/>
                          </a:solidFill>
                        </a:rPr>
                        <a:t>$40</a:t>
                      </a:r>
                    </a:p>
                  </a:txBody>
                  <a:tcPr/>
                </a:tc>
                <a:tc>
                  <a:txBody>
                    <a:bodyPr/>
                    <a:lstStyle/>
                    <a:p>
                      <a:pPr>
                        <a:defRPr b="0" i="0"/>
                      </a:pPr>
                      <a:r>
                        <a:rPr lang="x-none" sz="2000" b="0" dirty="0">
                          <a:solidFill>
                            <a:srgbClr val="125DAB"/>
                          </a:solidFill>
                        </a:rPr>
                        <a:t>$2,080 al año</a:t>
                      </a:r>
                    </a:p>
                  </a:txBody>
                  <a:tcPr/>
                </a:tc>
                <a:extLst>
                  <a:ext uri="{0D108BD9-81ED-4DB2-BD59-A6C34878D82A}">
                    <a16:rowId xmlns:a16="http://schemas.microsoft.com/office/drawing/2014/main" val="10003"/>
                  </a:ext>
                </a:extLst>
              </a:tr>
            </a:tbl>
          </a:graphicData>
        </a:graphic>
      </p:graphicFrame>
      <p:sp>
        <p:nvSpPr>
          <p:cNvPr id="3" name="Content Placeholder 5"/>
          <p:cNvSpPr txBox="1"/>
          <p:nvPr/>
        </p:nvSpPr>
        <p:spPr>
          <a:xfrm>
            <a:off x="1066800" y="5029200"/>
            <a:ext cx="7239000" cy="381000"/>
          </a:xfrm>
          <a:prstGeom prst="rect">
            <a:avLst/>
          </a:prstGeom>
          <a:noFill/>
          <a:ln w="9525">
            <a:noFill/>
            <a:miter lim="800000"/>
          </a:ln>
        </p:spPr>
        <p:txBody>
          <a:bodyPr vert="horz" wrap="square" lIns="0" tIns="0" rIns="0" bIns="0" anchor="t" anchorCtr="0" compatLnSpc="1">
            <a:prstTxWarp prst="textNoShape">
              <a:avLst/>
            </a:prstTxWarp>
          </a:bodyPr>
          <a:lstStyle/>
          <a:p>
            <a:pPr lvl="0" fontAlgn="base">
              <a:spcAft>
                <a:spcPts val="1200"/>
              </a:spcAft>
              <a:defRPr b="0" i="0"/>
            </a:pPr>
            <a:r>
              <a:rPr lang="x-none" sz="3200">
                <a:solidFill>
                  <a:srgbClr val="125DAB"/>
                </a:solidFill>
                <a:latin typeface="Arial"/>
                <a:ea typeface="+mj-ea"/>
                <a:cs typeface="Arial"/>
              </a:rPr>
              <a:t>¡... y obtiene $40!</a:t>
            </a:r>
          </a:p>
          <a:p>
            <a:pPr marL="0" marR="0" lvl="0" indent="0" algn="l" defTabSz="914400" rtl="0" eaLnBrk="1" fontAlgn="base" latinLnBrk="0" hangingPunct="1">
              <a:lnSpc>
                <a:spcPct val="100000"/>
              </a:lnSpc>
              <a:spcBef>
                <a:spcPct val="0"/>
              </a:spcBef>
              <a:spcAft>
                <a:spcPct val="0"/>
              </a:spcAft>
              <a:buClrTx/>
              <a:buSzTx/>
              <a:defRPr b="0" i="0"/>
            </a:pPr>
            <a:endParaRPr kumimoji="0" lang="en-US" b="0" i="0" u="none" strike="noStrike" kern="0" cap="none" spc="0" normalizeH="0" baseline="0" noProof="0">
              <a:ln>
                <a:noFill/>
              </a:ln>
              <a:solidFill>
                <a:srgbClr val="131313"/>
              </a:solidFill>
              <a:uLnTx/>
              <a:uFillTx/>
              <a:latin typeface="Arial"/>
              <a:ea typeface="+mn-ea"/>
              <a:cs typeface="+mn-cs"/>
            </a:endParaRPr>
          </a:p>
        </p:txBody>
      </p:sp>
      <p:sp>
        <p:nvSpPr>
          <p:cNvPr id="8" name="TextBox 7"/>
          <p:cNvSpPr txBox="1"/>
          <p:nvPr/>
        </p:nvSpPr>
        <p:spPr>
          <a:xfrm rot="20394807">
            <a:off x="5637499" y="4002279"/>
            <a:ext cx="3817623" cy="1556035"/>
          </a:xfrm>
          <a:prstGeom prst="rect">
            <a:avLst/>
          </a:prstGeom>
          <a:noFill/>
        </p:spPr>
        <p:txBody>
          <a:bodyPr wrap="square" rtlCol="0">
            <a:spAutoFit/>
          </a:bodyPr>
          <a:lstStyle/>
          <a:p>
            <a:pPr>
              <a:defRPr b="0" i="0"/>
            </a:pPr>
            <a:r>
              <a:rPr lang="x-none" sz="3200" b="1" dirty="0">
                <a:solidFill>
                  <a:srgbClr val="E43C53"/>
                </a:solidFill>
              </a:rPr>
              <a:t>AR para personalizar la pantalla</a:t>
            </a:r>
          </a:p>
        </p:txBody>
      </p:sp>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b="0" i="0"/>
            </a:pPr>
            <a:fld id="{16966A5A-4DE4-45B6-BADD-5A2EEB60A4F5}" type="slidenum">
              <a:rPr lang="en-US" smtClean="0"/>
              <a:t>9</a:t>
            </a:fld>
            <a:endParaRPr lang="en-US"/>
          </a:p>
        </p:txBody>
      </p:sp>
    </p:spTree>
    <p:extLst>
      <p:ext uri="{BB962C8B-B14F-4D97-AF65-F5344CB8AC3E}">
        <p14:creationId xmlns:p14="http://schemas.microsoft.com/office/powerpoint/2010/main" val="21833446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10.24"/>
  <p:tag name="AS_TITLE" val="Aspose.Slides for .NET 4.0 Client Profile"/>
  <p:tag name="AS_VERSION" val="14.8.1.0"/>
</p:tagLst>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 Standard Template - 10 x 7.5 rp disclosures</Template>
  <TotalTime>1160</TotalTime>
  <Words>1465</Words>
  <Application>Microsoft Office PowerPoint</Application>
  <PresentationFormat>On-screen Show (4:3)</PresentationFormat>
  <Paragraphs>179</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PPT Master TEMPLATE 2015</vt:lpstr>
      <vt:lpstr>Ahorrar para  su futuro.   </vt:lpstr>
      <vt:lpstr>¿A dónde pertenece su futuro?</vt:lpstr>
      <vt:lpstr>¿Por qué ahorrar?</vt:lpstr>
      <vt:lpstr>Acérquese a la fortaleza financiera</vt:lpstr>
      <vt:lpstr>Presupuestar</vt:lpstr>
      <vt:lpstr>¿Puede ahorrar $20? ¿$50?</vt:lpstr>
      <vt:lpstr>Encontrar dinero sin sacrificio  </vt:lpstr>
      <vt:lpstr>Evite los cinco errores de gastos más comunes </vt:lpstr>
      <vt:lpstr>¡Puede ahorrar $20!</vt:lpstr>
      <vt:lpstr>Llévelo a otro nivel </vt:lpstr>
      <vt:lpstr>Beneficios de su plan de jubilación</vt:lpstr>
      <vt:lpstr>Beneficios de su plan de jubilación </vt:lpstr>
      <vt:lpstr>Pequeño aumento, gran diferencia </vt:lpstr>
      <vt:lpstr>¡Empezar es sencillo!</vt:lpstr>
      <vt:lpstr>¡Pase a la acción hoy mismo! </vt:lpstr>
      <vt:lpstr>Recursos extra</vt:lpstr>
      <vt:lpstr>Divulgaciones</vt:lpstr>
    </vt:vector>
  </TitlesOfParts>
  <Manager/>
  <Company>Standard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Ahorrar para su futuro.</dc:title>
  <dc:creator>The Standard</dc:creator>
  <cp:lastModifiedBy>Jayakumar Sekar</cp:lastModifiedBy>
  <cp:revision>94</cp:revision>
  <cp:lastPrinted>2017-09-21T21:28:26Z</cp:lastPrinted>
  <dcterms:created xsi:type="dcterms:W3CDTF">2012-08-28T20:49:26Z</dcterms:created>
  <dcterms:modified xsi:type="dcterms:W3CDTF">2022-09-21T13:04:27Z</dcterms:modified>
</cp:coreProperties>
</file>