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79" r:id="rId6"/>
    <p:sldId id="259" r:id="rId7"/>
    <p:sldId id="282" r:id="rId8"/>
    <p:sldId id="286" r:id="rId9"/>
    <p:sldId id="289" r:id="rId10"/>
    <p:sldId id="297" r:id="rId11"/>
    <p:sldId id="296" r:id="rId12"/>
    <p:sldId id="299" r:id="rId13"/>
    <p:sldId id="294" r:id="rId14"/>
    <p:sldId id="288" r:id="rId15"/>
    <p:sldId id="293" r:id="rId16"/>
    <p:sldId id="292" r:id="rId17"/>
    <p:sldId id="298" r:id="rId18"/>
    <p:sldId id="291" r:id="rId19"/>
    <p:sldId id="290" r:id="rId20"/>
    <p:sldId id="287" r:id="rId21"/>
    <p:sldId id="285" r:id="rId22"/>
    <p:sldId id="280" r:id="rId23"/>
    <p:sldId id="28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orient="horz" pos="3648" userDrawn="1">
          <p15:clr>
            <a:srgbClr val="A4A3A4"/>
          </p15:clr>
        </p15:guide>
        <p15:guide id="3" pos="4848" userDrawn="1">
          <p15:clr>
            <a:srgbClr val="A4A3A4"/>
          </p15:clr>
        </p15:guide>
        <p15:guide id="4" pos="5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86DC"/>
    <a:srgbClr val="11B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1" autoAdjust="0"/>
    <p:restoredTop sz="94249" autoAdjust="0"/>
  </p:normalViewPr>
  <p:slideViewPr>
    <p:cSldViewPr showGuides="1">
      <p:cViewPr>
        <p:scale>
          <a:sx n="66" d="100"/>
          <a:sy n="66" d="100"/>
        </p:scale>
        <p:origin x="1764" y="198"/>
      </p:cViewPr>
      <p:guideLst>
        <p:guide orient="horz" pos="4080"/>
        <p:guide orient="horz" pos="3648"/>
        <p:guide pos="4848"/>
        <p:guide pos="55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095711F-1FD1-4ADB-A5CB-796D8A81D16F}" type="datetimeFigureOut">
              <a:rPr lang="en-US" smtClean="0"/>
              <a:pPr/>
              <a:t>9/21/2022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CB14925-7A35-4CCF-9386-4560E5F37899}" type="slidenum">
              <a:rPr lang="en-US" smtClean="0"/>
              <a:pPr/>
              <a:t>‹#›</a:t>
            </a:fld>
            <a:endParaRPr lang="en-US" dirty="0"/>
          </a:p>
        </p:txBody>
      </p:sp>
    </p:spTree>
    <p:extLst>
      <p:ext uri="{BB962C8B-B14F-4D97-AF65-F5344CB8AC3E}">
        <p14:creationId xmlns:p14="http://schemas.microsoft.com/office/powerpoint/2010/main" val="2737337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14925-7A35-4CCF-9386-4560E5F37899}" type="slidenum">
              <a:rPr lang="en-US" smtClean="0"/>
              <a:pPr/>
              <a:t>1</a:t>
            </a:fld>
            <a:endParaRPr lang="en-US" dirty="0"/>
          </a:p>
        </p:txBody>
      </p:sp>
    </p:spTree>
    <p:extLst>
      <p:ext uri="{BB962C8B-B14F-4D97-AF65-F5344CB8AC3E}">
        <p14:creationId xmlns:p14="http://schemas.microsoft.com/office/powerpoint/2010/main" val="58390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4AF04-7BBB-3B49-9D26-7CB0FF0403E2}" type="slidenum">
              <a:rPr lang="en-US"/>
              <a:pPr/>
              <a:t>2</a:t>
            </a:fld>
            <a:endParaRPr 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0632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14925-7A35-4CCF-9386-4560E5F37899}" type="slidenum">
              <a:rPr lang="en-US" smtClean="0"/>
              <a:pPr/>
              <a:t>17</a:t>
            </a:fld>
            <a:endParaRPr lang="en-US" dirty="0"/>
          </a:p>
        </p:txBody>
      </p:sp>
    </p:spTree>
    <p:extLst>
      <p:ext uri="{BB962C8B-B14F-4D97-AF65-F5344CB8AC3E}">
        <p14:creationId xmlns:p14="http://schemas.microsoft.com/office/powerpoint/2010/main" val="170984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2BE0D2-19AB-4056-B67C-E9E75F0B9ACD}"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9F3C8-FB8E-4C2D-82D4-8A14C0B1B81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BE0D2-19AB-4056-B67C-E9E75F0B9ACD}"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9F3C8-FB8E-4C2D-82D4-8A14C0B1B81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BE0D2-19AB-4056-B67C-E9E75F0B9ACD}"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9F3C8-FB8E-4C2D-82D4-8A14C0B1B81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227013" y="227013"/>
            <a:ext cx="6402387" cy="457200"/>
          </a:xfrm>
        </p:spPr>
        <p:txBody>
          <a:bodyPr/>
          <a:lstStyle>
            <a:lvl1pPr>
              <a:defRPr/>
            </a:lvl1pPr>
          </a:lstStyle>
          <a:p>
            <a:r>
              <a:rPr lang="en-US" dirty="0"/>
              <a:t>Title</a:t>
            </a:r>
          </a:p>
        </p:txBody>
      </p:sp>
      <p:sp>
        <p:nvSpPr>
          <p:cNvPr id="4099" name="Rectangle 3"/>
          <p:cNvSpPr>
            <a:spLocks noGrp="1" noChangeArrowheads="1"/>
          </p:cNvSpPr>
          <p:nvPr>
            <p:ph type="subTitle" idx="1" hasCustomPrompt="1"/>
          </p:nvPr>
        </p:nvSpPr>
        <p:spPr>
          <a:xfrm>
            <a:off x="228600" y="914400"/>
            <a:ext cx="6400800" cy="457200"/>
          </a:xfrm>
        </p:spPr>
        <p:txBody>
          <a:bodyPr/>
          <a:lstStyle>
            <a:lvl1pPr marL="0" indent="0">
              <a:buFontTx/>
              <a:buNone/>
              <a:defRPr sz="1400"/>
            </a:lvl1pPr>
          </a:lstStyle>
          <a:p>
            <a:r>
              <a:rPr lang="en-US" dirty="0"/>
              <a:t>Date</a:t>
            </a:r>
          </a:p>
        </p:txBody>
      </p:sp>
      <p:pic>
        <p:nvPicPr>
          <p:cNvPr id="8" name="Picture 7" descr="TS_bmk_sm_cmyk.eps"/>
          <p:cNvPicPr>
            <a:picLocks noChangeAspect="1"/>
          </p:cNvPicPr>
          <p:nvPr userDrawn="1"/>
        </p:nvPicPr>
        <p:blipFill>
          <a:blip r:embed="rId2" cstate="screen"/>
          <a:stretch>
            <a:fillRect/>
          </a:stretch>
        </p:blipFill>
        <p:spPr>
          <a:xfrm>
            <a:off x="7772400" y="228945"/>
            <a:ext cx="1066800" cy="690753"/>
          </a:xfrm>
          <a:prstGeom prst="rect">
            <a:avLst/>
          </a:prstGeom>
        </p:spPr>
      </p:pic>
      <p:sp>
        <p:nvSpPr>
          <p:cNvPr id="12" name="Text Placeholder 8"/>
          <p:cNvSpPr>
            <a:spLocks noGrp="1"/>
          </p:cNvSpPr>
          <p:nvPr>
            <p:ph type="body" sz="quarter" idx="10"/>
          </p:nvPr>
        </p:nvSpPr>
        <p:spPr>
          <a:xfrm>
            <a:off x="228600" y="1676400"/>
            <a:ext cx="6400800" cy="1524000"/>
          </a:xfrm>
        </p:spPr>
        <p:txBody>
          <a:bodyPr/>
          <a:lstStyle>
            <a:lvl1pPr>
              <a:defRPr sz="1800"/>
            </a:lvl1pPr>
            <a:lvl2pPr>
              <a:buFont typeface="Arial"/>
              <a:buChar char="•"/>
              <a:defRPr/>
            </a:lvl2pPr>
          </a:lstStyle>
          <a:p>
            <a:pPr lvl="0"/>
            <a:r>
              <a:rPr lang="en-US"/>
              <a:t>Click to edit Master text styles</a:t>
            </a:r>
          </a:p>
          <a:p>
            <a:pPr lvl="1"/>
            <a:r>
              <a:rPr lang="en-US"/>
              <a:t>Second level</a:t>
            </a:r>
          </a:p>
          <a:p>
            <a:pPr lvl="2"/>
            <a:r>
              <a:rPr lang="en-US"/>
              <a:t>Third level</a:t>
            </a:r>
          </a:p>
        </p:txBody>
      </p:sp>
      <p:pic>
        <p:nvPicPr>
          <p:cNvPr id="11" name="Picture 10" descr="Family-sitting.jpg"/>
          <p:cNvPicPr>
            <a:picLocks noChangeAspect="1"/>
          </p:cNvPicPr>
          <p:nvPr userDrawn="1"/>
        </p:nvPicPr>
        <p:blipFill>
          <a:blip r:embed="rId3" cstate="screen"/>
          <a:stretch>
            <a:fillRect/>
          </a:stretch>
        </p:blipFill>
        <p:spPr>
          <a:xfrm>
            <a:off x="0" y="4114800"/>
            <a:ext cx="9144000" cy="27432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9">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227013" y="227013"/>
            <a:ext cx="6402387" cy="457200"/>
          </a:xfrm>
        </p:spPr>
        <p:txBody>
          <a:bodyPr/>
          <a:lstStyle>
            <a:lvl1pPr>
              <a:defRPr/>
            </a:lvl1pPr>
          </a:lstStyle>
          <a:p>
            <a:r>
              <a:rPr lang="en-US" dirty="0"/>
              <a:t>Title</a:t>
            </a:r>
          </a:p>
        </p:txBody>
      </p:sp>
      <p:sp>
        <p:nvSpPr>
          <p:cNvPr id="4099" name="Rectangle 3"/>
          <p:cNvSpPr>
            <a:spLocks noGrp="1" noChangeArrowheads="1"/>
          </p:cNvSpPr>
          <p:nvPr>
            <p:ph type="subTitle" idx="1" hasCustomPrompt="1"/>
          </p:nvPr>
        </p:nvSpPr>
        <p:spPr>
          <a:xfrm>
            <a:off x="228600" y="914400"/>
            <a:ext cx="6400800" cy="457200"/>
          </a:xfrm>
        </p:spPr>
        <p:txBody>
          <a:bodyPr/>
          <a:lstStyle>
            <a:lvl1pPr marL="0" indent="0">
              <a:buFontTx/>
              <a:buNone/>
              <a:defRPr sz="1400"/>
            </a:lvl1pPr>
          </a:lstStyle>
          <a:p>
            <a:r>
              <a:rPr lang="en-US" dirty="0"/>
              <a:t>Date</a:t>
            </a:r>
          </a:p>
        </p:txBody>
      </p:sp>
      <p:pic>
        <p:nvPicPr>
          <p:cNvPr id="8" name="Picture 7" descr="TS_bmk_sm_cmyk.eps"/>
          <p:cNvPicPr>
            <a:picLocks noChangeAspect="1"/>
          </p:cNvPicPr>
          <p:nvPr userDrawn="1"/>
        </p:nvPicPr>
        <p:blipFill>
          <a:blip r:embed="rId2" cstate="screen"/>
          <a:stretch>
            <a:fillRect/>
          </a:stretch>
        </p:blipFill>
        <p:spPr>
          <a:xfrm>
            <a:off x="7772400" y="228945"/>
            <a:ext cx="1066800" cy="690753"/>
          </a:xfrm>
          <a:prstGeom prst="rect">
            <a:avLst/>
          </a:prstGeom>
        </p:spPr>
      </p:pic>
      <p:sp>
        <p:nvSpPr>
          <p:cNvPr id="9" name="Text Placeholder 8"/>
          <p:cNvSpPr>
            <a:spLocks noGrp="1"/>
          </p:cNvSpPr>
          <p:nvPr>
            <p:ph type="body" sz="quarter" idx="10"/>
          </p:nvPr>
        </p:nvSpPr>
        <p:spPr>
          <a:xfrm>
            <a:off x="228600" y="1676400"/>
            <a:ext cx="6400800" cy="1524000"/>
          </a:xfrm>
        </p:spPr>
        <p:txBody>
          <a:bodyPr/>
          <a:lstStyle>
            <a:lvl1pPr>
              <a:defRPr sz="1800"/>
            </a:lvl1pPr>
            <a:lvl2pPr>
              <a:buFont typeface="Arial"/>
              <a:buChar char="•"/>
              <a:defRPr/>
            </a:lvl2pPr>
          </a:lstStyle>
          <a:p>
            <a:pPr lvl="0"/>
            <a:r>
              <a:rPr lang="en-US"/>
              <a:t>Click to edit Master text styles</a:t>
            </a:r>
          </a:p>
          <a:p>
            <a:pPr lvl="1"/>
            <a:r>
              <a:rPr lang="en-US"/>
              <a:t>Second level</a:t>
            </a:r>
          </a:p>
          <a:p>
            <a:pPr lvl="2"/>
            <a:r>
              <a:rPr lang="en-US"/>
              <a:t>Third level</a:t>
            </a:r>
          </a:p>
        </p:txBody>
      </p:sp>
      <p:pic>
        <p:nvPicPr>
          <p:cNvPr id="7" name="Picture 6" descr="Woman-Focused.jpg"/>
          <p:cNvPicPr>
            <a:picLocks noChangeAspect="1"/>
          </p:cNvPicPr>
          <p:nvPr userDrawn="1"/>
        </p:nvPicPr>
        <p:blipFill>
          <a:blip r:embed="rId3" cstate="screen"/>
          <a:stretch>
            <a:fillRect/>
          </a:stretch>
        </p:blipFill>
        <p:spPr>
          <a:xfrm>
            <a:off x="0" y="4114800"/>
            <a:ext cx="9144000" cy="27432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vider Slide 1">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227013" y="2743200"/>
            <a:ext cx="6402387" cy="457200"/>
          </a:xfrm>
        </p:spPr>
        <p:txBody>
          <a:bodyPr/>
          <a:lstStyle>
            <a:lvl1pPr>
              <a:defRPr/>
            </a:lvl1pPr>
          </a:lstStyle>
          <a:p>
            <a:r>
              <a:rPr lang="en-US" dirty="0"/>
              <a:t>Divider Slide Title</a:t>
            </a:r>
          </a:p>
        </p:txBody>
      </p:sp>
      <p:pic>
        <p:nvPicPr>
          <p:cNvPr id="8" name="Picture 7" descr="TS_bmk_sm_cmyk.eps"/>
          <p:cNvPicPr>
            <a:picLocks noChangeAspect="1"/>
          </p:cNvPicPr>
          <p:nvPr userDrawn="1"/>
        </p:nvPicPr>
        <p:blipFill>
          <a:blip r:embed="rId2" cstate="screen"/>
          <a:stretch>
            <a:fillRect/>
          </a:stretch>
        </p:blipFill>
        <p:spPr>
          <a:xfrm>
            <a:off x="7772400" y="228945"/>
            <a:ext cx="1066800" cy="690753"/>
          </a:xfrm>
          <a:prstGeom prst="rect">
            <a:avLst/>
          </a:prstGeom>
        </p:spPr>
      </p:pic>
      <p:pic>
        <p:nvPicPr>
          <p:cNvPr id="6" name="Picture 5" descr="two-business-men.jpg"/>
          <p:cNvPicPr>
            <a:picLocks noChangeAspect="1"/>
          </p:cNvPicPr>
          <p:nvPr userDrawn="1"/>
        </p:nvPicPr>
        <p:blipFill>
          <a:blip r:embed="rId3" cstate="screen"/>
          <a:stretch>
            <a:fillRect/>
          </a:stretch>
        </p:blipFill>
        <p:spPr>
          <a:xfrm>
            <a:off x="0" y="4114800"/>
            <a:ext cx="9144000" cy="2743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srcRect/>
          <a:stretch>
            <a:fillRect/>
          </a:stretch>
        </p:blipFill>
        <p:spPr bwMode="auto">
          <a:xfrm>
            <a:off x="0" y="0"/>
            <a:ext cx="9144000" cy="630323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2BE0D2-19AB-4056-B67C-E9E75F0B9ACD}"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9F3C8-FB8E-4C2D-82D4-8A14C0B1B81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2BE0D2-19AB-4056-B67C-E9E75F0B9ACD}"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9F3C8-FB8E-4C2D-82D4-8A14C0B1B81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2BE0D2-19AB-4056-B67C-E9E75F0B9ACD}" type="datetimeFigureOut">
              <a:rPr lang="en-US" smtClean="0"/>
              <a:pPr/>
              <a:t>9/21/2022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19F3C8-FB8E-4C2D-82D4-8A14C0B1B81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2BE0D2-19AB-4056-B67C-E9E75F0B9ACD}" type="datetimeFigureOut">
              <a:rPr lang="en-US" smtClean="0"/>
              <a:pPr/>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19F3C8-FB8E-4C2D-82D4-8A14C0B1B81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BE0D2-19AB-4056-B67C-E9E75F0B9ACD}" type="datetimeFigureOut">
              <a:rPr lang="en-US" smtClean="0"/>
              <a:pPr/>
              <a:t>9/21/2022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19F3C8-FB8E-4C2D-82D4-8A14C0B1B81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BE0D2-19AB-4056-B67C-E9E75F0B9ACD}"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9F3C8-FB8E-4C2D-82D4-8A14C0B1B81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BE0D2-19AB-4056-B67C-E9E75F0B9ACD}"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9F3C8-FB8E-4C2D-82D4-8A14C0B1B81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BE0D2-19AB-4056-B67C-E9E75F0B9ACD}" type="datetimeFigureOut">
              <a:rPr lang="en-US" smtClean="0"/>
              <a:pPr/>
              <a:t>9/21/2022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9F3C8-FB8E-4C2D-82D4-8A14C0B1B81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D7C7-548E-7A29-9687-74C8F73D74A3}"/>
              </a:ext>
            </a:extLst>
          </p:cNvPr>
          <p:cNvSpPr>
            <a:spLocks noGrp="1"/>
          </p:cNvSpPr>
          <p:nvPr>
            <p:ph type="ctrTitle"/>
          </p:nvPr>
        </p:nvSpPr>
        <p:spPr>
          <a:xfrm>
            <a:off x="228600" y="4140631"/>
            <a:ext cx="7772400" cy="1470025"/>
          </a:xfrm>
        </p:spPr>
        <p:txBody>
          <a:bodyPr>
            <a:normAutofit fontScale="90000"/>
          </a:bodyPr>
          <a:lstStyle/>
          <a:p>
            <a:r>
              <a:rPr lang="en-US" dirty="0"/>
              <a:t>Retirement</a:t>
            </a:r>
            <a:br>
              <a:rPr lang="en-US" dirty="0"/>
            </a:br>
            <a:r>
              <a:rPr lang="en-US" dirty="0"/>
              <a:t>on the Brain® Basics of the Financial Markets</a:t>
            </a:r>
          </a:p>
        </p:txBody>
      </p:sp>
      <p:grpSp>
        <p:nvGrpSpPr>
          <p:cNvPr id="6" name="Group 5">
            <a:extLst>
              <a:ext uri="{C183D7F6-B498-43B3-948B-1728B52AA6E4}">
                <adec:decorative xmlns:adec="http://schemas.microsoft.com/office/drawing/2017/decorative" val="1"/>
              </a:ext>
            </a:extLst>
          </p:cNvPr>
          <p:cNvGrpSpPr/>
          <p:nvPr/>
        </p:nvGrpSpPr>
        <p:grpSpPr>
          <a:xfrm>
            <a:off x="0" y="0"/>
            <a:ext cx="9144000" cy="4408609"/>
            <a:chOff x="0" y="0"/>
            <a:chExt cx="9144000" cy="4408609"/>
          </a:xfrm>
        </p:grpSpPr>
        <p:pic>
          <p:nvPicPr>
            <p:cNvPr id="7" name="Picture 3" descr="C:\Documents and Settings\sericks2\Desktop\graphics\98470758-low.jpg"/>
            <p:cNvPicPr>
              <a:picLocks noChangeAspect="1" noChangeArrowheads="1"/>
            </p:cNvPicPr>
            <p:nvPr/>
          </p:nvPicPr>
          <p:blipFill>
            <a:blip r:embed="rId3" cstate="email"/>
            <a:srcRect l="12333" r="69167"/>
            <a:stretch>
              <a:fillRect/>
            </a:stretch>
          </p:blipFill>
          <p:spPr bwMode="auto">
            <a:xfrm>
              <a:off x="0" y="0"/>
              <a:ext cx="1371600" cy="4408609"/>
            </a:xfrm>
            <a:prstGeom prst="rect">
              <a:avLst/>
            </a:prstGeom>
            <a:noFill/>
          </p:spPr>
        </p:pic>
        <p:pic>
          <p:nvPicPr>
            <p:cNvPr id="9" name="Picture 3" descr="C:\Documents and Settings\sericks2\Desktop\graphics\98470758-low.jpg"/>
            <p:cNvPicPr>
              <a:picLocks noChangeAspect="1" noChangeArrowheads="1"/>
            </p:cNvPicPr>
            <p:nvPr/>
          </p:nvPicPr>
          <p:blipFill>
            <a:blip r:embed="rId3" cstate="email"/>
            <a:srcRect l="12333" r="69167"/>
            <a:stretch>
              <a:fillRect/>
            </a:stretch>
          </p:blipFill>
          <p:spPr bwMode="auto">
            <a:xfrm>
              <a:off x="7772400" y="0"/>
              <a:ext cx="1371600" cy="4408609"/>
            </a:xfrm>
            <a:prstGeom prst="rect">
              <a:avLst/>
            </a:prstGeom>
            <a:noFill/>
          </p:spPr>
        </p:pic>
        <p:pic>
          <p:nvPicPr>
            <p:cNvPr id="10" name="Picture 3" descr="C:\Documents and Settings\sericks2\Desktop\graphics\98470758-low.jpg"/>
            <p:cNvPicPr>
              <a:picLocks noChangeAspect="1" noChangeArrowheads="1"/>
            </p:cNvPicPr>
            <p:nvPr/>
          </p:nvPicPr>
          <p:blipFill>
            <a:blip r:embed="rId3" cstate="email"/>
            <a:srcRect/>
            <a:stretch>
              <a:fillRect/>
            </a:stretch>
          </p:blipFill>
          <p:spPr bwMode="auto">
            <a:xfrm>
              <a:off x="762000" y="0"/>
              <a:ext cx="7239000" cy="4304517"/>
            </a:xfrm>
            <a:prstGeom prst="rect">
              <a:avLst/>
            </a:prstGeom>
            <a:noFill/>
          </p:spPr>
        </p:pic>
      </p:gr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4" cstate="screen"/>
          <a:srcRect/>
          <a:stretch>
            <a:fillRect/>
          </a:stretch>
        </p:blipFill>
        <p:spPr bwMode="auto">
          <a:xfrm>
            <a:off x="-1" y="4310743"/>
            <a:ext cx="9144001" cy="2743200"/>
          </a:xfrm>
          <a:prstGeom prst="rect">
            <a:avLst/>
          </a:prstGeom>
          <a:noFill/>
        </p:spPr>
      </p:pic>
      <p:sp>
        <p:nvSpPr>
          <p:cNvPr id="5" name="Title 4"/>
          <p:cNvSpPr txBox="1">
            <a:spLocks/>
          </p:cNvSpPr>
          <p:nvPr/>
        </p:nvSpPr>
        <p:spPr bwMode="auto">
          <a:xfrm>
            <a:off x="609600" y="6400800"/>
            <a:ext cx="6402387"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131313"/>
                </a:solidFill>
                <a:effectLst/>
                <a:uLnTx/>
                <a:uFillTx/>
                <a:latin typeface="Helvetica" pitchFamily="34" charset="0"/>
                <a:ea typeface="+mj-ea"/>
                <a:cs typeface="+mj-cs"/>
              </a:rPr>
              <a:t>Presented by StanCorp</a:t>
            </a:r>
            <a:r>
              <a:rPr kumimoji="0" lang="en-US" sz="1400" b="0" i="0" u="none" strike="noStrike" kern="0" cap="none" spc="0" normalizeH="0" noProof="0" dirty="0">
                <a:ln>
                  <a:noFill/>
                </a:ln>
                <a:solidFill>
                  <a:srgbClr val="131313"/>
                </a:solidFill>
                <a:effectLst/>
                <a:uLnTx/>
                <a:uFillTx/>
                <a:latin typeface="Helvetica" pitchFamily="34" charset="0"/>
                <a:ea typeface="+mj-ea"/>
                <a:cs typeface="+mj-cs"/>
              </a:rPr>
              <a:t> Equities, Inc., member FINRA</a:t>
            </a:r>
            <a:endParaRPr kumimoji="0" lang="en-US" sz="1400" b="0" i="0" u="none" strike="noStrike" kern="0" cap="none" spc="0" normalizeH="0" baseline="0" noProof="0" dirty="0">
              <a:ln>
                <a:noFill/>
              </a:ln>
              <a:solidFill>
                <a:srgbClr val="131313"/>
              </a:solidFill>
              <a:effectLst/>
              <a:uLnTx/>
              <a:uFillTx/>
              <a:latin typeface="Helvetica" pitchFamily="34" charset="0"/>
              <a:ea typeface="+mj-ea"/>
              <a:cs typeface="+mj-cs"/>
            </a:endParaRPr>
          </a:p>
        </p:txBody>
      </p:sp>
      <p:pic>
        <p:nvPicPr>
          <p:cNvPr id="4" name="Picture 3" descr="The Standard Logo.">
            <a:extLst>
              <a:ext uri="{FF2B5EF4-FFF2-40B4-BE49-F238E27FC236}">
                <a16:creationId xmlns:a16="http://schemas.microsoft.com/office/drawing/2014/main" id="{CD34E917-3610-CF2F-C80E-43B2C53A03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3926" y="5835976"/>
            <a:ext cx="1520074" cy="9458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6303233"/>
          </a:xfrm>
          <a:prstGeom prst="rect">
            <a:avLst/>
          </a:prstGeom>
          <a:noFill/>
        </p:spPr>
      </p:pic>
      <p:sp>
        <p:nvSpPr>
          <p:cNvPr id="4"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What about investment categories?</a:t>
            </a:r>
          </a:p>
        </p:txBody>
      </p:sp>
      <p:sp>
        <p:nvSpPr>
          <p:cNvPr id="7" name="Content Placeholder 5"/>
          <p:cNvSpPr>
            <a:spLocks noGrp="1"/>
          </p:cNvSpPr>
          <p:nvPr>
            <p:ph idx="4294967295"/>
          </p:nvPr>
        </p:nvSpPr>
        <p:spPr>
          <a:xfrm>
            <a:off x="304800" y="1981200"/>
            <a:ext cx="4876800" cy="3810000"/>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Three most common investment options:</a:t>
            </a:r>
          </a:p>
          <a:p>
            <a:pPr marL="0" marR="0" lvl="0" indent="0" defTabSz="914400" eaLnBrk="1" fontAlgn="auto" latinLnBrk="0" hangingPunct="1">
              <a:lnSpc>
                <a:spcPct val="100000"/>
              </a:lnSpc>
              <a:spcBef>
                <a:spcPts val="0"/>
              </a:spcBef>
              <a:spcAft>
                <a:spcPts val="0"/>
              </a:spcAft>
              <a:buSzTx/>
              <a:buNone/>
              <a:tabLst/>
              <a:defRPr/>
            </a:pPr>
            <a:endParaRPr lang="en-US" sz="1800" b="1" kern="0" dirty="0">
              <a:solidFill>
                <a:srgbClr val="232F84"/>
              </a:solidFill>
            </a:endParaRPr>
          </a:p>
          <a:p>
            <a:pPr marL="0" marR="0" lvl="0" indent="0" defTabSz="914400" eaLnBrk="1" fontAlgn="auto" latinLnBrk="0" hangingPunct="1">
              <a:lnSpc>
                <a:spcPct val="100000"/>
              </a:lnSpc>
              <a:spcBef>
                <a:spcPts val="0"/>
              </a:spcBef>
              <a:spcAft>
                <a:spcPts val="0"/>
              </a:spcAft>
              <a:buSzTx/>
              <a:buNone/>
              <a:tabLst/>
              <a:defRPr/>
            </a:pPr>
            <a:r>
              <a:rPr kumimoji="0" lang="en-US" sz="2000" b="1" i="0" u="none" strike="noStrike" kern="0" cap="none" spc="0" normalizeH="0" baseline="0" noProof="0" dirty="0">
                <a:ln>
                  <a:noFill/>
                </a:ln>
                <a:effectLst/>
                <a:uLnTx/>
                <a:uFillTx/>
                <a:latin typeface="Arial" pitchFamily="34" charset="0"/>
                <a:cs typeface="Arial" pitchFamily="34" charset="0"/>
              </a:rPr>
              <a:t>Cash equivalents:</a:t>
            </a:r>
            <a:r>
              <a:rPr kumimoji="0" lang="en-US" sz="2000" b="1" i="0" u="none" strike="noStrike" kern="0" cap="none" spc="0" normalizeH="0" noProof="0" dirty="0">
                <a:ln>
                  <a:noFill/>
                </a:ln>
                <a:effectLst/>
                <a:uLnTx/>
                <a:uFillTx/>
                <a:latin typeface="Arial" pitchFamily="34" charset="0"/>
                <a:cs typeface="Arial" pitchFamily="34" charset="0"/>
              </a:rPr>
              <a:t> </a:t>
            </a:r>
            <a:r>
              <a:rPr kumimoji="0" lang="en-US" sz="1800" b="0" i="0" u="none" strike="noStrike" kern="0" cap="none" spc="0" normalizeH="0" baseline="0" noProof="0" dirty="0">
                <a:ln>
                  <a:noFill/>
                </a:ln>
                <a:effectLst/>
                <a:uLnTx/>
                <a:uFillTx/>
                <a:latin typeface="Arial" pitchFamily="34" charset="0"/>
                <a:cs typeface="Arial" pitchFamily="34" charset="0"/>
              </a:rPr>
              <a:t>Low risk and returns</a:t>
            </a:r>
          </a:p>
          <a:p>
            <a:pPr marL="0" marR="0" lvl="0" indent="0" defTabSz="914400" eaLnBrk="1" fontAlgn="auto" latinLnBrk="0" hangingPunct="1">
              <a:lnSpc>
                <a:spcPct val="100000"/>
              </a:lnSpc>
              <a:spcBef>
                <a:spcPts val="0"/>
              </a:spcBef>
              <a:spcAft>
                <a:spcPts val="0"/>
              </a:spcAft>
              <a:buSzTx/>
              <a:buNone/>
              <a:tabLst/>
              <a:defRPr/>
            </a:pPr>
            <a:endParaRPr kumimoji="0" lang="en-US" sz="2000" b="1" i="0" u="none" strike="noStrike" kern="0" cap="none" spc="0" normalizeH="0" baseline="0" noProof="0" dirty="0">
              <a:ln>
                <a:noFill/>
              </a:ln>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SzTx/>
              <a:buNone/>
              <a:tabLst/>
              <a:defRPr/>
            </a:pPr>
            <a:r>
              <a:rPr kumimoji="0" lang="en-US" sz="2000" b="1" i="0" u="none" strike="noStrike" kern="0" cap="none" spc="0" normalizeH="0" baseline="0" noProof="0" dirty="0">
                <a:ln>
                  <a:noFill/>
                </a:ln>
                <a:effectLst/>
                <a:uLnTx/>
                <a:uFillTx/>
                <a:latin typeface="Arial" pitchFamily="34" charset="0"/>
                <a:cs typeface="Arial" pitchFamily="34" charset="0"/>
              </a:rPr>
              <a:t>Bonds: </a:t>
            </a:r>
            <a:r>
              <a:rPr kumimoji="0" lang="en-US" sz="1800" b="0" i="0" u="none" strike="noStrike" kern="0" cap="none" spc="0" normalizeH="0" baseline="0" noProof="0" dirty="0">
                <a:ln>
                  <a:noFill/>
                </a:ln>
                <a:effectLst/>
                <a:uLnTx/>
                <a:uFillTx/>
                <a:latin typeface="Arial" pitchFamily="34" charset="0"/>
                <a:cs typeface="Arial" pitchFamily="34" charset="0"/>
              </a:rPr>
              <a:t>Moderate potential return and less</a:t>
            </a:r>
            <a:r>
              <a:rPr kumimoji="0" lang="en-US" sz="1800" b="0" i="0" u="none" strike="noStrike" kern="0" cap="none" spc="0" normalizeH="0" noProof="0" dirty="0">
                <a:ln>
                  <a:noFill/>
                </a:ln>
                <a:effectLst/>
                <a:uLnTx/>
                <a:uFillTx/>
                <a:latin typeface="Arial" pitchFamily="34" charset="0"/>
                <a:cs typeface="Arial" pitchFamily="34" charset="0"/>
              </a:rPr>
              <a:t> </a:t>
            </a:r>
            <a:r>
              <a:rPr kumimoji="0" lang="en-US" sz="1800" b="0" i="0" u="none" strike="noStrike" kern="0" cap="none" spc="0" normalizeH="0" baseline="0" noProof="0" dirty="0">
                <a:ln>
                  <a:noFill/>
                </a:ln>
                <a:effectLst/>
                <a:uLnTx/>
                <a:uFillTx/>
                <a:latin typeface="Arial" pitchFamily="34" charset="0"/>
                <a:cs typeface="Arial" pitchFamily="34" charset="0"/>
              </a:rPr>
              <a:t>risk of principal loss than stocks</a:t>
            </a:r>
          </a:p>
          <a:p>
            <a:pPr marL="0" marR="0" lvl="0" indent="0" defTabSz="914400" eaLnBrk="1" fontAlgn="auto" latinLnBrk="0" hangingPunct="1">
              <a:lnSpc>
                <a:spcPct val="100000"/>
              </a:lnSpc>
              <a:spcBef>
                <a:spcPts val="0"/>
              </a:spcBef>
              <a:spcAft>
                <a:spcPts val="0"/>
              </a:spcAft>
              <a:buSzTx/>
              <a:buNone/>
              <a:tabLst/>
              <a:defRPr/>
            </a:pPr>
            <a:endParaRPr kumimoji="0" lang="en-US" sz="1800" b="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SzTx/>
              <a:buNone/>
              <a:tabLst/>
              <a:defRPr/>
            </a:pPr>
            <a:r>
              <a:rPr kumimoji="0" lang="en-US" sz="2000" b="1" i="0" u="none" strike="noStrike" kern="0" cap="none" spc="0" normalizeH="0" baseline="0" noProof="0" dirty="0">
                <a:ln>
                  <a:noFill/>
                </a:ln>
                <a:effectLst/>
                <a:uLnTx/>
                <a:uFillTx/>
                <a:latin typeface="Arial" pitchFamily="34" charset="0"/>
                <a:cs typeface="Arial" pitchFamily="34" charset="0"/>
              </a:rPr>
              <a:t>Stocks:</a:t>
            </a:r>
            <a:r>
              <a:rPr kumimoji="0" lang="en-US" sz="1800" b="0" i="0" u="none" strike="noStrike" kern="0" cap="none" spc="0" normalizeH="0" baseline="0" noProof="0" dirty="0">
                <a:ln>
                  <a:noFill/>
                </a:ln>
                <a:effectLst/>
                <a:uLnTx/>
                <a:uFillTx/>
                <a:latin typeface="Arial" pitchFamily="34" charset="0"/>
                <a:cs typeface="Arial" pitchFamily="34" charset="0"/>
              </a:rPr>
              <a:t> Highest potential return — and the</a:t>
            </a:r>
            <a:r>
              <a:rPr kumimoji="0" lang="en-US" sz="1800" b="0" i="0" u="none" strike="noStrike" kern="0" cap="none" spc="0" normalizeH="0" noProof="0" dirty="0">
                <a:ln>
                  <a:noFill/>
                </a:ln>
                <a:effectLst/>
                <a:uLnTx/>
                <a:uFillTx/>
                <a:latin typeface="Arial" pitchFamily="34" charset="0"/>
                <a:cs typeface="Arial" pitchFamily="34" charset="0"/>
              </a:rPr>
              <a:t> </a:t>
            </a:r>
            <a:r>
              <a:rPr kumimoji="0" lang="en-US" sz="1800" b="0" i="0" u="none" strike="noStrike" kern="0" cap="none" spc="0" normalizeH="0" baseline="0" noProof="0" dirty="0">
                <a:ln>
                  <a:noFill/>
                </a:ln>
                <a:effectLst/>
                <a:uLnTx/>
                <a:uFillTx/>
                <a:latin typeface="Arial" pitchFamily="34" charset="0"/>
                <a:cs typeface="Arial" pitchFamily="34" charset="0"/>
              </a:rPr>
              <a:t>most risk to principal (the amount invested)</a:t>
            </a:r>
          </a:p>
        </p:txBody>
      </p:sp>
      <p:pic>
        <p:nvPicPr>
          <p:cNvPr id="8" name="Picture 2">
            <a:extLst>
              <a:ext uri="{C183D7F6-B498-43B3-948B-1728B52AA6E4}">
                <adec:decorative xmlns:adec="http://schemas.microsoft.com/office/drawing/2017/decorative" val="1"/>
              </a:ext>
            </a:extLst>
          </p:cNvPr>
          <p:cNvPicPr>
            <a:picLocks noChangeAspect="1" noChangeArrowheads="1"/>
          </p:cNvPicPr>
          <p:nvPr/>
        </p:nvPicPr>
        <p:blipFill>
          <a:blip r:embed="rId3" cstate="screen"/>
          <a:srcRect/>
          <a:stretch>
            <a:fillRect/>
          </a:stretch>
        </p:blipFill>
        <p:spPr bwMode="auto">
          <a:xfrm>
            <a:off x="5441317" y="2048787"/>
            <a:ext cx="3702684" cy="4199613"/>
          </a:xfrm>
          <a:prstGeom prst="rect">
            <a:avLst/>
          </a:prstGeom>
          <a:noFill/>
          <a:ln w="9525">
            <a:noFill/>
            <a:miter lim="800000"/>
            <a:headEnd/>
            <a:tailEnd/>
          </a:ln>
          <a:effectLst/>
        </p:spPr>
      </p:pic>
      <p:sp>
        <p:nvSpPr>
          <p:cNvPr id="9" name="TextBox 8"/>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6303233"/>
          </a:xfrm>
          <a:prstGeom prst="rect">
            <a:avLst/>
          </a:prstGeom>
          <a:noFill/>
        </p:spPr>
      </p:pic>
      <p:sp>
        <p:nvSpPr>
          <p:cNvPr id="4" name="Content Placeholder 4">
            <a:extLst>
              <a:ext uri="{C183D7F6-B498-43B3-948B-1728B52AA6E4}">
                <adec:decorative xmlns:adec="http://schemas.microsoft.com/office/drawing/2017/decorative" val="1"/>
              </a:ext>
            </a:extLst>
          </p:cNvPr>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Cash equivalents</a:t>
            </a:r>
          </a:p>
        </p:txBody>
      </p:sp>
      <p:graphicFrame>
        <p:nvGraphicFramePr>
          <p:cNvPr id="22" name="Content Placeholder 13"/>
          <p:cNvGraphicFramePr>
            <a:graphicFrameLocks noGrp="1"/>
          </p:cNvGraphicFramePr>
          <p:nvPr>
            <p:ph idx="4294967295"/>
            <p:extLst>
              <p:ext uri="{D42A27DB-BD31-4B8C-83A1-F6EECF244321}">
                <p14:modId xmlns:p14="http://schemas.microsoft.com/office/powerpoint/2010/main" val="3215776849"/>
              </p:ext>
            </p:extLst>
          </p:nvPr>
        </p:nvGraphicFramePr>
        <p:xfrm>
          <a:off x="838200" y="2252932"/>
          <a:ext cx="7467600" cy="3385868"/>
        </p:xfrm>
        <a:graphic>
          <a:graphicData uri="http://schemas.openxmlformats.org/drawingml/2006/table">
            <a:tbl>
              <a:tblPr firstRow="1" bandRow="1">
                <a:tableStyleId>{C083E6E3-FA7D-4D7B-A595-EF9225AFEA82}</a:tableStyleId>
              </a:tblPr>
              <a:tblGrid>
                <a:gridCol w="1598140">
                  <a:extLst>
                    <a:ext uri="{9D8B030D-6E8A-4147-A177-3AD203B41FA5}">
                      <a16:colId xmlns:a16="http://schemas.microsoft.com/office/drawing/2014/main" val="20000"/>
                    </a:ext>
                  </a:extLst>
                </a:gridCol>
                <a:gridCol w="5869460">
                  <a:extLst>
                    <a:ext uri="{9D8B030D-6E8A-4147-A177-3AD203B41FA5}">
                      <a16:colId xmlns:a16="http://schemas.microsoft.com/office/drawing/2014/main" val="20001"/>
                    </a:ext>
                  </a:extLst>
                </a:gridCol>
              </a:tblGrid>
              <a:tr h="740434">
                <a:tc>
                  <a:txBody>
                    <a:bodyPr/>
                    <a:lstStyle>
                      <a:defPPr>
                        <a:defRPr lang="en-US"/>
                      </a:defPPr>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l"/>
                      <a:r>
                        <a:rPr lang="en-US" dirty="0">
                          <a:solidFill>
                            <a:schemeClr val="tx1"/>
                          </a:solidFill>
                        </a:rPr>
                        <a:t>Investment category</a:t>
                      </a:r>
                      <a:endParaRPr lang="en-US" b="0" i="0" dirty="0">
                        <a:solidFill>
                          <a:schemeClr val="tx1"/>
                        </a:solidFill>
                      </a:endParaRPr>
                    </a:p>
                  </a:txBody>
                  <a:tcPr anchor="ctr"/>
                </a:tc>
                <a:tc>
                  <a:txBody>
                    <a:bodyPr/>
                    <a:lstStyle>
                      <a:defPPr>
                        <a:defRPr lang="en-US"/>
                      </a:defPPr>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l"/>
                      <a:r>
                        <a:rPr lang="en-US" sz="2000" dirty="0">
                          <a:solidFill>
                            <a:schemeClr val="tx1"/>
                          </a:solidFill>
                        </a:rPr>
                        <a:t>  Cash equivalents</a:t>
                      </a:r>
                      <a:endParaRPr lang="en-US" sz="2000" b="1" dirty="0">
                        <a:solidFill>
                          <a:schemeClr val="tx1"/>
                        </a:solidFill>
                      </a:endParaRPr>
                    </a:p>
                  </a:txBody>
                  <a:tcPr anchor="ctr"/>
                </a:tc>
                <a:extLst>
                  <a:ext uri="{0D108BD9-81ED-4DB2-BD59-A6C34878D82A}">
                    <a16:rowId xmlns:a16="http://schemas.microsoft.com/office/drawing/2014/main" val="10000"/>
                  </a:ext>
                </a:extLst>
              </a:tr>
              <a:tr h="859766">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r>
                        <a:rPr lang="en-US" sz="1600" dirty="0"/>
                        <a:t>Description</a:t>
                      </a:r>
                      <a:endParaRPr lang="en-US" sz="1600" b="1" i="0" dirty="0">
                        <a:solidFill>
                          <a:schemeClr val="bg1"/>
                        </a:solidFill>
                      </a:endParaRPr>
                    </a:p>
                  </a:txBody>
                  <a:tcPr anchor="ctr"/>
                </a:tc>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pPr>
                        <a:lnSpc>
                          <a:spcPct val="150000"/>
                        </a:lnSpc>
                      </a:pPr>
                      <a:r>
                        <a:rPr lang="en-US" sz="1600" dirty="0"/>
                        <a:t>Includes money market or stable value</a:t>
                      </a:r>
                      <a:endParaRPr lang="en-US" sz="800" dirty="0"/>
                    </a:p>
                    <a:p>
                      <a:pPr>
                        <a:lnSpc>
                          <a:spcPct val="150000"/>
                        </a:lnSpc>
                      </a:pPr>
                      <a:r>
                        <a:rPr lang="en-US" sz="1600" dirty="0"/>
                        <a:t>Designed</a:t>
                      </a:r>
                      <a:r>
                        <a:rPr lang="en-US" sz="1600" baseline="0" dirty="0"/>
                        <a:t> to maintain value that does not fluctuate</a:t>
                      </a:r>
                      <a:endParaRPr lang="en-US" sz="1600" dirty="0">
                        <a:solidFill>
                          <a:srgbClr val="131313"/>
                        </a:solidFill>
                      </a:endParaRPr>
                    </a:p>
                  </a:txBody>
                  <a:tcPr anchor="ctr"/>
                </a:tc>
                <a:extLst>
                  <a:ext uri="{0D108BD9-81ED-4DB2-BD59-A6C34878D82A}">
                    <a16:rowId xmlns:a16="http://schemas.microsoft.com/office/drawing/2014/main" val="10001"/>
                  </a:ext>
                </a:extLst>
              </a:tr>
              <a:tr h="859766">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r>
                        <a:rPr lang="en-US" sz="1600" dirty="0"/>
                        <a:t>How investors can make money</a:t>
                      </a:r>
                      <a:endParaRPr lang="en-US" sz="1600" b="1" i="0" dirty="0">
                        <a:solidFill>
                          <a:schemeClr val="bg1"/>
                        </a:solidFill>
                      </a:endParaRPr>
                    </a:p>
                  </a:txBody>
                  <a:tcPr anchor="ctr"/>
                </a:tc>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r>
                        <a:rPr lang="en-US" sz="1600" dirty="0"/>
                        <a:t>Interest income and return of invested principal</a:t>
                      </a:r>
                      <a:endParaRPr lang="en-US" sz="1600" dirty="0">
                        <a:solidFill>
                          <a:srgbClr val="131313"/>
                        </a:solidFill>
                      </a:endParaRPr>
                    </a:p>
                  </a:txBody>
                  <a:tcPr anchor="ctr"/>
                </a:tc>
                <a:extLst>
                  <a:ext uri="{0D108BD9-81ED-4DB2-BD59-A6C34878D82A}">
                    <a16:rowId xmlns:a16="http://schemas.microsoft.com/office/drawing/2014/main" val="10002"/>
                  </a:ext>
                </a:extLst>
              </a:tr>
              <a:tr h="925902">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r>
                        <a:rPr lang="en-US" sz="1600" dirty="0"/>
                        <a:t>How investors</a:t>
                      </a:r>
                      <a:r>
                        <a:rPr lang="en-US" sz="1600" baseline="0" dirty="0"/>
                        <a:t> can lose money</a:t>
                      </a:r>
                      <a:endParaRPr lang="en-US" sz="1600" b="1" i="0" dirty="0">
                        <a:solidFill>
                          <a:schemeClr val="bg1"/>
                        </a:solidFill>
                      </a:endParaRPr>
                    </a:p>
                  </a:txBody>
                  <a:tcPr anchor="ctr"/>
                </a:tc>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r>
                        <a:rPr lang="en-US" sz="1600" dirty="0"/>
                        <a:t>Issuer defaults or returns</a:t>
                      </a:r>
                      <a:r>
                        <a:rPr lang="en-US" sz="1600" baseline="0" dirty="0"/>
                        <a:t> only a portion of the amount invested</a:t>
                      </a:r>
                      <a:endParaRPr lang="en-US" sz="1600" dirty="0">
                        <a:solidFill>
                          <a:srgbClr val="131313"/>
                        </a:solidFill>
                      </a:endParaRPr>
                    </a:p>
                  </a:txBody>
                  <a:tcPr anchor="ctr"/>
                </a:tc>
                <a:extLst>
                  <a:ext uri="{0D108BD9-81ED-4DB2-BD59-A6C34878D82A}">
                    <a16:rowId xmlns:a16="http://schemas.microsoft.com/office/drawing/2014/main" val="10003"/>
                  </a:ext>
                </a:extLst>
              </a:tr>
            </a:tbl>
          </a:graphicData>
        </a:graphic>
      </p:graphicFrame>
      <p:cxnSp>
        <p:nvCxnSpPr>
          <p:cNvPr id="23" name="Straight Connector 22">
            <a:extLst>
              <a:ext uri="{C183D7F6-B498-43B3-948B-1728B52AA6E4}">
                <adec:decorative xmlns:adec="http://schemas.microsoft.com/office/drawing/2017/decorative" val="1"/>
              </a:ext>
            </a:extLst>
          </p:cNvPr>
          <p:cNvCxnSpPr/>
          <p:nvPr/>
        </p:nvCxnSpPr>
        <p:spPr bwMode="auto">
          <a:xfrm rot="10800000">
            <a:off x="838201" y="3866445"/>
            <a:ext cx="7467600" cy="0"/>
          </a:xfrm>
          <a:prstGeom prst="line">
            <a:avLst/>
          </a:prstGeom>
          <a:solidFill>
            <a:srgbClr val="54B948"/>
          </a:solidFill>
          <a:ln w="9525" cap="flat" cmpd="sng" algn="ctr">
            <a:solidFill>
              <a:srgbClr val="FFFFFF"/>
            </a:solidFill>
            <a:prstDash val="solid"/>
            <a:round/>
            <a:headEnd type="none" w="med" len="med"/>
            <a:tailEnd type="none" w="med" len="med"/>
          </a:ln>
          <a:effectLst/>
        </p:spPr>
      </p:cxnSp>
      <p:cxnSp>
        <p:nvCxnSpPr>
          <p:cNvPr id="24" name="Straight Connector 23">
            <a:extLst>
              <a:ext uri="{C183D7F6-B498-43B3-948B-1728B52AA6E4}">
                <adec:decorative xmlns:adec="http://schemas.microsoft.com/office/drawing/2017/decorative" val="1"/>
              </a:ext>
            </a:extLst>
          </p:cNvPr>
          <p:cNvCxnSpPr/>
          <p:nvPr/>
        </p:nvCxnSpPr>
        <p:spPr bwMode="auto">
          <a:xfrm rot="10800000">
            <a:off x="841024" y="4704645"/>
            <a:ext cx="7467600" cy="0"/>
          </a:xfrm>
          <a:prstGeom prst="line">
            <a:avLst/>
          </a:prstGeom>
          <a:solidFill>
            <a:srgbClr val="54B948"/>
          </a:solidFill>
          <a:ln w="9525" cap="flat" cmpd="sng" algn="ctr">
            <a:solidFill>
              <a:srgbClr val="FFFFFF"/>
            </a:solidFill>
            <a:prstDash val="solid"/>
            <a:round/>
            <a:headEnd type="none" w="med" len="med"/>
            <a:tailEnd type="none" w="med" len="med"/>
          </a:ln>
          <a:effectLst/>
        </p:spPr>
      </p:cxnSp>
      <p:cxnSp>
        <p:nvCxnSpPr>
          <p:cNvPr id="25" name="Straight Connector 24">
            <a:extLst>
              <a:ext uri="{C183D7F6-B498-43B3-948B-1728B52AA6E4}">
                <adec:decorative xmlns:adec="http://schemas.microsoft.com/office/drawing/2017/decorative" val="1"/>
              </a:ext>
            </a:extLst>
          </p:cNvPr>
          <p:cNvCxnSpPr/>
          <p:nvPr/>
        </p:nvCxnSpPr>
        <p:spPr bwMode="auto">
          <a:xfrm rot="5400000" flipH="1" flipV="1">
            <a:off x="762000" y="3962400"/>
            <a:ext cx="3352800" cy="0"/>
          </a:xfrm>
          <a:prstGeom prst="line">
            <a:avLst/>
          </a:prstGeom>
          <a:solidFill>
            <a:srgbClr val="54B948"/>
          </a:solidFill>
          <a:ln w="9525" cap="flat" cmpd="sng" algn="ctr">
            <a:solidFill>
              <a:srgbClr val="FFFFFF"/>
            </a:solidFill>
            <a:prstDash val="solid"/>
            <a:round/>
            <a:headEnd type="none" w="med" len="med"/>
            <a:tailEnd type="none" w="med" len="med"/>
          </a:ln>
          <a:effectLst/>
        </p:spPr>
      </p:cxnSp>
      <p:cxnSp>
        <p:nvCxnSpPr>
          <p:cNvPr id="26" name="Straight Connector 25">
            <a:extLst>
              <a:ext uri="{C183D7F6-B498-43B3-948B-1728B52AA6E4}">
                <adec:decorative xmlns:adec="http://schemas.microsoft.com/office/drawing/2017/decorative" val="1"/>
              </a:ext>
            </a:extLst>
          </p:cNvPr>
          <p:cNvCxnSpPr/>
          <p:nvPr/>
        </p:nvCxnSpPr>
        <p:spPr bwMode="auto">
          <a:xfrm rot="10800000">
            <a:off x="846667" y="2994377"/>
            <a:ext cx="7467600" cy="0"/>
          </a:xfrm>
          <a:prstGeom prst="line">
            <a:avLst/>
          </a:prstGeom>
          <a:solidFill>
            <a:srgbClr val="54B948"/>
          </a:solidFill>
          <a:ln w="9525" cap="flat" cmpd="sng" algn="ctr">
            <a:solidFill>
              <a:srgbClr val="FFFFFF"/>
            </a:solidFill>
            <a:prstDash val="solid"/>
            <a:round/>
            <a:headEnd type="none" w="med" len="med"/>
            <a:tailEnd type="none" w="med" len="med"/>
          </a:ln>
          <a:effectLst/>
        </p:spPr>
      </p:cxnSp>
      <p:sp>
        <p:nvSpPr>
          <p:cNvPr id="11" name="TextBox 10"/>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6303233"/>
          </a:xfrm>
          <a:prstGeom prst="rect">
            <a:avLst/>
          </a:prstGeom>
          <a:noFill/>
        </p:spPr>
      </p:pic>
      <p:sp>
        <p:nvSpPr>
          <p:cNvPr id="4"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Bonds</a:t>
            </a:r>
          </a:p>
        </p:txBody>
      </p:sp>
      <p:graphicFrame>
        <p:nvGraphicFramePr>
          <p:cNvPr id="15" name="Content Placeholder 13"/>
          <p:cNvGraphicFramePr>
            <a:graphicFrameLocks/>
          </p:cNvGraphicFramePr>
          <p:nvPr>
            <p:extLst>
              <p:ext uri="{D42A27DB-BD31-4B8C-83A1-F6EECF244321}">
                <p14:modId xmlns:p14="http://schemas.microsoft.com/office/powerpoint/2010/main" val="66181279"/>
              </p:ext>
            </p:extLst>
          </p:nvPr>
        </p:nvGraphicFramePr>
        <p:xfrm>
          <a:off x="784578" y="2263422"/>
          <a:ext cx="7467600" cy="3385868"/>
        </p:xfrm>
        <a:graphic>
          <a:graphicData uri="http://schemas.openxmlformats.org/drawingml/2006/table">
            <a:tbl>
              <a:tblPr firstRow="1" bandRow="1">
                <a:tableStyleId>{C083E6E3-FA7D-4D7B-A595-EF9225AFEA82}</a:tableStyleId>
              </a:tblPr>
              <a:tblGrid>
                <a:gridCol w="1598140">
                  <a:extLst>
                    <a:ext uri="{9D8B030D-6E8A-4147-A177-3AD203B41FA5}">
                      <a16:colId xmlns:a16="http://schemas.microsoft.com/office/drawing/2014/main" val="20000"/>
                    </a:ext>
                  </a:extLst>
                </a:gridCol>
                <a:gridCol w="5869460">
                  <a:extLst>
                    <a:ext uri="{9D8B030D-6E8A-4147-A177-3AD203B41FA5}">
                      <a16:colId xmlns:a16="http://schemas.microsoft.com/office/drawing/2014/main" val="20001"/>
                    </a:ext>
                  </a:extLst>
                </a:gridCol>
              </a:tblGrid>
              <a:tr h="740434">
                <a:tc>
                  <a:txBody>
                    <a:bodyPr/>
                    <a:lstStyle>
                      <a:defPPr>
                        <a:defRPr lang="en-US"/>
                      </a:defPPr>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l"/>
                      <a:r>
                        <a:rPr lang="en-US" dirty="0">
                          <a:solidFill>
                            <a:schemeClr val="tx1"/>
                          </a:solidFill>
                        </a:rPr>
                        <a:t>Investment category</a:t>
                      </a:r>
                      <a:endParaRPr lang="en-US" b="0" i="0" dirty="0">
                        <a:solidFill>
                          <a:schemeClr val="tx1"/>
                        </a:solidFill>
                      </a:endParaRPr>
                    </a:p>
                  </a:txBody>
                  <a:tcPr anchor="ctr"/>
                </a:tc>
                <a:tc>
                  <a:txBody>
                    <a:bodyPr/>
                    <a:lstStyle>
                      <a:defPPr>
                        <a:defRPr lang="en-US"/>
                      </a:defPPr>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r>
                        <a:rPr lang="en-US" sz="2000" dirty="0">
                          <a:solidFill>
                            <a:schemeClr val="tx1"/>
                          </a:solidFill>
                        </a:rPr>
                        <a:t>  Bonds</a:t>
                      </a:r>
                      <a:endParaRPr lang="en-US" sz="2000" b="1" dirty="0">
                        <a:solidFill>
                          <a:schemeClr val="tx1"/>
                        </a:solidFill>
                      </a:endParaRPr>
                    </a:p>
                  </a:txBody>
                  <a:tcPr anchor="ctr"/>
                </a:tc>
                <a:extLst>
                  <a:ext uri="{0D108BD9-81ED-4DB2-BD59-A6C34878D82A}">
                    <a16:rowId xmlns:a16="http://schemas.microsoft.com/office/drawing/2014/main" val="10000"/>
                  </a:ext>
                </a:extLst>
              </a:tr>
              <a:tr h="859766">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r>
                        <a:rPr lang="en-US" sz="1600" dirty="0"/>
                        <a:t>Description</a:t>
                      </a:r>
                      <a:endParaRPr lang="en-US" sz="1600" b="1" i="0" dirty="0">
                        <a:solidFill>
                          <a:schemeClr val="bg1"/>
                        </a:solidFill>
                      </a:endParaRPr>
                    </a:p>
                  </a:txBody>
                  <a:tcPr anchor="ctr"/>
                </a:tc>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Companies,</a:t>
                      </a:r>
                      <a:r>
                        <a:rPr lang="en-US" sz="1600" baseline="0" dirty="0"/>
                        <a:t> the government, etc., issue bonds to raise money. Purchasing a bond = lending your money to the bond issuer for a certain period of time</a:t>
                      </a:r>
                      <a:endParaRPr lang="en-US" sz="800" dirty="0">
                        <a:solidFill>
                          <a:srgbClr val="131313"/>
                        </a:solidFill>
                      </a:endParaRPr>
                    </a:p>
                  </a:txBody>
                  <a:tcPr anchor="ctr"/>
                </a:tc>
                <a:extLst>
                  <a:ext uri="{0D108BD9-81ED-4DB2-BD59-A6C34878D82A}">
                    <a16:rowId xmlns:a16="http://schemas.microsoft.com/office/drawing/2014/main" val="10001"/>
                  </a:ext>
                </a:extLst>
              </a:tr>
              <a:tr h="859766">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r>
                        <a:rPr lang="en-US" sz="1600" dirty="0"/>
                        <a:t>How investors can make</a:t>
                      </a:r>
                      <a:r>
                        <a:rPr lang="en-US" sz="1600" baseline="0" dirty="0"/>
                        <a:t> </a:t>
                      </a:r>
                      <a:r>
                        <a:rPr lang="en-US" sz="1600" dirty="0"/>
                        <a:t>money</a:t>
                      </a:r>
                      <a:endParaRPr lang="en-US" sz="1600" b="1" i="0" dirty="0">
                        <a:solidFill>
                          <a:schemeClr val="bg1"/>
                        </a:solidFill>
                      </a:endParaRPr>
                    </a:p>
                  </a:txBody>
                  <a:tcPr anchor="ctr"/>
                </a:tc>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pPr>
                        <a:lnSpc>
                          <a:spcPct val="150000"/>
                        </a:lnSpc>
                      </a:pPr>
                      <a:r>
                        <a:rPr lang="en-US" sz="1600" dirty="0"/>
                        <a:t>Interest paid to investors</a:t>
                      </a:r>
                    </a:p>
                    <a:p>
                      <a:pPr>
                        <a:lnSpc>
                          <a:spcPct val="150000"/>
                        </a:lnSpc>
                      </a:pPr>
                      <a:r>
                        <a:rPr lang="en-US" sz="1600" dirty="0"/>
                        <a:t>Sell bond before maturity for more than purchase price</a:t>
                      </a:r>
                      <a:endParaRPr lang="en-US" sz="1600" dirty="0">
                        <a:solidFill>
                          <a:srgbClr val="131313"/>
                        </a:solidFill>
                      </a:endParaRPr>
                    </a:p>
                  </a:txBody>
                  <a:tcPr anchor="ctr"/>
                </a:tc>
                <a:extLst>
                  <a:ext uri="{0D108BD9-81ED-4DB2-BD59-A6C34878D82A}">
                    <a16:rowId xmlns:a16="http://schemas.microsoft.com/office/drawing/2014/main" val="10002"/>
                  </a:ext>
                </a:extLst>
              </a:tr>
              <a:tr h="925902">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r>
                        <a:rPr lang="en-US" sz="1600" dirty="0"/>
                        <a:t>How investors</a:t>
                      </a:r>
                      <a:r>
                        <a:rPr lang="en-US" sz="1600" baseline="0" dirty="0"/>
                        <a:t> </a:t>
                      </a:r>
                      <a:r>
                        <a:rPr lang="en-US" sz="1600" dirty="0"/>
                        <a:t>can </a:t>
                      </a:r>
                      <a:r>
                        <a:rPr lang="en-US" sz="1600" baseline="0" dirty="0"/>
                        <a:t>lose money</a:t>
                      </a:r>
                      <a:endParaRPr lang="en-US" sz="1600" b="1" i="0" dirty="0">
                        <a:solidFill>
                          <a:schemeClr val="bg1"/>
                        </a:solidFill>
                      </a:endParaRPr>
                    </a:p>
                  </a:txBody>
                  <a:tcPr anchor="ctr"/>
                </a:tc>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Sell</a:t>
                      </a:r>
                      <a:r>
                        <a:rPr lang="en-US" sz="1600" baseline="0" dirty="0"/>
                        <a:t> bond before maturity for less than purchase price. Bond issuer has financial problems; can’t repay debt. As interest rates rise, the prices of bonds fall</a:t>
                      </a:r>
                      <a:endParaRPr lang="en-US" sz="1600" dirty="0">
                        <a:solidFill>
                          <a:srgbClr val="131313"/>
                        </a:solidFill>
                      </a:endParaRPr>
                    </a:p>
                  </a:txBody>
                  <a:tcPr anchor="ctr"/>
                </a:tc>
                <a:extLst>
                  <a:ext uri="{0D108BD9-81ED-4DB2-BD59-A6C34878D82A}">
                    <a16:rowId xmlns:a16="http://schemas.microsoft.com/office/drawing/2014/main" val="10003"/>
                  </a:ext>
                </a:extLst>
              </a:tr>
            </a:tbl>
          </a:graphicData>
        </a:graphic>
      </p:graphicFrame>
      <p:cxnSp>
        <p:nvCxnSpPr>
          <p:cNvPr id="16" name="Straight Connector 15">
            <a:extLst>
              <a:ext uri="{C183D7F6-B498-43B3-948B-1728B52AA6E4}">
                <adec:decorative xmlns:adec="http://schemas.microsoft.com/office/drawing/2017/decorative" val="1"/>
              </a:ext>
            </a:extLst>
          </p:cNvPr>
          <p:cNvCxnSpPr/>
          <p:nvPr/>
        </p:nvCxnSpPr>
        <p:spPr bwMode="auto">
          <a:xfrm rot="10800000">
            <a:off x="784578" y="3874910"/>
            <a:ext cx="7467600" cy="0"/>
          </a:xfrm>
          <a:prstGeom prst="line">
            <a:avLst/>
          </a:prstGeom>
          <a:solidFill>
            <a:srgbClr val="54B948"/>
          </a:solidFill>
          <a:ln w="9525" cap="flat" cmpd="sng" algn="ctr">
            <a:solidFill>
              <a:srgbClr val="FFFFFF"/>
            </a:solidFill>
            <a:prstDash val="solid"/>
            <a:round/>
            <a:headEnd type="none" w="med" len="med"/>
            <a:tailEnd type="none" w="med" len="med"/>
          </a:ln>
          <a:effectLst/>
        </p:spPr>
      </p:cxnSp>
      <p:cxnSp>
        <p:nvCxnSpPr>
          <p:cNvPr id="17" name="Straight Connector 16">
            <a:extLst>
              <a:ext uri="{C183D7F6-B498-43B3-948B-1728B52AA6E4}">
                <adec:decorative xmlns:adec="http://schemas.microsoft.com/office/drawing/2017/decorative" val="1"/>
              </a:ext>
            </a:extLst>
          </p:cNvPr>
          <p:cNvCxnSpPr/>
          <p:nvPr/>
        </p:nvCxnSpPr>
        <p:spPr bwMode="auto">
          <a:xfrm rot="10800000">
            <a:off x="787401" y="4713111"/>
            <a:ext cx="7467600" cy="0"/>
          </a:xfrm>
          <a:prstGeom prst="line">
            <a:avLst/>
          </a:prstGeom>
          <a:solidFill>
            <a:srgbClr val="54B948"/>
          </a:solidFill>
          <a:ln w="9525" cap="flat" cmpd="sng" algn="ctr">
            <a:solidFill>
              <a:srgbClr val="FFFFFF"/>
            </a:solidFill>
            <a:prstDash val="solid"/>
            <a:round/>
            <a:headEnd type="none" w="med" len="med"/>
            <a:tailEnd type="none" w="med" len="med"/>
          </a:ln>
          <a:effectLst/>
        </p:spPr>
      </p:cxnSp>
      <p:cxnSp>
        <p:nvCxnSpPr>
          <p:cNvPr id="18" name="Straight Connector 17">
            <a:extLst>
              <a:ext uri="{C183D7F6-B498-43B3-948B-1728B52AA6E4}">
                <adec:decorative xmlns:adec="http://schemas.microsoft.com/office/drawing/2017/decorative" val="1"/>
              </a:ext>
            </a:extLst>
          </p:cNvPr>
          <p:cNvCxnSpPr/>
          <p:nvPr/>
        </p:nvCxnSpPr>
        <p:spPr bwMode="auto">
          <a:xfrm rot="5400000" flipH="1" flipV="1">
            <a:off x="708378" y="3951111"/>
            <a:ext cx="3352800" cy="0"/>
          </a:xfrm>
          <a:prstGeom prst="line">
            <a:avLst/>
          </a:prstGeom>
          <a:solidFill>
            <a:srgbClr val="54B948"/>
          </a:solidFill>
          <a:ln w="9525" cap="flat" cmpd="sng" algn="ctr">
            <a:solidFill>
              <a:srgbClr val="FFFFFF"/>
            </a:solidFill>
            <a:prstDash val="solid"/>
            <a:round/>
            <a:headEnd type="none" w="med" len="med"/>
            <a:tailEnd type="none" w="med" len="med"/>
          </a:ln>
          <a:effectLst/>
        </p:spPr>
      </p:cxnSp>
      <p:cxnSp>
        <p:nvCxnSpPr>
          <p:cNvPr id="19" name="Straight Connector 18">
            <a:extLst>
              <a:ext uri="{C183D7F6-B498-43B3-948B-1728B52AA6E4}">
                <adec:decorative xmlns:adec="http://schemas.microsoft.com/office/drawing/2017/decorative" val="1"/>
              </a:ext>
            </a:extLst>
          </p:cNvPr>
          <p:cNvCxnSpPr/>
          <p:nvPr/>
        </p:nvCxnSpPr>
        <p:spPr bwMode="auto">
          <a:xfrm rot="10800000">
            <a:off x="793044" y="3002843"/>
            <a:ext cx="7467600" cy="0"/>
          </a:xfrm>
          <a:prstGeom prst="line">
            <a:avLst/>
          </a:prstGeom>
          <a:solidFill>
            <a:srgbClr val="54B948"/>
          </a:solidFill>
          <a:ln w="9525" cap="flat" cmpd="sng" algn="ctr">
            <a:solidFill>
              <a:srgbClr val="FFFFFF"/>
            </a:solidFill>
            <a:prstDash val="solid"/>
            <a:round/>
            <a:headEnd type="none" w="med" len="med"/>
            <a:tailEnd type="none" w="med" len="med"/>
          </a:ln>
          <a:effectLst/>
        </p:spPr>
      </p:cxnSp>
      <p:sp>
        <p:nvSpPr>
          <p:cNvPr id="12" name="TextBox 11"/>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6303233"/>
          </a:xfrm>
          <a:prstGeom prst="rect">
            <a:avLst/>
          </a:prstGeom>
          <a:noFill/>
        </p:spPr>
      </p:pic>
      <p:sp>
        <p:nvSpPr>
          <p:cNvPr id="4"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Stocks</a:t>
            </a:r>
          </a:p>
        </p:txBody>
      </p:sp>
      <p:graphicFrame>
        <p:nvGraphicFramePr>
          <p:cNvPr id="18" name="Content Placeholder 13"/>
          <p:cNvGraphicFramePr>
            <a:graphicFrameLocks/>
          </p:cNvGraphicFramePr>
          <p:nvPr>
            <p:extLst>
              <p:ext uri="{D42A27DB-BD31-4B8C-83A1-F6EECF244321}">
                <p14:modId xmlns:p14="http://schemas.microsoft.com/office/powerpoint/2010/main" val="625377856"/>
              </p:ext>
            </p:extLst>
          </p:nvPr>
        </p:nvGraphicFramePr>
        <p:xfrm>
          <a:off x="860778" y="2263422"/>
          <a:ext cx="7467600" cy="3404846"/>
        </p:xfrm>
        <a:graphic>
          <a:graphicData uri="http://schemas.openxmlformats.org/drawingml/2006/table">
            <a:tbl>
              <a:tblPr firstRow="1" bandRow="1">
                <a:tableStyleId>{C083E6E3-FA7D-4D7B-A595-EF9225AFEA82}</a:tableStyleId>
              </a:tblPr>
              <a:tblGrid>
                <a:gridCol w="1598140">
                  <a:extLst>
                    <a:ext uri="{9D8B030D-6E8A-4147-A177-3AD203B41FA5}">
                      <a16:colId xmlns:a16="http://schemas.microsoft.com/office/drawing/2014/main" val="20000"/>
                    </a:ext>
                  </a:extLst>
                </a:gridCol>
                <a:gridCol w="5869460">
                  <a:extLst>
                    <a:ext uri="{9D8B030D-6E8A-4147-A177-3AD203B41FA5}">
                      <a16:colId xmlns:a16="http://schemas.microsoft.com/office/drawing/2014/main" val="20001"/>
                    </a:ext>
                  </a:extLst>
                </a:gridCol>
              </a:tblGrid>
              <a:tr h="740434">
                <a:tc>
                  <a:txBody>
                    <a:bodyPr/>
                    <a:lstStyle>
                      <a:defPPr>
                        <a:defRPr lang="en-US"/>
                      </a:defPPr>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pPr algn="l"/>
                      <a:r>
                        <a:rPr lang="en-US" dirty="0">
                          <a:solidFill>
                            <a:schemeClr val="tx1"/>
                          </a:solidFill>
                        </a:rPr>
                        <a:t>Investment category</a:t>
                      </a:r>
                      <a:endParaRPr lang="en-US" b="0" i="0" dirty="0">
                        <a:solidFill>
                          <a:schemeClr val="tx1"/>
                        </a:solidFill>
                      </a:endParaRPr>
                    </a:p>
                  </a:txBody>
                  <a:tcPr anchor="ctr"/>
                </a:tc>
                <a:tc>
                  <a:txBody>
                    <a:bodyPr/>
                    <a:lstStyle>
                      <a:defPPr>
                        <a:defRPr lang="en-US"/>
                      </a:defPPr>
                      <a:lvl1pPr marL="0" algn="l" defTabSz="914400" rtl="0" eaLnBrk="1" latinLnBrk="0" hangingPunct="1">
                        <a:defRPr sz="1800" b="1" kern="1200">
                          <a:solidFill>
                            <a:schemeClr val="lt1"/>
                          </a:solidFill>
                          <a:latin typeface="Arial"/>
                          <a:ea typeface="ＭＳ Ｐゴシック"/>
                          <a:cs typeface="ＭＳ Ｐゴシック"/>
                        </a:defRPr>
                      </a:lvl1pPr>
                      <a:lvl2pPr marL="457200" algn="l" defTabSz="914400" rtl="0" eaLnBrk="1" latinLnBrk="0" hangingPunct="1">
                        <a:defRPr sz="1800" b="1" kern="1200">
                          <a:solidFill>
                            <a:schemeClr val="lt1"/>
                          </a:solidFill>
                          <a:latin typeface="Arial"/>
                          <a:ea typeface="ＭＳ Ｐゴシック"/>
                          <a:cs typeface="ＭＳ Ｐゴシック"/>
                        </a:defRPr>
                      </a:lvl2pPr>
                      <a:lvl3pPr marL="914400" algn="l" defTabSz="914400" rtl="0" eaLnBrk="1" latinLnBrk="0" hangingPunct="1">
                        <a:defRPr sz="1800" b="1" kern="1200">
                          <a:solidFill>
                            <a:schemeClr val="lt1"/>
                          </a:solidFill>
                          <a:latin typeface="Arial"/>
                          <a:ea typeface="ＭＳ Ｐゴシック"/>
                          <a:cs typeface="ＭＳ Ｐゴシック"/>
                        </a:defRPr>
                      </a:lvl3pPr>
                      <a:lvl4pPr marL="1371600" algn="l" defTabSz="914400" rtl="0" eaLnBrk="1" latinLnBrk="0" hangingPunct="1">
                        <a:defRPr sz="1800" b="1" kern="1200">
                          <a:solidFill>
                            <a:schemeClr val="lt1"/>
                          </a:solidFill>
                          <a:latin typeface="Arial"/>
                          <a:ea typeface="ＭＳ Ｐゴシック"/>
                          <a:cs typeface="ＭＳ Ｐゴシック"/>
                        </a:defRPr>
                      </a:lvl4pPr>
                      <a:lvl5pPr marL="1828800" algn="l" defTabSz="914400" rtl="0" eaLnBrk="1" latinLnBrk="0" hangingPunct="1">
                        <a:defRPr sz="1800" b="1" kern="1200">
                          <a:solidFill>
                            <a:schemeClr val="lt1"/>
                          </a:solidFill>
                          <a:latin typeface="Arial"/>
                          <a:ea typeface="ＭＳ Ｐゴシック"/>
                          <a:cs typeface="ＭＳ Ｐゴシック"/>
                        </a:defRPr>
                      </a:lvl5pPr>
                      <a:lvl6pPr marL="2286000" algn="l" defTabSz="914400" rtl="0" eaLnBrk="1" latinLnBrk="0" hangingPunct="1">
                        <a:defRPr sz="1800" b="1" kern="1200">
                          <a:solidFill>
                            <a:schemeClr val="lt1"/>
                          </a:solidFill>
                          <a:latin typeface="Arial"/>
                          <a:ea typeface="ＭＳ Ｐゴシック"/>
                          <a:cs typeface="ＭＳ Ｐゴシック"/>
                        </a:defRPr>
                      </a:lvl6pPr>
                      <a:lvl7pPr marL="2743200" algn="l" defTabSz="914400" rtl="0" eaLnBrk="1" latinLnBrk="0" hangingPunct="1">
                        <a:defRPr sz="1800" b="1" kern="1200">
                          <a:solidFill>
                            <a:schemeClr val="lt1"/>
                          </a:solidFill>
                          <a:latin typeface="Arial"/>
                          <a:ea typeface="ＭＳ Ｐゴシック"/>
                          <a:cs typeface="ＭＳ Ｐゴシック"/>
                        </a:defRPr>
                      </a:lvl7pPr>
                      <a:lvl8pPr marL="3200400" algn="l" defTabSz="914400" rtl="0" eaLnBrk="1" latinLnBrk="0" hangingPunct="1">
                        <a:defRPr sz="1800" b="1" kern="1200">
                          <a:solidFill>
                            <a:schemeClr val="lt1"/>
                          </a:solidFill>
                          <a:latin typeface="Arial"/>
                          <a:ea typeface="ＭＳ Ｐゴシック"/>
                          <a:cs typeface="ＭＳ Ｐゴシック"/>
                        </a:defRPr>
                      </a:lvl8pPr>
                      <a:lvl9pPr marL="3657600" algn="l" defTabSz="914400" rtl="0" eaLnBrk="1" latinLnBrk="0" hangingPunct="1">
                        <a:defRPr sz="1800" b="1" kern="1200">
                          <a:solidFill>
                            <a:schemeClr val="lt1"/>
                          </a:solidFill>
                          <a:latin typeface="Arial"/>
                          <a:ea typeface="ＭＳ Ｐゴシック"/>
                          <a:cs typeface="ＭＳ Ｐゴシック"/>
                        </a:defRPr>
                      </a:lvl9pPr>
                    </a:lstStyle>
                    <a:p>
                      <a:r>
                        <a:rPr lang="en-US" sz="2000" dirty="0">
                          <a:solidFill>
                            <a:schemeClr val="tx1"/>
                          </a:solidFill>
                        </a:rPr>
                        <a:t>  Stocks</a:t>
                      </a:r>
                      <a:endParaRPr lang="en-US" sz="2000" b="1" dirty="0">
                        <a:solidFill>
                          <a:schemeClr val="tx1"/>
                        </a:solidFill>
                      </a:endParaRPr>
                    </a:p>
                  </a:txBody>
                  <a:tcPr anchor="ctr"/>
                </a:tc>
                <a:extLst>
                  <a:ext uri="{0D108BD9-81ED-4DB2-BD59-A6C34878D82A}">
                    <a16:rowId xmlns:a16="http://schemas.microsoft.com/office/drawing/2014/main" val="10000"/>
                  </a:ext>
                </a:extLst>
              </a:tr>
              <a:tr h="859766">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pPr>
                        <a:lnSpc>
                          <a:spcPct val="150000"/>
                        </a:lnSpc>
                      </a:pPr>
                      <a:r>
                        <a:rPr lang="en-US" sz="1600" dirty="0"/>
                        <a:t>Description</a:t>
                      </a:r>
                      <a:endParaRPr lang="en-US" sz="1600" b="1" i="0" dirty="0">
                        <a:solidFill>
                          <a:schemeClr val="bg1"/>
                        </a:solidFill>
                      </a:endParaRPr>
                    </a:p>
                  </a:txBody>
                  <a:tcPr anchor="ctr"/>
                </a:tc>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pPr>
                        <a:lnSpc>
                          <a:spcPct val="150000"/>
                        </a:lnSpc>
                      </a:pPr>
                      <a:r>
                        <a:rPr lang="en-US" sz="1600" dirty="0"/>
                        <a:t>Shares of stock (equities) = part ownership of the company Companies sell their stock to investors to raise money</a:t>
                      </a:r>
                      <a:endParaRPr lang="en-US" sz="800" dirty="0">
                        <a:solidFill>
                          <a:srgbClr val="131313"/>
                        </a:solidFill>
                      </a:endParaRPr>
                    </a:p>
                  </a:txBody>
                  <a:tcPr anchor="ctr"/>
                </a:tc>
                <a:extLst>
                  <a:ext uri="{0D108BD9-81ED-4DB2-BD59-A6C34878D82A}">
                    <a16:rowId xmlns:a16="http://schemas.microsoft.com/office/drawing/2014/main" val="10001"/>
                  </a:ext>
                </a:extLst>
              </a:tr>
              <a:tr h="859766">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r>
                        <a:rPr lang="en-US" sz="1600" dirty="0"/>
                        <a:t>How investors can make money</a:t>
                      </a:r>
                      <a:endParaRPr lang="en-US" sz="1600" b="1" i="0" dirty="0">
                        <a:solidFill>
                          <a:schemeClr val="bg1"/>
                        </a:solidFill>
                      </a:endParaRPr>
                    </a:p>
                  </a:txBody>
                  <a:tcPr anchor="ctr"/>
                </a:tc>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pPr>
                        <a:lnSpc>
                          <a:spcPct val="150000"/>
                        </a:lnSpc>
                      </a:pPr>
                      <a:r>
                        <a:rPr lang="en-US" sz="1600" dirty="0"/>
                        <a:t>Sell</a:t>
                      </a:r>
                      <a:r>
                        <a:rPr lang="en-US" sz="1600" baseline="0" dirty="0"/>
                        <a:t> shares for more than your purchase price</a:t>
                      </a:r>
                      <a:endParaRPr lang="en-US" sz="1600" dirty="0"/>
                    </a:p>
                    <a:p>
                      <a:pPr>
                        <a:lnSpc>
                          <a:spcPct val="150000"/>
                        </a:lnSpc>
                      </a:pPr>
                      <a:r>
                        <a:rPr lang="en-US" sz="1600" dirty="0"/>
                        <a:t>Regular</a:t>
                      </a:r>
                      <a:r>
                        <a:rPr lang="en-US" sz="1600" baseline="0" dirty="0"/>
                        <a:t> dividends from company earnings and profit</a:t>
                      </a:r>
                      <a:endParaRPr lang="en-US" sz="1600" dirty="0">
                        <a:solidFill>
                          <a:srgbClr val="131313"/>
                        </a:solidFill>
                      </a:endParaRPr>
                    </a:p>
                  </a:txBody>
                  <a:tcPr anchor="ctr"/>
                </a:tc>
                <a:extLst>
                  <a:ext uri="{0D108BD9-81ED-4DB2-BD59-A6C34878D82A}">
                    <a16:rowId xmlns:a16="http://schemas.microsoft.com/office/drawing/2014/main" val="10002"/>
                  </a:ext>
                </a:extLst>
              </a:tr>
              <a:tr h="925902">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r>
                        <a:rPr lang="en-US" sz="1600" dirty="0"/>
                        <a:t>How investors</a:t>
                      </a:r>
                      <a:r>
                        <a:rPr lang="en-US" sz="1600" baseline="0" dirty="0"/>
                        <a:t> </a:t>
                      </a:r>
                      <a:r>
                        <a:rPr lang="en-US" sz="1600" dirty="0"/>
                        <a:t>can </a:t>
                      </a:r>
                      <a:r>
                        <a:rPr lang="en-US" sz="1600" baseline="0" dirty="0"/>
                        <a:t>lose money</a:t>
                      </a:r>
                      <a:endParaRPr lang="en-US" sz="1600" b="1" i="0" dirty="0">
                        <a:solidFill>
                          <a:schemeClr val="bg1"/>
                        </a:solidFill>
                      </a:endParaRPr>
                    </a:p>
                  </a:txBody>
                  <a:tcPr anchor="ctr"/>
                </a:tc>
                <a:tc>
                  <a:txBody>
                    <a:bodyPr/>
                    <a:lstStyle>
                      <a:defPPr>
                        <a:defRPr lang="en-US"/>
                      </a:defPPr>
                      <a:lvl1pPr marL="0" algn="l" defTabSz="914400" rtl="0" eaLnBrk="1" latinLnBrk="0" hangingPunct="1">
                        <a:defRPr sz="1800" kern="1200">
                          <a:solidFill>
                            <a:schemeClr val="dk1"/>
                          </a:solidFill>
                          <a:latin typeface="Arial"/>
                          <a:ea typeface="ＭＳ Ｐゴシック"/>
                          <a:cs typeface="ＭＳ Ｐゴシック"/>
                        </a:defRPr>
                      </a:lvl1pPr>
                      <a:lvl2pPr marL="457200" algn="l" defTabSz="914400" rtl="0" eaLnBrk="1" latinLnBrk="0" hangingPunct="1">
                        <a:defRPr sz="1800" kern="1200">
                          <a:solidFill>
                            <a:schemeClr val="dk1"/>
                          </a:solidFill>
                          <a:latin typeface="Arial"/>
                          <a:ea typeface="ＭＳ Ｐゴシック"/>
                          <a:cs typeface="ＭＳ Ｐゴシック"/>
                        </a:defRPr>
                      </a:lvl2pPr>
                      <a:lvl3pPr marL="914400" algn="l" defTabSz="914400" rtl="0" eaLnBrk="1" latinLnBrk="0" hangingPunct="1">
                        <a:defRPr sz="1800" kern="1200">
                          <a:solidFill>
                            <a:schemeClr val="dk1"/>
                          </a:solidFill>
                          <a:latin typeface="Arial"/>
                          <a:ea typeface="ＭＳ Ｐゴシック"/>
                          <a:cs typeface="ＭＳ Ｐゴシック"/>
                        </a:defRPr>
                      </a:lvl3pPr>
                      <a:lvl4pPr marL="1371600" algn="l" defTabSz="914400" rtl="0" eaLnBrk="1" latinLnBrk="0" hangingPunct="1">
                        <a:defRPr sz="1800" kern="1200">
                          <a:solidFill>
                            <a:schemeClr val="dk1"/>
                          </a:solidFill>
                          <a:latin typeface="Arial"/>
                          <a:ea typeface="ＭＳ Ｐゴシック"/>
                          <a:cs typeface="ＭＳ Ｐゴシック"/>
                        </a:defRPr>
                      </a:lvl4pPr>
                      <a:lvl5pPr marL="1828800" algn="l" defTabSz="914400" rtl="0" eaLnBrk="1" latinLnBrk="0" hangingPunct="1">
                        <a:defRPr sz="1800" kern="1200">
                          <a:solidFill>
                            <a:schemeClr val="dk1"/>
                          </a:solidFill>
                          <a:latin typeface="Arial"/>
                          <a:ea typeface="ＭＳ Ｐゴシック"/>
                          <a:cs typeface="ＭＳ Ｐゴシック"/>
                        </a:defRPr>
                      </a:lvl5pPr>
                      <a:lvl6pPr marL="2286000" algn="l" defTabSz="914400" rtl="0" eaLnBrk="1" latinLnBrk="0" hangingPunct="1">
                        <a:defRPr sz="1800" kern="1200">
                          <a:solidFill>
                            <a:schemeClr val="dk1"/>
                          </a:solidFill>
                          <a:latin typeface="Arial"/>
                          <a:ea typeface="ＭＳ Ｐゴシック"/>
                          <a:cs typeface="ＭＳ Ｐゴシック"/>
                        </a:defRPr>
                      </a:lvl6pPr>
                      <a:lvl7pPr marL="2743200" algn="l" defTabSz="914400" rtl="0" eaLnBrk="1" latinLnBrk="0" hangingPunct="1">
                        <a:defRPr sz="1800" kern="1200">
                          <a:solidFill>
                            <a:schemeClr val="dk1"/>
                          </a:solidFill>
                          <a:latin typeface="Arial"/>
                          <a:ea typeface="ＭＳ Ｐゴシック"/>
                          <a:cs typeface="ＭＳ Ｐゴシック"/>
                        </a:defRPr>
                      </a:lvl7pPr>
                      <a:lvl8pPr marL="3200400" algn="l" defTabSz="914400" rtl="0" eaLnBrk="1" latinLnBrk="0" hangingPunct="1">
                        <a:defRPr sz="1800" kern="1200">
                          <a:solidFill>
                            <a:schemeClr val="dk1"/>
                          </a:solidFill>
                          <a:latin typeface="Arial"/>
                          <a:ea typeface="ＭＳ Ｐゴシック"/>
                          <a:cs typeface="ＭＳ Ｐゴシック"/>
                        </a:defRPr>
                      </a:lvl8pPr>
                      <a:lvl9pPr marL="3657600" algn="l" defTabSz="914400" rtl="0" eaLnBrk="1" latinLnBrk="0" hangingPunct="1">
                        <a:defRPr sz="1800" kern="1200">
                          <a:solidFill>
                            <a:schemeClr val="dk1"/>
                          </a:solidFill>
                          <a:latin typeface="Arial"/>
                          <a:ea typeface="ＭＳ Ｐゴシック"/>
                          <a:cs typeface="ＭＳ Ｐゴシック"/>
                        </a:defRPr>
                      </a:lvl9pPr>
                    </a:lstStyle>
                    <a:p>
                      <a:pPr>
                        <a:lnSpc>
                          <a:spcPct val="100000"/>
                        </a:lnSpc>
                      </a:pPr>
                      <a:r>
                        <a:rPr lang="en-US" sz="1600" dirty="0"/>
                        <a:t>Sell shares for less than your purchase price</a:t>
                      </a:r>
                    </a:p>
                    <a:p>
                      <a:pPr>
                        <a:lnSpc>
                          <a:spcPct val="100000"/>
                        </a:lnSpc>
                      </a:pPr>
                      <a:endParaRPr lang="en-US" sz="800" dirty="0"/>
                    </a:p>
                    <a:p>
                      <a:pPr>
                        <a:lnSpc>
                          <a:spcPct val="100000"/>
                        </a:lnSpc>
                      </a:pPr>
                      <a:r>
                        <a:rPr lang="en-US" sz="1600" dirty="0"/>
                        <a:t>If</a:t>
                      </a:r>
                      <a:r>
                        <a:rPr lang="en-US" sz="1600" baseline="0" dirty="0"/>
                        <a:t> company goes bankrupt, you could lose entire amount invested</a:t>
                      </a:r>
                      <a:endParaRPr lang="en-US" sz="1600" dirty="0">
                        <a:solidFill>
                          <a:srgbClr val="131313"/>
                        </a:solidFill>
                      </a:endParaRPr>
                    </a:p>
                  </a:txBody>
                  <a:tcPr anchor="ctr"/>
                </a:tc>
                <a:extLst>
                  <a:ext uri="{0D108BD9-81ED-4DB2-BD59-A6C34878D82A}">
                    <a16:rowId xmlns:a16="http://schemas.microsoft.com/office/drawing/2014/main" val="10003"/>
                  </a:ext>
                </a:extLst>
              </a:tr>
            </a:tbl>
          </a:graphicData>
        </a:graphic>
      </p:graphicFrame>
      <p:cxnSp>
        <p:nvCxnSpPr>
          <p:cNvPr id="19" name="Straight Connector 18">
            <a:extLst>
              <a:ext uri="{C183D7F6-B498-43B3-948B-1728B52AA6E4}">
                <adec:decorative xmlns:adec="http://schemas.microsoft.com/office/drawing/2017/decorative" val="1"/>
              </a:ext>
            </a:extLst>
          </p:cNvPr>
          <p:cNvCxnSpPr/>
          <p:nvPr/>
        </p:nvCxnSpPr>
        <p:spPr bwMode="auto">
          <a:xfrm rot="10800000">
            <a:off x="860778" y="3874911"/>
            <a:ext cx="7467600" cy="0"/>
          </a:xfrm>
          <a:prstGeom prst="line">
            <a:avLst/>
          </a:prstGeom>
          <a:solidFill>
            <a:srgbClr val="54B948"/>
          </a:solidFill>
          <a:ln w="9525" cap="flat" cmpd="sng" algn="ctr">
            <a:solidFill>
              <a:srgbClr val="FFFFFF"/>
            </a:solidFill>
            <a:prstDash val="solid"/>
            <a:round/>
            <a:headEnd type="none" w="med" len="med"/>
            <a:tailEnd type="none" w="med" len="med"/>
          </a:ln>
          <a:effectLst/>
        </p:spPr>
      </p:cxnSp>
      <p:cxnSp>
        <p:nvCxnSpPr>
          <p:cNvPr id="20" name="Straight Connector 19">
            <a:extLst>
              <a:ext uri="{C183D7F6-B498-43B3-948B-1728B52AA6E4}">
                <adec:decorative xmlns:adec="http://schemas.microsoft.com/office/drawing/2017/decorative" val="1"/>
              </a:ext>
            </a:extLst>
          </p:cNvPr>
          <p:cNvCxnSpPr/>
          <p:nvPr/>
        </p:nvCxnSpPr>
        <p:spPr bwMode="auto">
          <a:xfrm rot="10800000">
            <a:off x="863601" y="4713111"/>
            <a:ext cx="7467600" cy="0"/>
          </a:xfrm>
          <a:prstGeom prst="line">
            <a:avLst/>
          </a:prstGeom>
          <a:solidFill>
            <a:srgbClr val="54B948"/>
          </a:solidFill>
          <a:ln w="9525" cap="flat" cmpd="sng" algn="ctr">
            <a:solidFill>
              <a:srgbClr val="FFFFFF"/>
            </a:solidFill>
            <a:prstDash val="solid"/>
            <a:round/>
            <a:headEnd type="none" w="med" len="med"/>
            <a:tailEnd type="none" w="med" len="med"/>
          </a:ln>
          <a:effectLst/>
        </p:spPr>
      </p:cxnSp>
      <p:cxnSp>
        <p:nvCxnSpPr>
          <p:cNvPr id="21" name="Straight Connector 20">
            <a:extLst>
              <a:ext uri="{C183D7F6-B498-43B3-948B-1728B52AA6E4}">
                <adec:decorative xmlns:adec="http://schemas.microsoft.com/office/drawing/2017/decorative" val="1"/>
              </a:ext>
            </a:extLst>
          </p:cNvPr>
          <p:cNvCxnSpPr/>
          <p:nvPr/>
        </p:nvCxnSpPr>
        <p:spPr bwMode="auto">
          <a:xfrm rot="5400000" flipH="1" flipV="1">
            <a:off x="784577" y="3959577"/>
            <a:ext cx="3352800" cy="0"/>
          </a:xfrm>
          <a:prstGeom prst="line">
            <a:avLst/>
          </a:prstGeom>
          <a:solidFill>
            <a:srgbClr val="54B948"/>
          </a:solidFill>
          <a:ln w="9525" cap="flat" cmpd="sng" algn="ctr">
            <a:solidFill>
              <a:srgbClr val="FFFFFF"/>
            </a:solidFill>
            <a:prstDash val="solid"/>
            <a:round/>
            <a:headEnd type="none" w="med" len="med"/>
            <a:tailEnd type="none" w="med" len="med"/>
          </a:ln>
          <a:effectLst/>
        </p:spPr>
      </p:cxnSp>
      <p:cxnSp>
        <p:nvCxnSpPr>
          <p:cNvPr id="22" name="Straight Connector 21">
            <a:extLst>
              <a:ext uri="{C183D7F6-B498-43B3-948B-1728B52AA6E4}">
                <adec:decorative xmlns:adec="http://schemas.microsoft.com/office/drawing/2017/decorative" val="1"/>
              </a:ext>
            </a:extLst>
          </p:cNvPr>
          <p:cNvCxnSpPr/>
          <p:nvPr/>
        </p:nvCxnSpPr>
        <p:spPr bwMode="auto">
          <a:xfrm rot="10800000">
            <a:off x="869244" y="3002843"/>
            <a:ext cx="7467600" cy="0"/>
          </a:xfrm>
          <a:prstGeom prst="line">
            <a:avLst/>
          </a:prstGeom>
          <a:solidFill>
            <a:srgbClr val="54B948"/>
          </a:solidFill>
          <a:ln w="9525" cap="flat" cmpd="sng" algn="ctr">
            <a:solidFill>
              <a:srgbClr val="FFFFFF"/>
            </a:solidFill>
            <a:prstDash val="solid"/>
            <a:round/>
            <a:headEnd type="none" w="med" len="med"/>
            <a:tailEnd type="none" w="med" len="med"/>
          </a:ln>
          <a:effectLst/>
        </p:spPr>
      </p:cxnSp>
      <p:sp>
        <p:nvSpPr>
          <p:cNvPr id="12" name="TextBox 11"/>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6303233"/>
          </a:xfrm>
          <a:prstGeom prst="rect">
            <a:avLst/>
          </a:prstGeom>
          <a:noFill/>
        </p:spPr>
      </p:pic>
      <p:sp>
        <p:nvSpPr>
          <p:cNvPr id="4"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What about investment options?</a:t>
            </a:r>
          </a:p>
        </p:txBody>
      </p:sp>
      <p:sp>
        <p:nvSpPr>
          <p:cNvPr id="7" name="Content Placeholder 5"/>
          <p:cNvSpPr>
            <a:spLocks noGrp="1"/>
          </p:cNvSpPr>
          <p:nvPr>
            <p:ph idx="4294967295"/>
          </p:nvPr>
        </p:nvSpPr>
        <p:spPr>
          <a:xfrm>
            <a:off x="304800" y="1981200"/>
            <a:ext cx="8686800" cy="2438400"/>
          </a:xfrm>
          <a:prstGeom prst="rect">
            <a:avLst/>
          </a:prstGeom>
        </p:spPr>
        <p:txBody>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000" b="1"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Mutual funds are a common type of investment option:</a:t>
            </a:r>
          </a:p>
          <a:p>
            <a:pPr marL="0" marR="0" lvl="0" indent="-347472" defTabSz="914400" eaLnBrk="1" fontAlgn="auto" latinLnBrk="0" hangingPunct="1">
              <a:spcBef>
                <a:spcPts val="0"/>
              </a:spcBef>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Purchases shares, creates portfolios, sells shares of</a:t>
            </a:r>
          </a:p>
          <a:p>
            <a:pPr marL="0" marR="0" lvl="0" indent="-347472" defTabSz="914400" eaLnBrk="1" fontAlgn="auto" latinLnBrk="0" hangingPunct="1">
              <a:spcBef>
                <a:spcPts val="0"/>
              </a:spcBef>
              <a:buClrTx/>
              <a:buSzTx/>
              <a:buFontTx/>
              <a:buNone/>
              <a:tabLst/>
              <a:defRPr/>
            </a:pPr>
            <a:r>
              <a:rPr kumimoji="0" lang="en-US" sz="1800" b="0" i="0" u="none" strike="noStrike" kern="0" cap="none" spc="0" normalizeH="0" baseline="0" noProof="0" dirty="0">
                <a:ln>
                  <a:noFill/>
                </a:ln>
                <a:effectLst/>
                <a:uLnTx/>
                <a:uFillTx/>
                <a:latin typeface="Arial" pitchFamily="34" charset="0"/>
                <a:cs typeface="Arial" pitchFamily="34" charset="0"/>
              </a:rPr>
              <a:t>        portfolio to investors</a:t>
            </a:r>
          </a:p>
          <a:p>
            <a:pPr marL="0" marR="0" lvl="0" indent="-347472" defTabSz="914400" eaLnBrk="1" fontAlgn="auto" latinLnBrk="0" hangingPunct="1">
              <a:spcBef>
                <a:spcPts val="0"/>
              </a:spcBef>
              <a:buClrTx/>
              <a:buSzTx/>
              <a:buFontTx/>
              <a:buNone/>
              <a:tabLst/>
              <a:defRPr/>
            </a:pPr>
            <a:endParaRPr kumimoji="0" lang="en-US" sz="1000" b="0" i="0" u="none" strike="noStrike" kern="0" cap="none" spc="0" normalizeH="0" baseline="0" noProof="0" dirty="0">
              <a:ln>
                <a:noFill/>
              </a:ln>
              <a:effectLst/>
              <a:uLnTx/>
              <a:uFillTx/>
              <a:latin typeface="Arial" pitchFamily="34" charset="0"/>
              <a:cs typeface="Arial" pitchFamily="34" charset="0"/>
            </a:endParaRPr>
          </a:p>
          <a:p>
            <a:pPr marL="0" marR="0" lvl="0" indent="-347472" defTabSz="914400" eaLnBrk="1" fontAlgn="auto" latinLnBrk="0" hangingPunct="1">
              <a:spcBef>
                <a:spcPts val="0"/>
              </a:spcBef>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Sometimes </a:t>
            </a: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focus on sector (health care, real estate)</a:t>
            </a:r>
            <a:r>
              <a:rPr kumimoji="0" lang="en-US" sz="1800" b="0" i="0" u="none" strike="noStrike" kern="0" cap="none" spc="0" normalizeH="0" noProof="0" dirty="0">
                <a:ln>
                  <a:noFill/>
                </a:ln>
                <a:solidFill>
                  <a:sysClr val="windowText" lastClr="000000"/>
                </a:solidFill>
                <a:effectLst/>
                <a:uLnTx/>
                <a:uFillTx/>
                <a:latin typeface="Arial" pitchFamily="34" charset="0"/>
                <a:cs typeface="Arial" pitchFamily="34" charset="0"/>
              </a:rPr>
              <a:t> – </a:t>
            </a: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347472" defTabSz="914400" eaLnBrk="1" fontAlgn="auto" latinLnBrk="0" hangingPunct="1">
              <a:spcBef>
                <a:spcPts val="0"/>
              </a:spcBef>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r>
              <a:rPr kumimoji="0" lang="en-US" sz="1800" b="0" i="0" u="none" strike="noStrike" kern="0" cap="none" spc="0" normalizeH="0" noProof="0" dirty="0">
                <a:ln>
                  <a:noFill/>
                </a:ln>
                <a:solidFill>
                  <a:sysClr val="windowText" lastClr="000000"/>
                </a:solidFill>
                <a:effectLst/>
                <a:uLnTx/>
                <a:uFillTx/>
                <a:latin typeface="Arial" pitchFamily="34" charset="0"/>
                <a:cs typeface="Arial" pitchFamily="34" charset="0"/>
              </a:rPr>
              <a:t> </a:t>
            </a: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sometimes on company size (large cap, mid cap) </a:t>
            </a:r>
          </a:p>
        </p:txBody>
      </p:sp>
      <p:sp>
        <p:nvSpPr>
          <p:cNvPr id="9" name="TextBox 8"/>
          <p:cNvSpPr txBox="1"/>
          <p:nvPr/>
        </p:nvSpPr>
        <p:spPr>
          <a:xfrm>
            <a:off x="838200" y="5065693"/>
            <a:ext cx="7391400" cy="954107"/>
          </a:xfrm>
          <a:prstGeom prst="rect">
            <a:avLst/>
          </a:prstGeom>
          <a:solidFill>
            <a:schemeClr val="accent3">
              <a:lumMod val="5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itchFamily="34" charset="0"/>
                <a:cs typeface="Arial" pitchFamily="34" charset="0"/>
              </a:rPr>
              <a:t>Your plan may be funded by a mutual fund trust or a group annuity contract. Both are suitable for long-term investing, including saving for retirement. While annuities generally provide tax-deferred treatment of earnings, the group annuity contract does not provide any additional tax-deferred treatment beyond that provided by your retirement plan.</a:t>
            </a:r>
          </a:p>
        </p:txBody>
      </p:sp>
      <p:sp>
        <p:nvSpPr>
          <p:cNvPr id="8" name="TextBox 7"/>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6303233"/>
          </a:xfrm>
          <a:prstGeom prst="rect">
            <a:avLst/>
          </a:prstGeom>
          <a:noFill/>
        </p:spPr>
      </p:pic>
      <p:sp>
        <p:nvSpPr>
          <p:cNvPr id="4"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What about investment options? </a:t>
            </a:r>
          </a:p>
        </p:txBody>
      </p:sp>
      <p:sp>
        <p:nvSpPr>
          <p:cNvPr id="7" name="Content Placeholder 5"/>
          <p:cNvSpPr>
            <a:spLocks noGrp="1"/>
          </p:cNvSpPr>
          <p:nvPr>
            <p:ph idx="4294967295"/>
          </p:nvPr>
        </p:nvSpPr>
        <p:spPr>
          <a:xfrm>
            <a:off x="304800" y="1981200"/>
            <a:ext cx="8686800" cy="2377440"/>
          </a:xfrm>
          <a:prstGeom prst="rect">
            <a:avLst/>
          </a:prstGeom>
        </p:spPr>
        <p:txBody>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000" b="1"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Most mutual funds are automatically diversified among a number of individual securities.</a:t>
            </a:r>
            <a:r>
              <a:rPr lang="en-US" sz="1800" b="1" kern="0" baseline="30000" dirty="0">
                <a:solidFill>
                  <a:schemeClr val="accent3">
                    <a:lumMod val="50000"/>
                  </a:schemeClr>
                </a:solidFill>
                <a:latin typeface="Arial" pitchFamily="34" charset="0"/>
                <a:cs typeface="Arial" pitchFamily="34" charset="0"/>
              </a:rPr>
              <a:t>*</a:t>
            </a:r>
            <a:endParaRPr kumimoji="0" lang="en-US" sz="1800" b="1" i="0" u="none" strike="noStrike" kern="0" cap="none" spc="0" normalizeH="0" baseline="30000" noProof="0" dirty="0">
              <a:ln>
                <a:noFill/>
              </a:ln>
              <a:solidFill>
                <a:schemeClr val="accent3">
                  <a:lumMod val="50000"/>
                </a:schemeClr>
              </a:solidFill>
              <a:effectLst/>
              <a:uLnTx/>
              <a:uFillTx/>
              <a:latin typeface="Arial" pitchFamily="34" charset="0"/>
              <a:cs typeface="Arial" pitchFamily="34" charset="0"/>
            </a:endParaRPr>
          </a:p>
          <a:p>
            <a:pPr marL="0" marR="0" lvl="0" indent="-347472" defTabSz="914400" eaLnBrk="1" fontAlgn="auto" latinLnBrk="0" hangingPunct="1">
              <a:lnSpc>
                <a:spcPct val="100000"/>
              </a:lnSpc>
              <a:spcBef>
                <a:spcPts val="0"/>
              </a:spcBef>
              <a:spcAft>
                <a:spcPts val="1200"/>
              </a:spcAft>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Some securities may not perform as well as expected</a:t>
            </a:r>
          </a:p>
          <a:p>
            <a:pPr marL="0" marR="0" lvl="0" indent="-347472" defTabSz="914400" eaLnBrk="1" fontAlgn="auto" latinLnBrk="0" hangingPunct="1">
              <a:lnSpc>
                <a:spcPct val="100000"/>
              </a:lnSpc>
              <a:spcBef>
                <a:spcPts val="0"/>
              </a:spcBef>
              <a:spcAft>
                <a:spcPts val="1200"/>
              </a:spcAft>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Some securities may perform better than expected</a:t>
            </a:r>
          </a:p>
          <a:p>
            <a:pPr marL="0" marR="0" lvl="0" indent="-347472" defTabSz="914400" eaLnBrk="1" fontAlgn="auto" latinLnBrk="0" hangingPunct="1">
              <a:lnSpc>
                <a:spcPct val="100000"/>
              </a:lnSpc>
              <a:spcBef>
                <a:spcPts val="0"/>
              </a:spcBef>
              <a:spcAft>
                <a:spcPts val="1200"/>
              </a:spcAft>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Losses </a:t>
            </a: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may be offset by gains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TextBox 8"/>
          <p:cNvSpPr txBox="1"/>
          <p:nvPr/>
        </p:nvSpPr>
        <p:spPr>
          <a:xfrm>
            <a:off x="381000" y="5715000"/>
            <a:ext cx="78486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baseline="30000" dirty="0">
                <a:solidFill>
                  <a:srgbClr val="131313"/>
                </a:solidFill>
              </a:rPr>
              <a:t>*</a:t>
            </a:r>
            <a:r>
              <a:rPr kumimoji="0" lang="en-US" sz="1400" b="0" i="0" u="none" strike="noStrike" kern="0" cap="none" spc="0" normalizeH="0" baseline="0" noProof="0" dirty="0">
                <a:ln>
                  <a:noFill/>
                </a:ln>
                <a:solidFill>
                  <a:srgbClr val="131313"/>
                </a:solidFill>
                <a:effectLst/>
                <a:uLnTx/>
                <a:uFillTx/>
              </a:rPr>
              <a:t> </a:t>
            </a:r>
            <a:r>
              <a:rPr kumimoji="0" lang="en-US" sz="1400" b="0" i="0" u="none" strike="noStrike" kern="0" cap="none" spc="0" normalizeH="0" baseline="0" noProof="0" dirty="0">
                <a:ln>
                  <a:noFill/>
                </a:ln>
                <a:solidFill>
                  <a:srgbClr val="131313"/>
                </a:solidFill>
                <a:effectLst/>
                <a:uLnTx/>
                <a:uFillTx/>
                <a:latin typeface="Arial" pitchFamily="34" charset="0"/>
                <a:cs typeface="Arial" pitchFamily="34" charset="0"/>
              </a:rPr>
              <a:t>Diversification does not ensure a profit or protect against a loss in a declining market.</a:t>
            </a:r>
          </a:p>
        </p:txBody>
      </p:sp>
      <p:sp>
        <p:nvSpPr>
          <p:cNvPr id="8" name="TextBox 7"/>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6303233"/>
          </a:xfrm>
          <a:prstGeom prst="rect">
            <a:avLst/>
          </a:prstGeom>
          <a:noFill/>
        </p:spPr>
      </p:pic>
      <p:sp>
        <p:nvSpPr>
          <p:cNvPr id="4"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Why not ‘time the market’?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endParaRPr>
          </a:p>
        </p:txBody>
      </p:sp>
      <p:sp>
        <p:nvSpPr>
          <p:cNvPr id="7" name="Content Placeholder 5"/>
          <p:cNvSpPr>
            <a:spLocks noGrp="1"/>
          </p:cNvSpPr>
          <p:nvPr>
            <p:ph idx="4294967295"/>
          </p:nvPr>
        </p:nvSpPr>
        <p:spPr>
          <a:xfrm>
            <a:off x="304800" y="1981200"/>
            <a:ext cx="5105400" cy="2209800"/>
          </a:xfrm>
          <a:prstGeom prst="rect">
            <a:avLst/>
          </a:prstGeom>
        </p:spPr>
        <p:txBody>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000" b="1"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Timing the market – </a:t>
            </a:r>
            <a:r>
              <a:rPr kumimoji="0" lang="en-US" sz="2000" b="0"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chasing returns by moving money around based on where the profits are</a:t>
            </a:r>
            <a:r>
              <a:rPr kumimoji="0" lang="en-US" sz="2000" b="0" i="0" u="none" strike="noStrike" kern="0" cap="none" spc="0" normalizeH="0" noProof="0" dirty="0">
                <a:ln>
                  <a:noFill/>
                </a:ln>
                <a:solidFill>
                  <a:schemeClr val="accent3">
                    <a:lumMod val="50000"/>
                  </a:schemeClr>
                </a:solidFill>
                <a:effectLst/>
                <a:uLnTx/>
                <a:uFillTx/>
                <a:latin typeface="Arial" pitchFamily="34" charset="0"/>
                <a:cs typeface="Arial" pitchFamily="34" charset="0"/>
              </a:rPr>
              <a:t> </a:t>
            </a:r>
            <a:r>
              <a:rPr kumimoji="0" lang="en-US" sz="2000" b="1" i="1"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has a tendency to backfire</a:t>
            </a:r>
            <a:r>
              <a:rPr kumimoji="0" lang="en-US" sz="2000" b="1"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a:t>
            </a:r>
          </a:p>
          <a:p>
            <a:pPr marL="0" marR="0" lvl="0" indent="-347472" defTabSz="914400" eaLnBrk="1" fontAlgn="auto" latinLnBrk="0" hangingPunct="1">
              <a:lnSpc>
                <a:spcPct val="15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You’re likely to buy high</a:t>
            </a:r>
          </a:p>
          <a:p>
            <a:pPr marL="0" marR="0" lvl="0" indent="-347472" defTabSz="914400" eaLnBrk="1" fontAlgn="auto" latinLnBrk="0" hangingPunct="1">
              <a:lnSpc>
                <a:spcPct val="15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You </a:t>
            </a: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could lose big if the trend turns</a:t>
            </a:r>
          </a:p>
        </p:txBody>
      </p:sp>
      <p:sp>
        <p:nvSpPr>
          <p:cNvPr id="12" name="Rectangle 4">
            <a:extLst>
              <a:ext uri="{C183D7F6-B498-43B3-948B-1728B52AA6E4}">
                <adec:decorative xmlns:adec="http://schemas.microsoft.com/office/drawing/2017/decorative" val="1"/>
              </a:ext>
            </a:extLst>
          </p:cNvPr>
          <p:cNvSpPr>
            <a:spLocks noChangeArrowheads="1"/>
          </p:cNvSpPr>
          <p:nvPr/>
        </p:nvSpPr>
        <p:spPr bwMode="auto">
          <a:xfrm>
            <a:off x="6096000" y="2057400"/>
            <a:ext cx="2743200" cy="1600200"/>
          </a:xfrm>
          <a:prstGeom prst="rect">
            <a:avLst/>
          </a:prstGeom>
          <a:solidFill>
            <a:schemeClr val="accent3">
              <a:lumMod val="50000"/>
            </a:schemeClr>
          </a:solidFill>
          <a:ln w="9525" cap="flat" cmpd="sng" algn="ctr">
            <a:noFill/>
            <a:prstDash val="solid"/>
            <a:headEnd/>
            <a:tailEnd/>
          </a:ln>
          <a:effectLst>
            <a:outerShdw blurRad="40000" dist="20000" dir="5400000" rotWithShape="0">
              <a:srgbClr val="000000">
                <a:alpha val="38000"/>
              </a:srgbClr>
            </a:outerShdw>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4EA8"/>
              </a:solidFill>
              <a:effectLst/>
              <a:uLnTx/>
              <a:uFillTx/>
              <a:latin typeface="Arial"/>
              <a:ea typeface="ＭＳ Ｐゴシック"/>
            </a:endParaRPr>
          </a:p>
        </p:txBody>
      </p:sp>
      <p:sp>
        <p:nvSpPr>
          <p:cNvPr id="13" name="Text Box 5"/>
          <p:cNvSpPr txBox="1">
            <a:spLocks noChangeArrowheads="1"/>
          </p:cNvSpPr>
          <p:nvPr/>
        </p:nvSpPr>
        <p:spPr bwMode="auto">
          <a:xfrm>
            <a:off x="6172200" y="2126974"/>
            <a:ext cx="2590800" cy="109595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pitchFamily="34" charset="0"/>
                <a:cs typeface="Arial" pitchFamily="34" charset="0"/>
              </a:rPr>
              <a:t>The characteristics that </a:t>
            </a:r>
            <a:r>
              <a:rPr lang="en-US" kern="0" dirty="0">
                <a:solidFill>
                  <a:srgbClr val="FFFFFF"/>
                </a:solidFill>
                <a:latin typeface="Arial" pitchFamily="34" charset="0"/>
                <a:cs typeface="Arial" pitchFamily="34" charset="0"/>
              </a:rPr>
              <a:t>enable </a:t>
            </a:r>
            <a:r>
              <a:rPr kumimoji="0" lang="en-US" b="0" i="0" u="none" strike="noStrike" kern="0" cap="none" spc="0" normalizeH="0" baseline="0" noProof="0" dirty="0">
                <a:ln>
                  <a:noFill/>
                </a:ln>
                <a:solidFill>
                  <a:srgbClr val="FFFFFF"/>
                </a:solidFill>
                <a:effectLst/>
                <a:uLnTx/>
                <a:uFillTx/>
                <a:latin typeface="Arial" pitchFamily="34" charset="0"/>
                <a:cs typeface="Arial" pitchFamily="34" charset="0"/>
              </a:rPr>
              <a:t>dramatic mar</a:t>
            </a:r>
            <a:r>
              <a:rPr lang="en-US" kern="0" dirty="0">
                <a:solidFill>
                  <a:srgbClr val="FFFFFF"/>
                </a:solidFill>
                <a:latin typeface="Arial" pitchFamily="34" charset="0"/>
                <a:cs typeface="Arial" pitchFamily="34" charset="0"/>
              </a:rPr>
              <a:t>k</a:t>
            </a:r>
            <a:r>
              <a:rPr kumimoji="0" lang="en-US" b="0" i="0" u="none" strike="noStrike" kern="0" cap="none" spc="0" normalizeH="0" baseline="0" noProof="0" dirty="0">
                <a:ln>
                  <a:noFill/>
                </a:ln>
                <a:solidFill>
                  <a:srgbClr val="FFFFFF"/>
                </a:solidFill>
                <a:effectLst/>
                <a:uLnTx/>
                <a:uFillTx/>
                <a:latin typeface="Arial" pitchFamily="34" charset="0"/>
                <a:cs typeface="Arial" pitchFamily="34" charset="0"/>
              </a:rPr>
              <a:t>et growth also allow for surprising declines</a:t>
            </a:r>
            <a:r>
              <a:rPr kumimoji="0" lang="en-US" b="0" i="0" u="none" strike="noStrike" kern="0" cap="none" spc="0" normalizeH="0" baseline="0" noProof="0" dirty="0">
                <a:ln>
                  <a:noFill/>
                </a:ln>
                <a:solidFill>
                  <a:schemeClr val="bg1"/>
                </a:solidFill>
                <a:effectLst/>
                <a:uLnTx/>
                <a:uFillTx/>
                <a:latin typeface="Arial" pitchFamily="34" charset="0"/>
                <a:cs typeface="Arial" pitchFamily="34" charset="0"/>
              </a:rPr>
              <a:t>.</a:t>
            </a:r>
          </a:p>
        </p:txBody>
      </p:sp>
      <p:sp>
        <p:nvSpPr>
          <p:cNvPr id="15" name="Content Placeholder 5"/>
          <p:cNvSpPr txBox="1">
            <a:spLocks/>
          </p:cNvSpPr>
          <p:nvPr/>
        </p:nvSpPr>
        <p:spPr bwMode="auto">
          <a:xfrm>
            <a:off x="381000" y="4953000"/>
            <a:ext cx="7772400" cy="83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n-US" b="1" i="1" u="none" strike="noStrike" kern="0" cap="none" spc="0" normalizeH="0" baseline="0" noProof="0" dirty="0">
                <a:ln>
                  <a:noFill/>
                </a:ln>
                <a:solidFill>
                  <a:schemeClr val="accent3">
                    <a:lumMod val="50000"/>
                  </a:schemeClr>
                </a:solidFill>
                <a:effectLst/>
                <a:uLnTx/>
                <a:uFillTx/>
                <a:latin typeface="Arial"/>
                <a:ea typeface="ＭＳ Ｐゴシック"/>
                <a:cs typeface="+mn-cs"/>
              </a:rPr>
              <a:t>The moral is simple: </a:t>
            </a:r>
            <a:r>
              <a:rPr kumimoji="0" lang="en-US" b="0" i="1" u="none" strike="noStrike" kern="0" cap="none" spc="0" normalizeH="0" baseline="0" noProof="0" dirty="0">
                <a:ln>
                  <a:noFill/>
                </a:ln>
                <a:solidFill>
                  <a:schemeClr val="accent3">
                    <a:lumMod val="50000"/>
                  </a:schemeClr>
                </a:solidFill>
                <a:effectLst/>
                <a:uLnTx/>
                <a:uFillTx/>
                <a:latin typeface="Arial"/>
                <a:ea typeface="ＭＳ Ｐゴシック"/>
                <a:cs typeface="+mn-cs"/>
              </a:rPr>
              <a:t>Stick to a strategy that’s right for you, and don’t get caught in the chase.</a:t>
            </a:r>
            <a:endParaRPr kumimoji="0" lang="en-US" b="0" i="1" u="none" strike="noStrike" kern="0" cap="none" spc="0" normalizeH="0" baseline="0" noProof="0" dirty="0">
              <a:ln>
                <a:noFill/>
              </a:ln>
              <a:solidFill>
                <a:schemeClr val="accent3">
                  <a:lumMod val="50000"/>
                </a:schemeClr>
              </a:solidFill>
              <a:effectLst/>
              <a:uLnTx/>
              <a:uFillTx/>
              <a:latin typeface="Helvetica" pitchFamily="34" charset="0"/>
              <a:ea typeface="ＭＳ Ｐゴシック"/>
              <a:cs typeface="+mn-cs"/>
            </a:endParaRPr>
          </a:p>
        </p:txBody>
      </p:sp>
      <p:sp>
        <p:nvSpPr>
          <p:cNvPr id="11" name="TextBox 10"/>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C183D7F6-B498-43B3-948B-1728B52AA6E4}">
                <adec:decorative xmlns:adec="http://schemas.microsoft.com/office/drawing/2017/decorative" val="1"/>
              </a:ext>
            </a:extLst>
          </p:cNvPr>
          <p:cNvPicPr>
            <a:picLocks noChangeAspect="1" noChangeArrowheads="1"/>
          </p:cNvPicPr>
          <p:nvPr/>
        </p:nvPicPr>
        <p:blipFill>
          <a:blip r:embed="rId3" cstate="screen"/>
          <a:srcRect/>
          <a:stretch>
            <a:fillRect/>
          </a:stretch>
        </p:blipFill>
        <p:spPr bwMode="auto">
          <a:xfrm>
            <a:off x="0" y="0"/>
            <a:ext cx="9144000" cy="6303233"/>
          </a:xfrm>
          <a:prstGeom prst="rect">
            <a:avLst/>
          </a:prstGeom>
          <a:noFill/>
        </p:spPr>
      </p:pic>
      <p:sp>
        <p:nvSpPr>
          <p:cNvPr id="4"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When is a good time to be in the market?</a:t>
            </a:r>
          </a:p>
        </p:txBody>
      </p:sp>
      <p:pic>
        <p:nvPicPr>
          <p:cNvPr id="3" name="Picture 2" descr="A bar diagram illustrates the hypothetical growth of a $10,000 investment in the Standard &amp; Poor's 500 Index from December 31, 2007 to December 31, 2017"/>
          <p:cNvPicPr>
            <a:picLocks noChangeAspect="1"/>
          </p:cNvPicPr>
          <p:nvPr/>
        </p:nvPicPr>
        <p:blipFill>
          <a:blip r:embed="rId4"/>
          <a:stretch>
            <a:fillRect/>
          </a:stretch>
        </p:blipFill>
        <p:spPr>
          <a:xfrm>
            <a:off x="228600" y="1981200"/>
            <a:ext cx="7467600" cy="2816537"/>
          </a:xfrm>
          <a:prstGeom prst="rect">
            <a:avLst/>
          </a:prstGeom>
        </p:spPr>
      </p:pic>
      <p:sp>
        <p:nvSpPr>
          <p:cNvPr id="33" name="TextBox 6"/>
          <p:cNvSpPr txBox="1">
            <a:spLocks noChangeArrowheads="1"/>
          </p:cNvSpPr>
          <p:nvPr/>
        </p:nvSpPr>
        <p:spPr bwMode="auto">
          <a:xfrm>
            <a:off x="376687" y="4947120"/>
            <a:ext cx="7642225" cy="707886"/>
          </a:xfrm>
          <a:prstGeom prst="rect">
            <a:avLst/>
          </a:prstGeom>
          <a:noFill/>
          <a:ln w="28575">
            <a:noFill/>
            <a:miter lim="800000"/>
            <a:headEnd/>
            <a:tailEnd/>
          </a:ln>
        </p:spPr>
        <p:txBody>
          <a:bodyPr wrap="square">
            <a:spAutoFit/>
          </a:bodyPr>
          <a:lstStyle/>
          <a:p>
            <a:pPr eaLnBrk="0" hangingPunct="0"/>
            <a:r>
              <a:rPr lang="en-US" sz="1000" dirty="0">
                <a:solidFill>
                  <a:srgbClr val="292929"/>
                </a:solidFill>
              </a:rPr>
              <a:t>Source: Standard &amp; Poor’s historical data and The Standard’s internal calculation, 2013. This illustration is hypothetical and for illustrative purposes only and is not indicative of the performance of any specific investment. Past performance is no guarantee of future results. Investments are subject to market risk and fluctuate in value. The S&amp;P 500 is an index of 500 widely traded stocks and is considered to represent the performance of the stock market in general. An investment cannot be made directly in an index. </a:t>
            </a:r>
          </a:p>
        </p:txBody>
      </p:sp>
      <p:sp>
        <p:nvSpPr>
          <p:cNvPr id="7" name="TextBox 6"/>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6303233"/>
          </a:xfrm>
          <a:prstGeom prst="rect">
            <a:avLst/>
          </a:prstGeom>
          <a:noFill/>
        </p:spPr>
      </p:pic>
      <p:sp>
        <p:nvSpPr>
          <p:cNvPr id="4"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Keep learning</a:t>
            </a:r>
          </a:p>
        </p:txBody>
      </p:sp>
      <p:sp>
        <p:nvSpPr>
          <p:cNvPr id="7" name="Content Placeholder 5"/>
          <p:cNvSpPr>
            <a:spLocks noGrp="1"/>
          </p:cNvSpPr>
          <p:nvPr>
            <p:ph idx="4294967295"/>
          </p:nvPr>
        </p:nvSpPr>
        <p:spPr>
          <a:xfrm>
            <a:off x="304800" y="1981200"/>
            <a:ext cx="7924800" cy="4267200"/>
          </a:xfrm>
          <a:prstGeom prst="rect">
            <a:avLst/>
          </a:prstGeom>
        </p:spPr>
        <p:txBody>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2000" b="1"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Online</a:t>
            </a:r>
          </a:p>
          <a:p>
            <a:pPr marL="457200" marR="0" lvl="0" indent="0"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www.morningstar.com</a:t>
            </a:r>
          </a:p>
          <a:p>
            <a:pPr marL="457200" marR="0" lvl="0" indent="0"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www.nyse.com</a:t>
            </a:r>
          </a:p>
          <a:p>
            <a:pPr marL="457200" marR="0" lvl="0" indent="0"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www.nasdaq.com</a:t>
            </a:r>
          </a:p>
          <a:p>
            <a:pPr marL="457200" marR="0" lvl="0" indent="0"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www.dowjones.com</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2000" b="1"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Periodicals</a:t>
            </a:r>
          </a:p>
          <a:p>
            <a:pPr marL="457200" marR="0" lvl="0" indent="0"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a:t>
            </a:r>
            <a:r>
              <a:rPr kumimoji="0" lang="en-US" sz="1800" b="0" i="1" u="none" strike="noStrike" kern="0" cap="none" spc="0" normalizeH="0" baseline="0" noProof="0" dirty="0">
                <a:ln>
                  <a:noFill/>
                </a:ln>
                <a:effectLst/>
                <a:uLnTx/>
                <a:uFillTx/>
                <a:latin typeface="Arial" pitchFamily="34" charset="0"/>
                <a:cs typeface="Arial" pitchFamily="34" charset="0"/>
              </a:rPr>
              <a:t>Money</a:t>
            </a:r>
            <a:r>
              <a:rPr kumimoji="0" lang="en-US" sz="1800" b="0" i="0" u="none" strike="noStrike" kern="0" cap="none" spc="0" normalizeH="0" baseline="0" noProof="0" dirty="0">
                <a:ln>
                  <a:noFill/>
                </a:ln>
                <a:effectLst/>
                <a:uLnTx/>
                <a:uFillTx/>
                <a:latin typeface="Arial" pitchFamily="34" charset="0"/>
                <a:cs typeface="Arial" pitchFamily="34" charset="0"/>
              </a:rPr>
              <a:t> magazine</a:t>
            </a:r>
          </a:p>
          <a:p>
            <a:pPr marL="457200" marR="0" lvl="0" indent="0"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a:t>
            </a:r>
            <a:r>
              <a:rPr kumimoji="0" lang="en-US" sz="1800" b="0" i="1" u="none" strike="noStrike" kern="0" cap="none" spc="0" normalizeH="0" baseline="0" noProof="0" dirty="0">
                <a:ln>
                  <a:noFill/>
                </a:ln>
                <a:effectLst/>
                <a:uLnTx/>
                <a:uFillTx/>
                <a:latin typeface="Arial" pitchFamily="34" charset="0"/>
                <a:cs typeface="Arial" pitchFamily="34" charset="0"/>
              </a:rPr>
              <a:t>Forbes</a:t>
            </a:r>
            <a:r>
              <a:rPr kumimoji="0" lang="en-US" sz="1800" b="0" i="0" u="none" strike="noStrike" kern="0" cap="none" spc="0" normalizeH="0" baseline="0" noProof="0" dirty="0">
                <a:ln>
                  <a:noFill/>
                </a:ln>
                <a:effectLst/>
                <a:uLnTx/>
                <a:uFillTx/>
                <a:latin typeface="Arial" pitchFamily="34" charset="0"/>
                <a:cs typeface="Arial" pitchFamily="34" charset="0"/>
              </a:rPr>
              <a:t> magazine</a:t>
            </a:r>
          </a:p>
          <a:p>
            <a:pPr marL="457200" marR="0" lvl="0" indent="0"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a:t>
            </a:r>
            <a:r>
              <a:rPr kumimoji="0" lang="en-US" sz="1800" b="0" i="1" u="none" strike="noStrike" kern="0" cap="none" spc="0" normalizeH="0" baseline="0" noProof="0" dirty="0">
                <a:ln>
                  <a:noFill/>
                </a:ln>
                <a:effectLst/>
                <a:uLnTx/>
                <a:uFillTx/>
                <a:latin typeface="Arial" pitchFamily="34" charset="0"/>
                <a:cs typeface="Arial" pitchFamily="34" charset="0"/>
              </a:rPr>
              <a:t>The Wall Street Journal</a:t>
            </a:r>
          </a:p>
          <a:p>
            <a:pPr marL="45720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a:ln>
                  <a:noFill/>
                </a:ln>
                <a:effectLst/>
                <a:uLnTx/>
                <a:uFillTx/>
                <a:latin typeface="Arial" pitchFamily="34" charset="0"/>
                <a:cs typeface="Arial" pitchFamily="34" charset="0"/>
              </a:rPr>
              <a:t>  The “Money” section of </a:t>
            </a:r>
            <a:r>
              <a:rPr kumimoji="0" lang="en-US" sz="1800" b="0" i="1" u="none" strike="noStrike" kern="0" cap="none" spc="0" normalizeH="0" baseline="0" noProof="0" dirty="0">
                <a:ln>
                  <a:noFill/>
                </a:ln>
                <a:effectLst/>
                <a:uLnTx/>
                <a:uFillTx/>
                <a:latin typeface="Arial" pitchFamily="34" charset="0"/>
                <a:cs typeface="Arial" pitchFamily="34" charset="0"/>
              </a:rPr>
              <a:t>USA Today </a:t>
            </a:r>
            <a:r>
              <a:rPr kumimoji="0" lang="en-US" sz="1800" b="0" i="0" u="none" strike="noStrike" kern="0" cap="none" spc="0" normalizeH="0" baseline="0" noProof="0" dirty="0">
                <a:ln>
                  <a:noFill/>
                </a:ln>
                <a:effectLst/>
                <a:uLnTx/>
                <a:uFillTx/>
                <a:latin typeface="Arial" pitchFamily="34" charset="0"/>
                <a:cs typeface="Arial" pitchFamily="34" charset="0"/>
              </a:rPr>
              <a:t>or similar sections of your</a:t>
            </a:r>
          </a:p>
          <a:p>
            <a:pPr marL="45720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Arial" pitchFamily="34" charset="0"/>
                <a:cs typeface="Arial" pitchFamily="34" charset="0"/>
              </a:rPr>
              <a:t>    local paper</a:t>
            </a:r>
          </a:p>
        </p:txBody>
      </p:sp>
      <p:sp>
        <p:nvSpPr>
          <p:cNvPr id="8" name="TextBox 7"/>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bwMode="auto">
          <a:xfrm>
            <a:off x="0" y="3962400"/>
            <a:ext cx="9144000" cy="2895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6" charset="-128"/>
              <a:cs typeface="ＭＳ Ｐゴシック" pitchFamily="-16" charset="-128"/>
            </a:endParaRPr>
          </a:p>
        </p:txBody>
      </p:sp>
      <p:sp>
        <p:nvSpPr>
          <p:cNvPr id="7" name="Title 4"/>
          <p:cNvSpPr>
            <a:spLocks noGrp="1"/>
          </p:cNvSpPr>
          <p:nvPr>
            <p:ph type="ctrTitle"/>
          </p:nvPr>
        </p:nvSpPr>
        <p:spPr>
          <a:xfrm>
            <a:off x="228600" y="1447800"/>
            <a:ext cx="8686800" cy="457200"/>
          </a:xfrm>
        </p:spPr>
        <p:txBody>
          <a:bodyPr>
            <a:normAutofit/>
          </a:bodyPr>
          <a:lstStyle/>
          <a:p>
            <a:pPr eaLnBrk="1" hangingPunct="1"/>
            <a:r>
              <a:rPr lang="en-US" sz="2400" dirty="0">
                <a:latin typeface="Arial" pitchFamily="34" charset="0"/>
                <a:cs typeface="Arial" pitchFamily="34" charset="0"/>
              </a:rPr>
              <a:t>Thank you!</a:t>
            </a: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2514600"/>
            <a:ext cx="9144000" cy="4343400"/>
          </a:xfrm>
          <a:prstGeom prst="rect">
            <a:avLst/>
          </a:prstGeom>
          <a:noFill/>
          <a:ln w="9525">
            <a:noFill/>
            <a:miter lim="800000"/>
            <a:headEnd/>
            <a:tailEnd/>
          </a:ln>
          <a:effectLst/>
        </p:spPr>
      </p:pic>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cstate="screen"/>
          <a:srcRect/>
          <a:stretch>
            <a:fillRect/>
          </a:stretch>
        </p:blipFill>
        <p:spPr bwMode="auto">
          <a:xfrm>
            <a:off x="0" y="0"/>
            <a:ext cx="9144000" cy="12716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noGrp="1"/>
          </p:cNvSpPr>
          <p:nvPr>
            <p:ph type="title" idx="4294967295"/>
          </p:nvPr>
        </p:nvSpPr>
        <p:spPr>
          <a:xfrm>
            <a:off x="304800" y="1253067"/>
            <a:ext cx="6400800" cy="45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Presented by…</a:t>
            </a:r>
          </a:p>
        </p:txBody>
      </p:sp>
      <p:sp>
        <p:nvSpPr>
          <p:cNvPr id="12" name="Content Placeholder 1"/>
          <p:cNvSpPr txBox="1">
            <a:spLocks/>
          </p:cNvSpPr>
          <p:nvPr/>
        </p:nvSpPr>
        <p:spPr>
          <a:xfrm>
            <a:off x="259222" y="1905000"/>
            <a:ext cx="4922378" cy="2133600"/>
          </a:xfrm>
          <a:prstGeom prst="rect">
            <a:avLst/>
          </a:prstGeom>
        </p:spPr>
        <p:txBody>
          <a:bodyPr/>
          <a:lstStyle/>
          <a:p>
            <a:pPr marL="233363" marR="0" lvl="0" indent="-233363" algn="l" defTabSz="914400" rtl="0" eaLnBrk="1" fontAlgn="auto" latinLnBrk="0" hangingPunct="1">
              <a:lnSpc>
                <a:spcPct val="100000"/>
              </a:lnSpc>
              <a:spcBef>
                <a:spcPct val="20000"/>
              </a:spcBef>
              <a:spcAft>
                <a:spcPts val="300"/>
              </a:spcAft>
              <a:buClrTx/>
              <a:buSzTx/>
              <a:buFont typeface="Arial" pitchFamily="34" charset="0"/>
              <a:buChar char="•"/>
              <a:tabLst/>
              <a:defRPr/>
            </a:pPr>
            <a:r>
              <a:rPr lang="en-US" dirty="0">
                <a:solidFill>
                  <a:srgbClr val="422A22"/>
                </a:solidFill>
                <a:latin typeface="Arial" pitchFamily="34" charset="0"/>
                <a:cs typeface="Arial" pitchFamily="34" charset="0"/>
              </a:rPr>
              <a:t>[Presenter’s name]</a:t>
            </a:r>
            <a:endParaRPr kumimoji="0" lang="en-US" b="0" i="0" u="none" strike="noStrike" kern="1200" cap="none" spc="0" normalizeH="0" baseline="0" noProof="0" dirty="0">
              <a:ln>
                <a:noFill/>
              </a:ln>
              <a:solidFill>
                <a:srgbClr val="422A22"/>
              </a:solidFill>
              <a:effectLst/>
              <a:uLnTx/>
              <a:uFillTx/>
              <a:latin typeface="Arial" pitchFamily="34" charset="0"/>
              <a:cs typeface="Arial" pitchFamily="34" charset="0"/>
            </a:endParaRPr>
          </a:p>
          <a:p>
            <a:pPr marL="233363" marR="0" lvl="0" indent="-233363" algn="l" defTabSz="914400" rtl="0" eaLnBrk="1" fontAlgn="auto" latinLnBrk="0" hangingPunct="1">
              <a:lnSpc>
                <a:spcPct val="100000"/>
              </a:lnSpc>
              <a:spcBef>
                <a:spcPct val="20000"/>
              </a:spcBef>
              <a:spcAft>
                <a:spcPts val="300"/>
              </a:spcAft>
              <a:buClrTx/>
              <a:buSzTx/>
              <a:buFont typeface="Arial" pitchFamily="34" charset="0"/>
              <a:buChar char="•"/>
              <a:tabLst/>
              <a:defRPr/>
            </a:pPr>
            <a:r>
              <a:rPr kumimoji="0" lang="en-US" b="0" i="0" u="none" strike="noStrike" kern="1200" cap="none" spc="0" normalizeH="0" baseline="0" noProof="0" dirty="0">
                <a:ln>
                  <a:noFill/>
                </a:ln>
                <a:solidFill>
                  <a:srgbClr val="422A22"/>
                </a:solidFill>
                <a:effectLst/>
                <a:uLnTx/>
                <a:uFillTx/>
                <a:latin typeface="Arial" pitchFamily="34" charset="0"/>
                <a:cs typeface="Arial" pitchFamily="34" charset="0"/>
              </a:rPr>
              <a:t>[Presenter’s title]</a:t>
            </a:r>
            <a:br>
              <a:rPr kumimoji="0" lang="en-US" b="0" i="0" u="none" strike="noStrike" kern="1200" cap="none" spc="0" normalizeH="0" baseline="0" noProof="0" dirty="0">
                <a:ln>
                  <a:noFill/>
                </a:ln>
                <a:solidFill>
                  <a:srgbClr val="422A22"/>
                </a:solidFill>
                <a:effectLst/>
                <a:uLnTx/>
                <a:uFillTx/>
                <a:latin typeface="Arial" pitchFamily="34" charset="0"/>
                <a:cs typeface="Arial" pitchFamily="34" charset="0"/>
              </a:rPr>
            </a:br>
            <a:endParaRPr kumimoji="0" lang="en-US" b="0" i="0" u="none" strike="noStrike" kern="1200" cap="none" spc="0" normalizeH="0" baseline="0" noProof="0" dirty="0">
              <a:ln>
                <a:noFill/>
              </a:ln>
              <a:solidFill>
                <a:srgbClr val="422A22"/>
              </a:solidFill>
              <a:effectLst/>
              <a:uLnTx/>
              <a:uFillTx/>
              <a:latin typeface="Arial" pitchFamily="34" charset="0"/>
              <a:cs typeface="Arial" pitchFamily="34" charset="0"/>
            </a:endParaRPr>
          </a:p>
          <a:p>
            <a:pPr marL="233363" marR="0" lvl="0" indent="-233363" algn="l" defTabSz="914400" rtl="0" eaLnBrk="1" fontAlgn="auto" latinLnBrk="0" hangingPunct="1">
              <a:lnSpc>
                <a:spcPct val="100000"/>
              </a:lnSpc>
              <a:spcBef>
                <a:spcPct val="20000"/>
              </a:spcBef>
              <a:spcAft>
                <a:spcPts val="300"/>
              </a:spcAft>
              <a:buClrTx/>
              <a:buSzTx/>
              <a:buFont typeface="Arial" pitchFamily="34" charset="0"/>
              <a:buChar char="•"/>
              <a:tabLst/>
              <a:defRPr/>
            </a:pPr>
            <a:r>
              <a:rPr lang="en-US" dirty="0">
                <a:solidFill>
                  <a:srgbClr val="422A22"/>
                </a:solidFill>
                <a:latin typeface="Arial" pitchFamily="34" charset="0"/>
                <a:cs typeface="Arial" pitchFamily="34" charset="0"/>
              </a:rPr>
              <a:t>[Presenter’s name]</a:t>
            </a:r>
            <a:endParaRPr kumimoji="0" lang="en-US" b="0" i="0" u="none" strike="noStrike" kern="1200" cap="none" spc="0" normalizeH="0" baseline="0" noProof="0" dirty="0">
              <a:ln>
                <a:noFill/>
              </a:ln>
              <a:solidFill>
                <a:srgbClr val="422A22"/>
              </a:solidFill>
              <a:effectLst/>
              <a:uLnTx/>
              <a:uFillTx/>
              <a:latin typeface="Arial" pitchFamily="34" charset="0"/>
              <a:cs typeface="Arial" pitchFamily="34" charset="0"/>
            </a:endParaRPr>
          </a:p>
          <a:p>
            <a:pPr marL="233363" marR="0" lvl="0" indent="-233363" algn="l" defTabSz="914400" rtl="0" eaLnBrk="1" fontAlgn="auto" latinLnBrk="0" hangingPunct="1">
              <a:lnSpc>
                <a:spcPct val="100000"/>
              </a:lnSpc>
              <a:spcBef>
                <a:spcPct val="20000"/>
              </a:spcBef>
              <a:spcAft>
                <a:spcPts val="300"/>
              </a:spcAft>
              <a:buClrTx/>
              <a:buSzTx/>
              <a:buFont typeface="Arial" pitchFamily="34" charset="0"/>
              <a:buChar char="•"/>
              <a:tabLst/>
              <a:defRPr/>
            </a:pPr>
            <a:r>
              <a:rPr kumimoji="0" lang="en-US" b="0" i="0" u="none" strike="noStrike" kern="1200" cap="none" spc="0" normalizeH="0" baseline="0" noProof="0" dirty="0">
                <a:ln>
                  <a:noFill/>
                </a:ln>
                <a:solidFill>
                  <a:srgbClr val="422A22"/>
                </a:solidFill>
                <a:effectLst/>
                <a:uLnTx/>
                <a:uFillTx/>
                <a:latin typeface="Arial" pitchFamily="34" charset="0"/>
                <a:cs typeface="Arial" pitchFamily="34" charset="0"/>
              </a:rPr>
              <a:t>[Presenter’s title]</a:t>
            </a:r>
            <a:endParaRPr kumimoji="0" lang="en-US" sz="1600" b="0" i="0" u="none" strike="noStrike" kern="1200" cap="none" spc="0" normalizeH="0" baseline="0" noProof="0" dirty="0">
              <a:ln>
                <a:noFill/>
              </a:ln>
              <a:solidFill>
                <a:srgbClr val="422A22"/>
              </a:solidFill>
              <a:effectLst/>
              <a:uLnTx/>
              <a:uFillTx/>
              <a:latin typeface="Arial" pitchFamily="34" charset="0"/>
              <a:cs typeface="Arial" pitchFamily="34" charset="0"/>
            </a:endParaRPr>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cstate="screen"/>
          <a:srcRect/>
          <a:stretch>
            <a:fillRect/>
          </a:stretch>
        </p:blipFill>
        <p:spPr bwMode="auto">
          <a:xfrm>
            <a:off x="0" y="0"/>
            <a:ext cx="9144000" cy="12716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BBBC-6DC0-4FCF-F9C6-F77AE4561EF6}"/>
              </a:ext>
            </a:extLst>
          </p:cNvPr>
          <p:cNvSpPr>
            <a:spLocks noGrp="1"/>
          </p:cNvSpPr>
          <p:nvPr>
            <p:ph type="ctrTitle"/>
          </p:nvPr>
        </p:nvSpPr>
        <p:spPr>
          <a:xfrm>
            <a:off x="227013" y="69913"/>
            <a:ext cx="7011987" cy="1044639"/>
          </a:xfrm>
        </p:spPr>
        <p:txBody>
          <a:bodyPr>
            <a:normAutofit/>
          </a:bodyPr>
          <a:lstStyle/>
          <a:p>
            <a:r>
              <a:rPr lang="en-US" sz="1400" dirty="0">
                <a:solidFill>
                  <a:schemeClr val="tx1">
                    <a:lumMod val="65000"/>
                    <a:lumOff val="35000"/>
                  </a:schemeClr>
                </a:solidFill>
                <a:latin typeface="Arial" pitchFamily="34" charset="0"/>
                <a:cs typeface="Arial" pitchFamily="34" charset="0"/>
              </a:rPr>
              <a:t>Employers and plan participants</a:t>
            </a:r>
            <a:endParaRPr lang="en-US" sz="1400" dirty="0"/>
          </a:p>
        </p:txBody>
      </p:sp>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1271651"/>
          </a:xfrm>
          <a:prstGeom prst="rect">
            <a:avLst/>
          </a:prstGeom>
          <a:noFill/>
        </p:spPr>
      </p:pic>
      <p:sp>
        <p:nvSpPr>
          <p:cNvPr id="5" name="Rectangle 4">
            <a:extLst>
              <a:ext uri="{C183D7F6-B498-43B3-948B-1728B52AA6E4}">
                <adec:decorative xmlns:adec="http://schemas.microsoft.com/office/drawing/2017/decorative" val="1"/>
              </a:ext>
            </a:extLst>
          </p:cNvPr>
          <p:cNvSpPr/>
          <p:nvPr/>
        </p:nvSpPr>
        <p:spPr bwMode="auto">
          <a:xfrm>
            <a:off x="0" y="3962400"/>
            <a:ext cx="9144000" cy="2895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6" charset="-128"/>
              <a:cs typeface="ＭＳ Ｐゴシック" pitchFamily="-16" charset="-128"/>
            </a:endParaRPr>
          </a:p>
        </p:txBody>
      </p:sp>
      <p:sp>
        <p:nvSpPr>
          <p:cNvPr id="4" name="Text Placeholder 3"/>
          <p:cNvSpPr>
            <a:spLocks noGrp="1"/>
          </p:cNvSpPr>
          <p:nvPr>
            <p:ph type="body" sz="quarter" idx="10"/>
          </p:nvPr>
        </p:nvSpPr>
        <p:spPr>
          <a:xfrm>
            <a:off x="381000" y="1676400"/>
            <a:ext cx="8458200" cy="4038600"/>
          </a:xfrm>
          <a:solidFill>
            <a:schemeClr val="bg1"/>
          </a:solidFill>
        </p:spPr>
        <p:txBody>
          <a:bodyPr>
            <a:normAutofit/>
          </a:bodyPr>
          <a:lstStyle/>
          <a:p>
            <a:pPr marL="0" lvl="0" indent="0">
              <a:spcBef>
                <a:spcPct val="0"/>
              </a:spcBef>
              <a:buNone/>
            </a:pPr>
            <a:r>
              <a:rPr lang="en-US" sz="1600" dirty="0">
                <a:solidFill>
                  <a:schemeClr val="tx1">
                    <a:lumMod val="65000"/>
                    <a:lumOff val="35000"/>
                  </a:schemeClr>
                </a:solidFill>
                <a:latin typeface="Arial" pitchFamily="34" charset="0"/>
                <a:cs typeface="Arial" pitchFamily="34" charset="0"/>
              </a:rPr>
              <a:t>Employers and plan participants should carefully consider the investment objectives, risks, charges and expenses of the investment options offered under the retirement plan before investing. The prospectuses for the individual mutual funds and each available investment option in the group annuity contain this and other important information. Prospectuses may be obtained by calling 877.805.1127. Please read the prospectus carefully before investing. Investments are subject to market risk and fluctuate in </a:t>
            </a:r>
            <a:r>
              <a:rPr lang="en-US" sz="1600">
                <a:solidFill>
                  <a:schemeClr val="tx1">
                    <a:lumMod val="65000"/>
                    <a:lumOff val="35000"/>
                  </a:schemeClr>
                </a:solidFill>
                <a:latin typeface="Arial" pitchFamily="34" charset="0"/>
                <a:cs typeface="Arial" pitchFamily="34" charset="0"/>
              </a:rPr>
              <a:t>value.</a:t>
            </a:r>
            <a:endParaRPr lang="en-US" sz="1600" dirty="0">
              <a:solidFill>
                <a:schemeClr val="tx1">
                  <a:lumMod val="65000"/>
                  <a:lumOff val="35000"/>
                </a:schemeClr>
              </a:solidFill>
              <a:latin typeface="Arial" pitchFamily="34" charset="0"/>
              <a:cs typeface="Arial" pitchFamily="34" charset="0"/>
            </a:endParaRPr>
          </a:p>
          <a:p>
            <a:pPr marL="0" lvl="0" indent="0">
              <a:spcBef>
                <a:spcPct val="0"/>
              </a:spcBef>
            </a:pPr>
            <a:endParaRPr lang="en-US" sz="1600" dirty="0">
              <a:solidFill>
                <a:schemeClr val="tx1">
                  <a:lumMod val="65000"/>
                  <a:lumOff val="35000"/>
                </a:schemeClr>
              </a:solidFill>
              <a:latin typeface="Arial" charset="0"/>
              <a:ea typeface="ＭＳ Ｐゴシック" pitchFamily="-96" charset="-128"/>
            </a:endParaRPr>
          </a:p>
          <a:p>
            <a:pPr marL="0" lvl="0" indent="0">
              <a:spcBef>
                <a:spcPct val="0"/>
              </a:spcBef>
              <a:buNone/>
            </a:pPr>
            <a:r>
              <a:rPr lang="en-US" sz="1600" dirty="0">
                <a:solidFill>
                  <a:schemeClr val="tx1">
                    <a:lumMod val="65000"/>
                    <a:lumOff val="35000"/>
                  </a:schemeClr>
                </a:solidFill>
                <a:latin typeface="Arial" pitchFamily="34" charset="0"/>
                <a:cs typeface="Arial" pitchFamily="34" charset="0"/>
              </a:rPr>
              <a:t>The Standard is the marketing name for StanCorp Financial Group, Inc., and its subsidiaries. StanCorp Equities, Inc., member FINRA, wholesales a group annuity contract issued by Standard Insurance Company and a mutual fund trust platform for retirement plans. Standard Retirement Services, Inc., provides financial recordkeeping and plan administrative services. Investment advisory services are provided by StanCorp Investment Advisers, Inc., a registered investment advisor. StanCorp Equities, Inc., Standard Insurance Company, Standard Retirement Services, Inc., and StanCorp Investment Advisers, Inc., are subsidiaries of StanCorp Financial Group, Inc., and all are Oregon corporations.</a:t>
            </a:r>
            <a:endParaRPr lang="en-US" sz="1600" dirty="0">
              <a:solidFill>
                <a:schemeClr val="tx1">
                  <a:lumMod val="65000"/>
                  <a:lumOff val="35000"/>
                </a:schemeClr>
              </a:solidFill>
              <a:latin typeface="Helvetica" pitchFamily="34" charset="0"/>
              <a:ea typeface="ＭＳ Ｐゴシック" pitchFamily="-96" charset="-128"/>
            </a:endParaRPr>
          </a:p>
        </p:txBody>
      </p:sp>
      <p:sp>
        <p:nvSpPr>
          <p:cNvPr id="6" name="Text Box 12"/>
          <p:cNvSpPr txBox="1">
            <a:spLocks noChangeArrowheads="1"/>
          </p:cNvSpPr>
          <p:nvPr/>
        </p:nvSpPr>
        <p:spPr bwMode="auto">
          <a:xfrm>
            <a:off x="7239000" y="6172201"/>
            <a:ext cx="1752600" cy="246221"/>
          </a:xfrm>
          <a:prstGeom prst="rect">
            <a:avLst/>
          </a:prstGeom>
          <a:noFill/>
          <a:ln w="9525">
            <a:noFill/>
            <a:miter lim="800000"/>
            <a:headEnd/>
            <a:tailEnd/>
          </a:ln>
        </p:spPr>
        <p:txBody>
          <a:bodyPr wrap="square">
            <a:spAutoFit/>
          </a:bodyPr>
          <a:lstStyle/>
          <a:p>
            <a:pPr lvl="0" algn="r">
              <a:spcBef>
                <a:spcPct val="50000"/>
              </a:spcBef>
              <a:defRPr/>
            </a:pPr>
            <a:r>
              <a:rPr lang="en-US" sz="1000" kern="0" dirty="0">
                <a:solidFill>
                  <a:srgbClr val="131313"/>
                </a:solidFill>
                <a:latin typeface="Arial" pitchFamily="34" charset="0"/>
                <a:cs typeface="Arial" pitchFamily="34" charset="0"/>
              </a:rPr>
              <a:t>RP 11404-PPT (3/18)</a:t>
            </a:r>
            <a:endParaRPr lang="en-US" sz="1400" kern="0" dirty="0">
              <a:solidFill>
                <a:srgbClr val="131313"/>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1"/>
            <a:ext cx="9144000" cy="6303233"/>
          </a:xfrm>
          <a:prstGeom prst="rect">
            <a:avLst/>
          </a:prstGeom>
          <a:noFill/>
        </p:spPr>
      </p:pic>
      <p:sp>
        <p:nvSpPr>
          <p:cNvPr id="4"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Being ready</a:t>
            </a:r>
          </a:p>
        </p:txBody>
      </p:sp>
      <p:sp>
        <p:nvSpPr>
          <p:cNvPr id="5" name="Content Placeholder 5"/>
          <p:cNvSpPr>
            <a:spLocks noGrp="1"/>
          </p:cNvSpPr>
          <p:nvPr>
            <p:ph idx="4294967295"/>
          </p:nvPr>
        </p:nvSpPr>
        <p:spPr>
          <a:xfrm>
            <a:off x="304800" y="1905000"/>
            <a:ext cx="6172200" cy="4267200"/>
          </a:xfrm>
        </p:spPr>
        <p:txBody>
          <a:bodyPr>
            <a:normAutofit/>
          </a:bodyPr>
          <a:lstStyle/>
          <a:p>
            <a:pPr>
              <a:lnSpc>
                <a:spcPct val="150000"/>
              </a:lnSpc>
              <a:spcBef>
                <a:spcPts val="0"/>
              </a:spcBef>
              <a:buNone/>
            </a:pPr>
            <a:r>
              <a:rPr lang="en-US" sz="2000" b="1" dirty="0">
                <a:solidFill>
                  <a:schemeClr val="accent3">
                    <a:lumMod val="50000"/>
                  </a:schemeClr>
                </a:solidFill>
                <a:latin typeface="Arial" pitchFamily="34" charset="0"/>
                <a:cs typeface="Arial" pitchFamily="34" charset="0"/>
              </a:rPr>
              <a:t>In this workshop you will learn about:</a:t>
            </a:r>
          </a:p>
          <a:p>
            <a:pPr>
              <a:lnSpc>
                <a:spcPct val="150000"/>
              </a:lnSpc>
              <a:spcBef>
                <a:spcPts val="0"/>
              </a:spcBef>
              <a:buFont typeface="Arial" pitchFamily="34" charset="0"/>
              <a:buChar char="•"/>
            </a:pPr>
            <a:r>
              <a:rPr lang="en-US" sz="1800" dirty="0">
                <a:solidFill>
                  <a:schemeClr val="tx1"/>
                </a:solidFill>
                <a:latin typeface="Arial" pitchFamily="34" charset="0"/>
                <a:cs typeface="Arial" pitchFamily="34" charset="0"/>
              </a:rPr>
              <a:t>  </a:t>
            </a:r>
            <a:r>
              <a:rPr lang="en-US" sz="1800" dirty="0">
                <a:latin typeface="Arial" pitchFamily="34" charset="0"/>
                <a:cs typeface="Arial" pitchFamily="34" charset="0"/>
              </a:rPr>
              <a:t>Investment markets</a:t>
            </a:r>
          </a:p>
          <a:p>
            <a:pPr>
              <a:lnSpc>
                <a:spcPct val="150000"/>
              </a:lnSpc>
              <a:spcBef>
                <a:spcPts val="0"/>
              </a:spcBef>
              <a:buFont typeface="Arial" pitchFamily="34" charset="0"/>
              <a:buChar char="•"/>
            </a:pPr>
            <a:r>
              <a:rPr lang="en-US" sz="1800" dirty="0">
                <a:solidFill>
                  <a:schemeClr val="tx1"/>
                </a:solidFill>
                <a:latin typeface="Arial" pitchFamily="34" charset="0"/>
                <a:cs typeface="Arial" pitchFamily="34" charset="0"/>
              </a:rPr>
              <a:t>  </a:t>
            </a:r>
            <a:r>
              <a:rPr lang="en-US" sz="1800" dirty="0">
                <a:latin typeface="Arial" pitchFamily="34" charset="0"/>
                <a:cs typeface="Arial" pitchFamily="34" charset="0"/>
              </a:rPr>
              <a:t>The Dow and other market indexes</a:t>
            </a:r>
          </a:p>
          <a:p>
            <a:pPr>
              <a:lnSpc>
                <a:spcPct val="150000"/>
              </a:lnSpc>
              <a:spcBef>
                <a:spcPts val="0"/>
              </a:spcBef>
              <a:buFont typeface="Arial" pitchFamily="34" charset="0"/>
              <a:buChar char="•"/>
            </a:pPr>
            <a:r>
              <a:rPr lang="en-US" sz="1800" dirty="0">
                <a:solidFill>
                  <a:schemeClr val="tx1"/>
                </a:solidFill>
                <a:latin typeface="Arial" pitchFamily="34" charset="0"/>
                <a:cs typeface="Arial" pitchFamily="34" charset="0"/>
              </a:rPr>
              <a:t>  </a:t>
            </a:r>
            <a:r>
              <a:rPr lang="en-US" sz="1800" dirty="0">
                <a:latin typeface="Arial" pitchFamily="34" charset="0"/>
                <a:cs typeface="Arial" pitchFamily="34" charset="0"/>
              </a:rPr>
              <a:t>Investment categories</a:t>
            </a:r>
          </a:p>
          <a:p>
            <a:pPr>
              <a:lnSpc>
                <a:spcPct val="150000"/>
              </a:lnSpc>
              <a:spcBef>
                <a:spcPts val="0"/>
              </a:spcBef>
              <a:buFont typeface="Arial" pitchFamily="34" charset="0"/>
              <a:buChar char="•"/>
            </a:pPr>
            <a:r>
              <a:rPr lang="en-US" sz="1800" dirty="0">
                <a:solidFill>
                  <a:schemeClr val="tx1"/>
                </a:solidFill>
                <a:latin typeface="Arial" pitchFamily="34" charset="0"/>
                <a:cs typeface="Arial" pitchFamily="34" charset="0"/>
              </a:rPr>
              <a:t>  </a:t>
            </a:r>
            <a:r>
              <a:rPr lang="en-US" sz="1800" dirty="0">
                <a:latin typeface="Arial" pitchFamily="34" charset="0"/>
                <a:cs typeface="Arial" pitchFamily="34" charset="0"/>
              </a:rPr>
              <a:t>Investment options</a:t>
            </a:r>
          </a:p>
          <a:p>
            <a:pPr>
              <a:lnSpc>
                <a:spcPct val="150000"/>
              </a:lnSpc>
              <a:spcBef>
                <a:spcPts val="0"/>
              </a:spcBef>
              <a:buFont typeface="Arial" pitchFamily="34" charset="0"/>
              <a:buChar char="•"/>
            </a:pPr>
            <a:r>
              <a:rPr lang="en-US" sz="1800" dirty="0">
                <a:solidFill>
                  <a:schemeClr val="tx1"/>
                </a:solidFill>
                <a:latin typeface="Arial" pitchFamily="34" charset="0"/>
                <a:cs typeface="Arial" pitchFamily="34" charset="0"/>
              </a:rPr>
              <a:t>  </a:t>
            </a:r>
            <a:r>
              <a:rPr lang="en-US" sz="1800" dirty="0">
                <a:latin typeface="Arial" pitchFamily="34" charset="0"/>
                <a:cs typeface="Arial" pitchFamily="34" charset="0"/>
              </a:rPr>
              <a:t>Timing the market</a:t>
            </a:r>
          </a:p>
          <a:p>
            <a:pPr>
              <a:lnSpc>
                <a:spcPct val="150000"/>
              </a:lnSpc>
              <a:spcBef>
                <a:spcPts val="0"/>
              </a:spcBef>
              <a:buFont typeface="Arial" pitchFamily="34" charset="0"/>
              <a:buChar char="•"/>
            </a:pPr>
            <a:r>
              <a:rPr lang="en-US" sz="1800" dirty="0">
                <a:solidFill>
                  <a:schemeClr val="tx1"/>
                </a:solidFill>
                <a:latin typeface="Arial" pitchFamily="34" charset="0"/>
                <a:cs typeface="Arial" pitchFamily="34" charset="0"/>
              </a:rPr>
              <a:t>  </a:t>
            </a:r>
            <a:r>
              <a:rPr lang="en-US" sz="1800" dirty="0">
                <a:latin typeface="Arial" pitchFamily="34" charset="0"/>
                <a:cs typeface="Arial" pitchFamily="34" charset="0"/>
              </a:rPr>
              <a:t>Timing in the market</a:t>
            </a:r>
          </a:p>
        </p:txBody>
      </p:sp>
      <p:pic>
        <p:nvPicPr>
          <p:cNvPr id="8" name="Picture 2">
            <a:extLst>
              <a:ext uri="{C183D7F6-B498-43B3-948B-1728B52AA6E4}">
                <adec:decorative xmlns:adec="http://schemas.microsoft.com/office/drawing/2017/decorative" val="1"/>
              </a:ext>
            </a:extLst>
          </p:cNvPr>
          <p:cNvPicPr>
            <a:picLocks noChangeAspect="1" noChangeArrowheads="1"/>
          </p:cNvPicPr>
          <p:nvPr/>
        </p:nvPicPr>
        <p:blipFill>
          <a:blip r:embed="rId3" cstate="screen"/>
          <a:srcRect/>
          <a:stretch>
            <a:fillRect/>
          </a:stretch>
        </p:blipFill>
        <p:spPr bwMode="auto">
          <a:xfrm>
            <a:off x="5943600" y="2057399"/>
            <a:ext cx="3200400" cy="4035287"/>
          </a:xfrm>
          <a:prstGeom prst="rect">
            <a:avLst/>
          </a:prstGeom>
          <a:noFill/>
        </p:spPr>
      </p:pic>
      <p:sp>
        <p:nvSpPr>
          <p:cNvPr id="7" name="TextBox 6"/>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6303233"/>
          </a:xfrm>
          <a:prstGeom prst="rect">
            <a:avLst/>
          </a:prstGeom>
          <a:noFill/>
        </p:spPr>
      </p:pic>
      <p:sp>
        <p:nvSpPr>
          <p:cNvPr id="4"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What are the markets anyway?</a:t>
            </a:r>
          </a:p>
        </p:txBody>
      </p:sp>
      <p:sp>
        <p:nvSpPr>
          <p:cNvPr id="8" name="Content Placeholder 5"/>
          <p:cNvSpPr>
            <a:spLocks noGrp="1"/>
          </p:cNvSpPr>
          <p:nvPr>
            <p:ph idx="4294967295"/>
          </p:nvPr>
        </p:nvSpPr>
        <p:spPr>
          <a:xfrm>
            <a:off x="304800" y="1828800"/>
            <a:ext cx="6172200" cy="3581400"/>
          </a:xfrm>
        </p:spPr>
        <p:txBody>
          <a:bodyPr>
            <a:normAutofit/>
          </a:bodyPr>
          <a:lstStyle/>
          <a:p>
            <a:pPr>
              <a:lnSpc>
                <a:spcPct val="150000"/>
              </a:lnSpc>
              <a:spcBef>
                <a:spcPts val="0"/>
              </a:spcBef>
              <a:buNone/>
            </a:pPr>
            <a:r>
              <a:rPr lang="en-US" sz="2000" b="1" dirty="0">
                <a:solidFill>
                  <a:schemeClr val="accent3">
                    <a:lumMod val="50000"/>
                  </a:schemeClr>
                </a:solidFill>
                <a:latin typeface="Arial" pitchFamily="34" charset="0"/>
                <a:cs typeface="Arial" pitchFamily="34" charset="0"/>
              </a:rPr>
              <a:t>Securities are traded in facilities or online:</a:t>
            </a:r>
          </a:p>
          <a:p>
            <a:pPr>
              <a:lnSpc>
                <a:spcPct val="150000"/>
              </a:lnSpc>
              <a:spcBef>
                <a:spcPts val="0"/>
              </a:spcBef>
              <a:spcAft>
                <a:spcPts val="600"/>
              </a:spcAft>
            </a:pPr>
            <a:r>
              <a:rPr lang="en-US" sz="1800" dirty="0">
                <a:latin typeface="Arial" pitchFamily="34" charset="0"/>
                <a:cs typeface="Arial" pitchFamily="34" charset="0"/>
              </a:rPr>
              <a:t>New York Stock Exchange (NYSE)</a:t>
            </a:r>
          </a:p>
          <a:p>
            <a:pPr>
              <a:lnSpc>
                <a:spcPts val="2400"/>
              </a:lnSpc>
              <a:spcBef>
                <a:spcPts val="0"/>
              </a:spcBef>
            </a:pPr>
            <a:r>
              <a:rPr lang="en-US" sz="1800" dirty="0">
                <a:latin typeface="Arial" pitchFamily="34" charset="0"/>
                <a:cs typeface="Arial" pitchFamily="34" charset="0"/>
              </a:rPr>
              <a:t>National Association of Securities</a:t>
            </a:r>
          </a:p>
          <a:p>
            <a:pPr>
              <a:lnSpc>
                <a:spcPts val="2400"/>
              </a:lnSpc>
              <a:spcBef>
                <a:spcPts val="0"/>
              </a:spcBef>
              <a:buNone/>
            </a:pPr>
            <a:r>
              <a:rPr lang="en-US" sz="1800" dirty="0">
                <a:latin typeface="Arial" pitchFamily="34" charset="0"/>
                <a:cs typeface="Arial" pitchFamily="34" charset="0"/>
              </a:rPr>
              <a:t>      Dealers Automated Quotations (NASDAQ) </a:t>
            </a:r>
          </a:p>
          <a:p>
            <a:pPr>
              <a:lnSpc>
                <a:spcPct val="150000"/>
              </a:lnSpc>
              <a:spcBef>
                <a:spcPts val="0"/>
              </a:spcBef>
            </a:pPr>
            <a:r>
              <a:rPr lang="en-US" sz="1800" dirty="0">
                <a:latin typeface="Arial" pitchFamily="34" charset="0"/>
                <a:cs typeface="Arial" pitchFamily="34" charset="0"/>
              </a:rPr>
              <a:t>London Stock Exchange</a:t>
            </a:r>
          </a:p>
          <a:p>
            <a:pPr>
              <a:lnSpc>
                <a:spcPct val="150000"/>
              </a:lnSpc>
              <a:spcBef>
                <a:spcPts val="0"/>
              </a:spcBef>
            </a:pPr>
            <a:r>
              <a:rPr lang="en-US" sz="1800" dirty="0">
                <a:latin typeface="Arial" pitchFamily="34" charset="0"/>
                <a:cs typeface="Arial" pitchFamily="34" charset="0"/>
              </a:rPr>
              <a:t>Tokyo Stock Exchange</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screen"/>
          <a:srcRect/>
          <a:stretch>
            <a:fillRect/>
          </a:stretch>
        </p:blipFill>
        <p:spPr bwMode="auto">
          <a:xfrm>
            <a:off x="6248400" y="2057400"/>
            <a:ext cx="2880380" cy="3352800"/>
          </a:xfrm>
          <a:prstGeom prst="rect">
            <a:avLst/>
          </a:prstGeom>
          <a:noFill/>
        </p:spPr>
      </p:pic>
      <p:sp>
        <p:nvSpPr>
          <p:cNvPr id="10" name="TextBox 9"/>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6303233"/>
          </a:xfrm>
          <a:prstGeom prst="rect">
            <a:avLst/>
          </a:prstGeom>
          <a:noFill/>
        </p:spPr>
      </p:pic>
      <p:sp>
        <p:nvSpPr>
          <p:cNvPr id="4"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mn-lt"/>
                <a:ea typeface="+mn-ea"/>
                <a:cs typeface="+mn-cs"/>
              </a:rPr>
              <a:t>Why is the Dow a media darling?</a:t>
            </a:r>
          </a:p>
        </p:txBody>
      </p:sp>
      <p:sp>
        <p:nvSpPr>
          <p:cNvPr id="5" name="Content Placeholder 5"/>
          <p:cNvSpPr>
            <a:spLocks noGrp="1"/>
          </p:cNvSpPr>
          <p:nvPr>
            <p:ph idx="4294967295"/>
          </p:nvPr>
        </p:nvSpPr>
        <p:spPr>
          <a:xfrm>
            <a:off x="304800" y="1905000"/>
            <a:ext cx="5638800" cy="2895600"/>
          </a:xfrm>
        </p:spPr>
        <p:txBody>
          <a:bodyPr>
            <a:normAutofit/>
          </a:bodyPr>
          <a:lstStyle/>
          <a:p>
            <a:pPr>
              <a:lnSpc>
                <a:spcPct val="150000"/>
              </a:lnSpc>
              <a:spcBef>
                <a:spcPts val="0"/>
              </a:spcBef>
              <a:buFont typeface="Arial" pitchFamily="34" charset="0"/>
              <a:buChar char="•"/>
            </a:pPr>
            <a:r>
              <a:rPr lang="en-US" sz="1800" dirty="0">
                <a:latin typeface="Arial" pitchFamily="34" charset="0"/>
                <a:cs typeface="Arial" pitchFamily="34" charset="0"/>
              </a:rPr>
              <a:t>Leading market indicator</a:t>
            </a:r>
            <a:endParaRPr lang="en-US" sz="1800" b="1" dirty="0">
              <a:latin typeface="Arial" pitchFamily="34" charset="0"/>
              <a:cs typeface="Arial" pitchFamily="34" charset="0"/>
            </a:endParaRPr>
          </a:p>
          <a:p>
            <a:pPr>
              <a:lnSpc>
                <a:spcPct val="150000"/>
              </a:lnSpc>
              <a:spcBef>
                <a:spcPts val="0"/>
              </a:spcBef>
              <a:spcAft>
                <a:spcPts val="0"/>
              </a:spcAft>
              <a:buFont typeface="Arial" pitchFamily="34" charset="0"/>
              <a:buChar char="•"/>
            </a:pPr>
            <a:r>
              <a:rPr lang="en-US" sz="1800" dirty="0">
                <a:latin typeface="Arial" pitchFamily="34" charset="0"/>
                <a:cs typeface="Arial" pitchFamily="34" charset="0"/>
              </a:rPr>
              <a:t>Barometer (index) of nation’s financial mood</a:t>
            </a:r>
          </a:p>
          <a:p>
            <a:pPr>
              <a:lnSpc>
                <a:spcPct val="150000"/>
              </a:lnSpc>
              <a:spcBef>
                <a:spcPts val="0"/>
              </a:spcBef>
              <a:spcAft>
                <a:spcPts val="0"/>
              </a:spcAft>
              <a:buFont typeface="Arial" pitchFamily="34" charset="0"/>
              <a:buChar char="•"/>
            </a:pPr>
            <a:r>
              <a:rPr lang="en-US" sz="1800" dirty="0">
                <a:latin typeface="Arial" pitchFamily="34" charset="0"/>
                <a:cs typeface="Arial" pitchFamily="34" charset="0"/>
              </a:rPr>
              <a:t>Gauge of investment performance</a:t>
            </a:r>
          </a:p>
          <a:p>
            <a:pPr>
              <a:lnSpc>
                <a:spcPct val="150000"/>
              </a:lnSpc>
              <a:spcBef>
                <a:spcPts val="0"/>
              </a:spcBef>
              <a:spcAft>
                <a:spcPts val="0"/>
              </a:spcAft>
              <a:buFont typeface="Arial" pitchFamily="34" charset="0"/>
              <a:buChar char="•"/>
            </a:pPr>
            <a:r>
              <a:rPr lang="en-US" sz="1800" dirty="0">
                <a:latin typeface="Arial" pitchFamily="34" charset="0"/>
                <a:cs typeface="Arial" pitchFamily="34" charset="0"/>
              </a:rPr>
              <a:t>One of oldest continuing U.S. market indexes</a:t>
            </a:r>
          </a:p>
        </p:txBody>
      </p:sp>
      <p:sp>
        <p:nvSpPr>
          <p:cNvPr id="7" name="Rectangle 4">
            <a:extLst>
              <a:ext uri="{C183D7F6-B498-43B3-948B-1728B52AA6E4}">
                <adec:decorative xmlns:adec="http://schemas.microsoft.com/office/drawing/2017/decorative" val="1"/>
              </a:ext>
            </a:extLst>
          </p:cNvPr>
          <p:cNvSpPr>
            <a:spLocks noChangeArrowheads="1"/>
          </p:cNvSpPr>
          <p:nvPr/>
        </p:nvSpPr>
        <p:spPr bwMode="auto">
          <a:xfrm>
            <a:off x="6096000" y="2057400"/>
            <a:ext cx="2743200" cy="1981200"/>
          </a:xfrm>
          <a:prstGeom prst="rect">
            <a:avLst/>
          </a:prstGeom>
          <a:solidFill>
            <a:schemeClr val="accent3">
              <a:lumMod val="60000"/>
              <a:lumOff val="40000"/>
            </a:schemeClr>
          </a:solidFill>
          <a:ln>
            <a:solidFill>
              <a:schemeClr val="accent3">
                <a:lumMod val="50000"/>
              </a:schemeClr>
            </a:solid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eaLnBrk="0" hangingPunct="0">
              <a:defRPr/>
            </a:pPr>
            <a:endParaRPr lang="en-US" dirty="0"/>
          </a:p>
        </p:txBody>
      </p:sp>
      <p:sp>
        <p:nvSpPr>
          <p:cNvPr id="8" name="Text Box 5"/>
          <p:cNvSpPr txBox="1">
            <a:spLocks noChangeArrowheads="1"/>
          </p:cNvSpPr>
          <p:nvPr/>
        </p:nvSpPr>
        <p:spPr bwMode="auto">
          <a:xfrm>
            <a:off x="6172200" y="2133600"/>
            <a:ext cx="2590800" cy="1754326"/>
          </a:xfrm>
          <a:prstGeom prst="rect">
            <a:avLst/>
          </a:prstGeom>
          <a:noFill/>
          <a:ln w="9525">
            <a:noFill/>
            <a:miter lim="800000"/>
            <a:headEnd/>
            <a:tailEnd/>
          </a:ln>
        </p:spPr>
        <p:txBody>
          <a:bodyPr wrap="square">
            <a:spAutoFit/>
          </a:bodyPr>
          <a:lstStyle/>
          <a:p>
            <a:pPr>
              <a:spcBef>
                <a:spcPct val="50000"/>
              </a:spcBef>
            </a:pPr>
            <a:r>
              <a:rPr lang="en-US" i="1" dirty="0">
                <a:solidFill>
                  <a:srgbClr val="131313"/>
                </a:solidFill>
                <a:latin typeface="Arial" pitchFamily="34" charset="0"/>
                <a:cs typeface="Arial" pitchFamily="34" charset="0"/>
              </a:rPr>
              <a:t>You can’t invest in an index such as the Dow; however, you can use indexes to gauge the performance of all types of investments</a:t>
            </a:r>
            <a:r>
              <a:rPr lang="en-US" dirty="0">
                <a:solidFill>
                  <a:srgbClr val="131313"/>
                </a:solidFill>
                <a:latin typeface="Arial" pitchFamily="34" charset="0"/>
                <a:cs typeface="Arial" pitchFamily="34" charset="0"/>
              </a:rPr>
              <a:t>.</a:t>
            </a:r>
          </a:p>
        </p:txBody>
      </p:sp>
      <p:sp>
        <p:nvSpPr>
          <p:cNvPr id="11" name="TextBox 10"/>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6303233"/>
          </a:xfrm>
          <a:prstGeom prst="rect">
            <a:avLst/>
          </a:prstGeom>
          <a:noFill/>
        </p:spPr>
      </p:pic>
      <p:sp>
        <p:nvSpPr>
          <p:cNvPr id="4"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Learning more about the Dow</a:t>
            </a:r>
          </a:p>
        </p:txBody>
      </p:sp>
      <p:sp>
        <p:nvSpPr>
          <p:cNvPr id="8" name="Content Placeholder 5"/>
          <p:cNvSpPr>
            <a:spLocks noGrp="1"/>
          </p:cNvSpPr>
          <p:nvPr>
            <p:ph idx="4294967295"/>
          </p:nvPr>
        </p:nvSpPr>
        <p:spPr>
          <a:xfrm>
            <a:off x="304800" y="1981200"/>
            <a:ext cx="3962400" cy="1676400"/>
          </a:xfrm>
        </p:spPr>
        <p:txBody>
          <a:bodyPr>
            <a:noAutofit/>
          </a:bodyPr>
          <a:lstStyle/>
          <a:p>
            <a:pPr>
              <a:lnSpc>
                <a:spcPts val="2400"/>
              </a:lnSpc>
              <a:spcBef>
                <a:spcPts val="0"/>
              </a:spcBef>
              <a:buFont typeface="Arial" pitchFamily="34" charset="0"/>
              <a:buChar char="•"/>
            </a:pPr>
            <a:r>
              <a:rPr lang="en-US" sz="1800" dirty="0">
                <a:latin typeface="Arial" pitchFamily="34" charset="0"/>
                <a:cs typeface="Arial" pitchFamily="34" charset="0"/>
              </a:rPr>
              <a:t>Created in 1896 by</a:t>
            </a:r>
          </a:p>
          <a:p>
            <a:pPr>
              <a:lnSpc>
                <a:spcPts val="2400"/>
              </a:lnSpc>
              <a:spcBef>
                <a:spcPts val="0"/>
              </a:spcBef>
              <a:spcAft>
                <a:spcPts val="1200"/>
              </a:spcAft>
              <a:buNone/>
            </a:pPr>
            <a:r>
              <a:rPr lang="en-US" sz="1800" dirty="0">
                <a:latin typeface="Arial" pitchFamily="34" charset="0"/>
                <a:cs typeface="Arial" pitchFamily="34" charset="0"/>
              </a:rPr>
              <a:t>      Charles Dow</a:t>
            </a:r>
            <a:endParaRPr lang="en-US" sz="1800" b="1" dirty="0">
              <a:latin typeface="Arial" pitchFamily="34" charset="0"/>
              <a:cs typeface="Arial" pitchFamily="34" charset="0"/>
            </a:endParaRPr>
          </a:p>
          <a:p>
            <a:pPr>
              <a:lnSpc>
                <a:spcPts val="2400"/>
              </a:lnSpc>
              <a:spcBef>
                <a:spcPts val="0"/>
              </a:spcBef>
              <a:buFont typeface="Arial" pitchFamily="34" charset="0"/>
              <a:buChar char="•"/>
            </a:pPr>
            <a:r>
              <a:rPr lang="en-US" sz="1800" dirty="0">
                <a:latin typeface="Arial" pitchFamily="34" charset="0"/>
                <a:cs typeface="Arial" pitchFamily="34" charset="0"/>
              </a:rPr>
              <a:t>Tracks 30 large companies –</a:t>
            </a:r>
          </a:p>
          <a:p>
            <a:pPr>
              <a:lnSpc>
                <a:spcPts val="2400"/>
              </a:lnSpc>
              <a:spcBef>
                <a:spcPts val="0"/>
              </a:spcBef>
              <a:buNone/>
            </a:pPr>
            <a:r>
              <a:rPr lang="en-US" sz="1800" dirty="0">
                <a:latin typeface="Arial" pitchFamily="34" charset="0"/>
                <a:cs typeface="Arial" pitchFamily="34" charset="0"/>
              </a:rPr>
              <a:t>      a “who’s who” of American</a:t>
            </a:r>
          </a:p>
          <a:p>
            <a:pPr>
              <a:lnSpc>
                <a:spcPts val="2400"/>
              </a:lnSpc>
              <a:spcBef>
                <a:spcPts val="0"/>
              </a:spcBef>
              <a:buNone/>
            </a:pPr>
            <a:r>
              <a:rPr lang="en-US" sz="1800" dirty="0">
                <a:latin typeface="Arial" pitchFamily="34" charset="0"/>
                <a:cs typeface="Arial" pitchFamily="34" charset="0"/>
              </a:rPr>
              <a:t>      businesses</a:t>
            </a:r>
          </a:p>
        </p:txBody>
      </p:sp>
      <p:sp>
        <p:nvSpPr>
          <p:cNvPr id="9" name="Content Placeholder 5"/>
          <p:cNvSpPr txBox="1">
            <a:spLocks/>
          </p:cNvSpPr>
          <p:nvPr/>
        </p:nvSpPr>
        <p:spPr bwMode="auto">
          <a:xfrm>
            <a:off x="762000" y="3962400"/>
            <a:ext cx="2590800" cy="167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ctr" eaLnBrk="1" hangingPunct="1">
              <a:lnSpc>
                <a:spcPts val="2400"/>
              </a:lnSpc>
              <a:spcBef>
                <a:spcPts val="0"/>
              </a:spcBef>
            </a:pPr>
            <a:r>
              <a:rPr kumimoji="0" lang="en-US" sz="1400" u="none" strike="noStrike" kern="0" cap="none" spc="0" normalizeH="0" baseline="0" noProof="0" dirty="0">
                <a:ln>
                  <a:noFill/>
                </a:ln>
                <a:solidFill>
                  <a:srgbClr val="131313"/>
                </a:solidFill>
                <a:effectLst/>
                <a:uLnTx/>
                <a:uFillTx/>
                <a:latin typeface="Arial" pitchFamily="34" charset="0"/>
                <a:cs typeface="Arial" pitchFamily="34" charset="0"/>
              </a:rPr>
              <a:t>American</a:t>
            </a:r>
            <a:r>
              <a:rPr kumimoji="0" lang="en-US" sz="1400" u="none" strike="noStrike" kern="0" cap="none" spc="0" normalizeH="0" noProof="0" dirty="0">
                <a:ln>
                  <a:noFill/>
                </a:ln>
                <a:solidFill>
                  <a:srgbClr val="131313"/>
                </a:solidFill>
                <a:effectLst/>
                <a:uLnTx/>
                <a:uFillTx/>
                <a:latin typeface="Arial" pitchFamily="34" charset="0"/>
                <a:cs typeface="Arial" pitchFamily="34" charset="0"/>
              </a:rPr>
              <a:t> Express • Boeing</a:t>
            </a:r>
            <a:r>
              <a:rPr lang="en-US" sz="1400" kern="0" noProof="0" dirty="0">
                <a:solidFill>
                  <a:srgbClr val="131313"/>
                </a:solidFill>
                <a:latin typeface="Arial" pitchFamily="34" charset="0"/>
                <a:cs typeface="Arial" pitchFamily="34" charset="0"/>
              </a:rPr>
              <a:t> </a:t>
            </a:r>
            <a:r>
              <a:rPr kumimoji="0" lang="en-US" sz="1400" u="none" strike="noStrike" kern="0" cap="none" spc="0" normalizeH="0" noProof="0" dirty="0">
                <a:ln>
                  <a:noFill/>
                </a:ln>
                <a:solidFill>
                  <a:srgbClr val="131313"/>
                </a:solidFill>
                <a:effectLst/>
                <a:uLnTx/>
                <a:uFillTx/>
                <a:latin typeface="Arial" pitchFamily="34" charset="0"/>
                <a:cs typeface="Arial" pitchFamily="34" charset="0"/>
              </a:rPr>
              <a:t>Coca-Cola</a:t>
            </a:r>
            <a:r>
              <a:rPr lang="en-US" sz="1400" kern="0" dirty="0">
                <a:solidFill>
                  <a:srgbClr val="131313"/>
                </a:solidFill>
                <a:latin typeface="Arial" pitchFamily="34" charset="0"/>
                <a:cs typeface="Arial" pitchFamily="34" charset="0"/>
              </a:rPr>
              <a:t> • </a:t>
            </a:r>
            <a:r>
              <a:rPr kumimoji="0" lang="en-US" sz="1400" u="none" strike="noStrike" kern="0" cap="none" spc="0" normalizeH="0" noProof="0" dirty="0">
                <a:ln>
                  <a:noFill/>
                </a:ln>
                <a:solidFill>
                  <a:srgbClr val="131313"/>
                </a:solidFill>
                <a:effectLst/>
                <a:uLnTx/>
                <a:uFillTx/>
                <a:latin typeface="Arial" pitchFamily="34" charset="0"/>
                <a:cs typeface="Arial" pitchFamily="34" charset="0"/>
              </a:rPr>
              <a:t>ExxonMobil</a:t>
            </a:r>
            <a:endParaRPr lang="en-US" sz="1400" kern="0" noProof="0" dirty="0">
              <a:solidFill>
                <a:srgbClr val="131313"/>
              </a:solidFill>
              <a:latin typeface="Arial" pitchFamily="34" charset="0"/>
              <a:cs typeface="Arial" pitchFamily="34" charset="0"/>
            </a:endParaRPr>
          </a:p>
          <a:p>
            <a:pPr lvl="0" algn="ctr" eaLnBrk="1" hangingPunct="1">
              <a:lnSpc>
                <a:spcPts val="2400"/>
              </a:lnSpc>
              <a:spcBef>
                <a:spcPts val="0"/>
              </a:spcBef>
            </a:pPr>
            <a:r>
              <a:rPr kumimoji="0" lang="en-US" sz="1400" u="none" strike="noStrike" kern="0" cap="none" spc="0" normalizeH="0" noProof="0" dirty="0">
                <a:ln>
                  <a:noFill/>
                </a:ln>
                <a:solidFill>
                  <a:srgbClr val="131313"/>
                </a:solidFill>
                <a:effectLst/>
                <a:uLnTx/>
                <a:uFillTx/>
                <a:latin typeface="Arial" pitchFamily="34" charset="0"/>
                <a:cs typeface="Arial" pitchFamily="34" charset="0"/>
              </a:rPr>
              <a:t>General Motors</a:t>
            </a:r>
            <a:r>
              <a:rPr lang="en-US" sz="1400" kern="0" dirty="0">
                <a:solidFill>
                  <a:srgbClr val="131313"/>
                </a:solidFill>
                <a:latin typeface="Arial" pitchFamily="34" charset="0"/>
                <a:cs typeface="Arial" pitchFamily="34" charset="0"/>
              </a:rPr>
              <a:t> • </a:t>
            </a:r>
            <a:r>
              <a:rPr kumimoji="0" lang="en-US" sz="1400" u="none" strike="noStrike" kern="0" cap="none" spc="0" normalizeH="0" noProof="0" dirty="0">
                <a:ln>
                  <a:noFill/>
                </a:ln>
                <a:solidFill>
                  <a:srgbClr val="131313"/>
                </a:solidFill>
                <a:effectLst/>
                <a:uLnTx/>
                <a:uFillTx/>
                <a:latin typeface="Arial" pitchFamily="34" charset="0"/>
                <a:cs typeface="Arial" pitchFamily="34" charset="0"/>
              </a:rPr>
              <a:t>Home Depot</a:t>
            </a:r>
            <a:r>
              <a:rPr lang="en-US" sz="1400" kern="0" dirty="0">
                <a:solidFill>
                  <a:srgbClr val="131313"/>
                </a:solidFill>
                <a:latin typeface="Arial" pitchFamily="34" charset="0"/>
                <a:cs typeface="Arial" pitchFamily="34" charset="0"/>
              </a:rPr>
              <a:t> </a:t>
            </a:r>
            <a:r>
              <a:rPr kumimoji="0" lang="en-US" sz="1400" u="none" strike="noStrike" kern="0" cap="none" spc="0" normalizeH="0" noProof="0" dirty="0">
                <a:ln>
                  <a:noFill/>
                </a:ln>
                <a:solidFill>
                  <a:srgbClr val="131313"/>
                </a:solidFill>
                <a:effectLst/>
                <a:uLnTx/>
                <a:uFillTx/>
                <a:latin typeface="Arial" pitchFamily="34" charset="0"/>
                <a:cs typeface="Arial" pitchFamily="34" charset="0"/>
              </a:rPr>
              <a:t>IBM</a:t>
            </a:r>
            <a:r>
              <a:rPr lang="en-US" sz="1400" kern="0" dirty="0">
                <a:solidFill>
                  <a:srgbClr val="131313"/>
                </a:solidFill>
                <a:latin typeface="Arial" pitchFamily="34" charset="0"/>
                <a:cs typeface="Arial" pitchFamily="34" charset="0"/>
              </a:rPr>
              <a:t> • </a:t>
            </a:r>
            <a:r>
              <a:rPr kumimoji="0" lang="en-US" sz="1400" u="none" strike="noStrike" kern="0" cap="none" spc="0" normalizeH="0" noProof="0" dirty="0">
                <a:ln>
                  <a:noFill/>
                </a:ln>
                <a:solidFill>
                  <a:srgbClr val="131313"/>
                </a:solidFill>
                <a:effectLst/>
                <a:uLnTx/>
                <a:uFillTx/>
                <a:latin typeface="Arial" pitchFamily="34" charset="0"/>
                <a:cs typeface="Arial" pitchFamily="34" charset="0"/>
              </a:rPr>
              <a:t>McDonalds</a:t>
            </a:r>
            <a:r>
              <a:rPr lang="en-US" sz="1400" kern="0" dirty="0">
                <a:solidFill>
                  <a:srgbClr val="131313"/>
                </a:solidFill>
                <a:latin typeface="Arial" pitchFamily="34" charset="0"/>
                <a:cs typeface="Arial" pitchFamily="34" charset="0"/>
              </a:rPr>
              <a:t> • </a:t>
            </a:r>
            <a:r>
              <a:rPr kumimoji="0" lang="en-US" sz="1400" u="none" strike="noStrike" kern="0" cap="none" spc="0" normalizeH="0" noProof="0" dirty="0">
                <a:ln>
                  <a:noFill/>
                </a:ln>
                <a:solidFill>
                  <a:srgbClr val="131313"/>
                </a:solidFill>
                <a:effectLst/>
                <a:uLnTx/>
                <a:uFillTx/>
                <a:latin typeface="Arial" pitchFamily="34" charset="0"/>
                <a:cs typeface="Arial" pitchFamily="34" charset="0"/>
              </a:rPr>
              <a:t>Wal-Mart</a:t>
            </a:r>
            <a:endParaRPr kumimoji="0" lang="en-US" sz="1400" u="none" strike="noStrike" kern="0" cap="none" spc="0" normalizeH="0" baseline="0" noProof="0" dirty="0">
              <a:ln>
                <a:noFill/>
              </a:ln>
              <a:solidFill>
                <a:srgbClr val="131313"/>
              </a:solidFill>
              <a:effectLst/>
              <a:uLnTx/>
              <a:uFillTx/>
              <a:latin typeface="Arial" pitchFamily="34" charset="0"/>
              <a:cs typeface="Arial" pitchFamily="34" charset="0"/>
            </a:endParaRPr>
          </a:p>
        </p:txBody>
      </p:sp>
      <p:sp>
        <p:nvSpPr>
          <p:cNvPr id="20" name="TextBox 19">
            <a:extLst>
              <a:ext uri="{C183D7F6-B498-43B3-948B-1728B52AA6E4}">
                <adec:decorative xmlns:adec="http://schemas.microsoft.com/office/drawing/2017/decorative" val="1"/>
              </a:ext>
            </a:extLst>
          </p:cNvPr>
          <p:cNvSpPr txBox="1"/>
          <p:nvPr/>
        </p:nvSpPr>
        <p:spPr>
          <a:xfrm>
            <a:off x="7153204" y="2057400"/>
            <a:ext cx="277707" cy="215444"/>
          </a:xfrm>
          <a:prstGeom prst="rect">
            <a:avLst/>
          </a:prstGeom>
          <a:solidFill>
            <a:srgbClr val="3F3383">
              <a:alpha val="0"/>
            </a:srgbClr>
          </a:solidFill>
          <a:scene3d>
            <a:camera prst="orthographicFront"/>
            <a:lightRig rig="threePt" dir="t"/>
          </a:scene3d>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rPr>
              <a:t>1</a:t>
            </a:r>
          </a:p>
        </p:txBody>
      </p:sp>
      <p:sp>
        <p:nvSpPr>
          <p:cNvPr id="21" name="TextBox 20"/>
          <p:cNvSpPr txBox="1"/>
          <p:nvPr/>
        </p:nvSpPr>
        <p:spPr>
          <a:xfrm>
            <a:off x="4343400" y="2057400"/>
            <a:ext cx="4495800" cy="369332"/>
          </a:xfrm>
          <a:prstGeom prst="rect">
            <a:avLst/>
          </a:prstGeom>
          <a:solidFill>
            <a:schemeClr val="accent3">
              <a:lumMod val="50000"/>
            </a:schemeClr>
          </a:solidFill>
          <a:ln>
            <a:solidFill>
              <a:srgbClr val="004EA8"/>
            </a:solidFill>
          </a:ln>
          <a:scene3d>
            <a:camera prst="orthographicFront"/>
            <a:lightRig rig="threePt" dir="t"/>
          </a:scene3d>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rPr>
              <a:t>Significant Closing Dates</a:t>
            </a:r>
            <a:endParaRPr kumimoji="0" lang="en-US" sz="1800" b="1" i="0" u="none" strike="noStrike" kern="0" cap="none" spc="0" normalizeH="0" baseline="30000" noProof="0" dirty="0">
              <a:ln>
                <a:noFill/>
              </a:ln>
              <a:solidFill>
                <a:srgbClr val="FFFFFF"/>
              </a:solidFill>
              <a:effectLst/>
              <a:uLnTx/>
              <a:uFillTx/>
            </a:endParaRPr>
          </a:p>
        </p:txBody>
      </p:sp>
      <p:sp>
        <p:nvSpPr>
          <p:cNvPr id="22" name="TextBox 21"/>
          <p:cNvSpPr txBox="1"/>
          <p:nvPr/>
        </p:nvSpPr>
        <p:spPr>
          <a:xfrm>
            <a:off x="4343400" y="2426321"/>
            <a:ext cx="4495800" cy="2772554"/>
          </a:xfrm>
          <a:prstGeom prst="rect">
            <a:avLst/>
          </a:prstGeom>
          <a:solidFill>
            <a:schemeClr val="accent3">
              <a:lumMod val="60000"/>
              <a:lumOff val="40000"/>
            </a:schemeClr>
          </a:solidFill>
          <a:ln>
            <a:solidFill>
              <a:schemeClr val="accent3">
                <a:lumMod val="50000"/>
              </a:schemeClr>
            </a:solidFill>
          </a:ln>
          <a:scene3d>
            <a:camera prst="orthographicFront"/>
            <a:lightRig rig="threePt" dir="t"/>
          </a:scene3d>
          <a:sp3d/>
        </p:spPr>
        <p:txBody>
          <a:bodyPr wrap="square" rtlCol="0">
            <a:spAutoFit/>
          </a:bodyP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450"/>
              </a:spcAft>
              <a:buClrTx/>
              <a:buSzTx/>
              <a:buFontTx/>
              <a:buNone/>
              <a:tabLst/>
              <a:defRPr/>
            </a:pPr>
            <a:r>
              <a:rPr kumimoji="0" lang="en-US" sz="1600" b="1" i="0" u="none" strike="noStrike" kern="0" cap="none" spc="0" normalizeH="0" baseline="0" noProof="0" dirty="0">
                <a:ln>
                  <a:noFill/>
                </a:ln>
                <a:solidFill>
                  <a:srgbClr val="131313"/>
                </a:solidFill>
                <a:effectLst/>
                <a:uLnTx/>
                <a:uFillTx/>
              </a:rPr>
              <a:t>Date		    First Close Over</a:t>
            </a:r>
          </a:p>
          <a:p>
            <a:pPr marL="0" marR="0" lvl="0" indent="0" defTabSz="914400" eaLnBrk="1" fontAlgn="auto" latinLnBrk="0" hangingPunct="1">
              <a:lnSpc>
                <a:spcPct val="100000"/>
              </a:lnSpc>
              <a:spcBef>
                <a:spcPts val="0"/>
              </a:spcBef>
              <a:spcAft>
                <a:spcPts val="450"/>
              </a:spcAft>
              <a:buClrTx/>
              <a:buSzTx/>
              <a:buFontTx/>
              <a:buNone/>
              <a:tabLst/>
              <a:defRPr/>
            </a:pPr>
            <a:r>
              <a:rPr kumimoji="0" lang="en-US" sz="1600" b="1" i="0" u="none" strike="noStrike" kern="0" cap="none" spc="0" normalizeH="0" baseline="0" noProof="0" dirty="0">
                <a:ln>
                  <a:noFill/>
                </a:ln>
                <a:solidFill>
                  <a:srgbClr val="131313"/>
                </a:solidFill>
                <a:effectLst/>
                <a:uLnTx/>
                <a:uFillTx/>
              </a:rPr>
              <a:t>Nov. 14, 1972</a:t>
            </a:r>
            <a:r>
              <a:rPr kumimoji="0" lang="en-US" sz="1600" b="0" i="0" u="none" strike="noStrike" kern="0" cap="none" spc="0" normalizeH="0" baseline="0" noProof="0" dirty="0">
                <a:ln>
                  <a:noFill/>
                </a:ln>
                <a:solidFill>
                  <a:srgbClr val="131313"/>
                </a:solidFill>
                <a:effectLst/>
                <a:uLnTx/>
                <a:uFillTx/>
              </a:rPr>
              <a:t>	    1,000 points</a:t>
            </a:r>
          </a:p>
          <a:p>
            <a:pPr marL="228600" marR="0" lvl="0" indent="-228600" defTabSz="914400" eaLnBrk="1" fontAlgn="auto" latinLnBrk="0" hangingPunct="1">
              <a:lnSpc>
                <a:spcPct val="100000"/>
              </a:lnSpc>
              <a:spcBef>
                <a:spcPts val="0"/>
              </a:spcBef>
              <a:spcAft>
                <a:spcPts val="450"/>
              </a:spcAft>
              <a:buClrTx/>
              <a:buSzTx/>
              <a:buFontTx/>
              <a:buNone/>
              <a:tabLst/>
              <a:defRPr/>
            </a:pPr>
            <a:r>
              <a:rPr kumimoji="0" lang="en-US" sz="1600" b="1" i="0" u="none" strike="noStrike" kern="0" cap="none" spc="0" normalizeH="0" baseline="0" noProof="0" dirty="0">
                <a:ln>
                  <a:noFill/>
                </a:ln>
                <a:solidFill>
                  <a:srgbClr val="131313"/>
                </a:solidFill>
                <a:effectLst/>
                <a:uLnTx/>
                <a:uFillTx/>
              </a:rPr>
              <a:t>Nov. 21, 1995</a:t>
            </a:r>
            <a:r>
              <a:rPr kumimoji="0" lang="en-US" sz="1600" b="0" i="0" u="none" strike="noStrike" kern="0" cap="none" spc="0" normalizeH="0" baseline="0" noProof="0" dirty="0">
                <a:ln>
                  <a:noFill/>
                </a:ln>
                <a:solidFill>
                  <a:srgbClr val="131313"/>
                </a:solidFill>
                <a:effectLst/>
                <a:uLnTx/>
                <a:uFillTx/>
              </a:rPr>
              <a:t>	    5,000 points</a:t>
            </a:r>
          </a:p>
          <a:p>
            <a:pPr marL="228600" marR="0" lvl="0" indent="-228600" defTabSz="914400" eaLnBrk="1" fontAlgn="auto" latinLnBrk="0" hangingPunct="1">
              <a:lnSpc>
                <a:spcPct val="100000"/>
              </a:lnSpc>
              <a:spcBef>
                <a:spcPts val="0"/>
              </a:spcBef>
              <a:spcAft>
                <a:spcPts val="450"/>
              </a:spcAft>
              <a:buClrTx/>
              <a:buSzTx/>
              <a:buFontTx/>
              <a:buNone/>
              <a:tabLst/>
              <a:defRPr/>
            </a:pPr>
            <a:r>
              <a:rPr kumimoji="0" lang="en-US" sz="1600" b="1" i="0" u="none" strike="noStrike" kern="0" cap="none" spc="0" normalizeH="0" baseline="0" noProof="0" dirty="0">
                <a:ln>
                  <a:noFill/>
                </a:ln>
                <a:solidFill>
                  <a:srgbClr val="131313"/>
                </a:solidFill>
                <a:effectLst/>
                <a:uLnTx/>
                <a:uFillTx/>
              </a:rPr>
              <a:t>March 29, 1999	    </a:t>
            </a:r>
            <a:r>
              <a:rPr kumimoji="0" lang="en-US" sz="1600" b="0" i="0" u="none" strike="noStrike" kern="0" cap="none" spc="0" normalizeH="0" baseline="0" noProof="0" dirty="0">
                <a:ln>
                  <a:noFill/>
                </a:ln>
                <a:solidFill>
                  <a:srgbClr val="131313"/>
                </a:solidFill>
                <a:effectLst/>
                <a:uLnTx/>
                <a:uFillTx/>
              </a:rPr>
              <a:t>10,000 points</a:t>
            </a:r>
          </a:p>
          <a:p>
            <a:pPr marL="228600" marR="0" lvl="0" indent="-228600" defTabSz="914400" eaLnBrk="1" fontAlgn="auto" latinLnBrk="0" hangingPunct="1">
              <a:lnSpc>
                <a:spcPct val="100000"/>
              </a:lnSpc>
              <a:spcBef>
                <a:spcPts val="0"/>
              </a:spcBef>
              <a:spcAft>
                <a:spcPts val="450"/>
              </a:spcAft>
              <a:buClrTx/>
              <a:buSzTx/>
              <a:buFontTx/>
              <a:buNone/>
              <a:tabLst/>
              <a:defRPr/>
            </a:pPr>
            <a:r>
              <a:rPr kumimoji="0" lang="en-US" sz="1600" b="1" i="0" u="none" strike="noStrike" kern="0" cap="none" spc="0" normalizeH="0" baseline="0" noProof="0" dirty="0">
                <a:ln>
                  <a:noFill/>
                </a:ln>
                <a:solidFill>
                  <a:srgbClr val="131313"/>
                </a:solidFill>
                <a:effectLst/>
                <a:uLnTx/>
                <a:uFillTx/>
              </a:rPr>
              <a:t>July 19, 2007</a:t>
            </a:r>
            <a:r>
              <a:rPr kumimoji="0" lang="en-US" sz="1600" b="0" i="0" u="none" strike="noStrike" kern="0" cap="none" spc="0" normalizeH="0" baseline="0" noProof="0" dirty="0">
                <a:ln>
                  <a:noFill/>
                </a:ln>
                <a:solidFill>
                  <a:srgbClr val="131313"/>
                </a:solidFill>
                <a:effectLst/>
                <a:uLnTx/>
                <a:uFillTx/>
              </a:rPr>
              <a:t>	    14,000 points</a:t>
            </a:r>
          </a:p>
          <a:p>
            <a:pPr marL="228600" marR="0" lvl="0" indent="-228600" defTabSz="914400" eaLnBrk="1" fontAlgn="auto" latinLnBrk="0" hangingPunct="1">
              <a:lnSpc>
                <a:spcPct val="100000"/>
              </a:lnSpc>
              <a:spcBef>
                <a:spcPts val="0"/>
              </a:spcBef>
              <a:spcAft>
                <a:spcPts val="450"/>
              </a:spcAft>
              <a:buClrTx/>
              <a:buSzTx/>
              <a:buFontTx/>
              <a:buNone/>
              <a:tabLst/>
              <a:defRPr/>
            </a:pPr>
            <a:endParaRPr kumimoji="0" lang="en-US" sz="1100" b="0" i="0" u="none" strike="noStrike" kern="0" cap="none" spc="0" normalizeH="0" baseline="0" noProof="0" dirty="0">
              <a:ln>
                <a:noFill/>
              </a:ln>
              <a:solidFill>
                <a:srgbClr val="131313"/>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131313"/>
                </a:solidFill>
                <a:effectLst/>
                <a:uLnTx/>
                <a:uFillTx/>
              </a:rPr>
              <a:t>In addition to periods of positive performance, the Dow also experiences periods of loss. Learn more about the Dow online</a:t>
            </a:r>
            <a:r>
              <a:rPr kumimoji="0" lang="en-US" sz="1400" b="0" i="1" u="none" strike="noStrike" kern="0" cap="none" spc="0" normalizeH="0" noProof="0" dirty="0">
                <a:ln>
                  <a:noFill/>
                </a:ln>
                <a:solidFill>
                  <a:srgbClr val="131313"/>
                </a:solidFill>
                <a:effectLst/>
                <a:uLnTx/>
                <a:uFillTx/>
              </a:rPr>
              <a:t> at</a:t>
            </a:r>
            <a:r>
              <a:rPr kumimoji="0" lang="en-US" sz="1400" b="0" i="1" u="none" strike="noStrike" kern="0" cap="none" spc="0" normalizeH="0" baseline="0" noProof="0" dirty="0">
                <a:ln>
                  <a:noFill/>
                </a:ln>
                <a:solidFill>
                  <a:srgbClr val="131313"/>
                </a:solidFill>
                <a:effectLst/>
                <a:uLnTx/>
                <a:uFillTx/>
              </a:rPr>
              <a:t> www.dowjones.com.</a:t>
            </a:r>
          </a:p>
        </p:txBody>
      </p:sp>
      <p:cxnSp>
        <p:nvCxnSpPr>
          <p:cNvPr id="23" name="Straight Connector 22">
            <a:extLst>
              <a:ext uri="{C183D7F6-B498-43B3-948B-1728B52AA6E4}">
                <adec:decorative xmlns:adec="http://schemas.microsoft.com/office/drawing/2017/decorative" val="1"/>
              </a:ext>
            </a:extLst>
          </p:cNvPr>
          <p:cNvCxnSpPr/>
          <p:nvPr/>
        </p:nvCxnSpPr>
        <p:spPr bwMode="auto">
          <a:xfrm>
            <a:off x="4343400" y="3015546"/>
            <a:ext cx="4267200" cy="0"/>
          </a:xfrm>
          <a:prstGeom prst="line">
            <a:avLst/>
          </a:prstGeom>
          <a:solidFill>
            <a:srgbClr val="54B948"/>
          </a:solidFill>
          <a:ln w="9525" cap="flat" cmpd="sng" algn="ctr">
            <a:solidFill>
              <a:schemeClr val="accent3">
                <a:lumMod val="50000"/>
              </a:schemeClr>
            </a:solidFill>
            <a:prstDash val="solid"/>
            <a:round/>
            <a:headEnd type="none" w="med" len="med"/>
            <a:tailEnd type="none" w="med" len="med"/>
          </a:ln>
          <a:effectLst/>
          <a:scene3d>
            <a:camera prst="orthographicFront"/>
            <a:lightRig rig="threePt" dir="t"/>
          </a:scene3d>
          <a:sp3d/>
        </p:spPr>
      </p:cxnSp>
      <p:cxnSp>
        <p:nvCxnSpPr>
          <p:cNvPr id="24" name="Straight Connector 23">
            <a:extLst>
              <a:ext uri="{C183D7F6-B498-43B3-948B-1728B52AA6E4}">
                <adec:decorative xmlns:adec="http://schemas.microsoft.com/office/drawing/2017/decorative" val="1"/>
              </a:ext>
            </a:extLst>
          </p:cNvPr>
          <p:cNvCxnSpPr/>
          <p:nvPr/>
        </p:nvCxnSpPr>
        <p:spPr bwMode="auto">
          <a:xfrm>
            <a:off x="4343400" y="3320346"/>
            <a:ext cx="4267200" cy="0"/>
          </a:xfrm>
          <a:prstGeom prst="line">
            <a:avLst/>
          </a:prstGeom>
          <a:solidFill>
            <a:srgbClr val="54B948"/>
          </a:solidFill>
          <a:ln w="9525" cap="flat" cmpd="sng" algn="ctr">
            <a:solidFill>
              <a:schemeClr val="accent3">
                <a:lumMod val="50000"/>
              </a:schemeClr>
            </a:solidFill>
            <a:prstDash val="solid"/>
            <a:round/>
            <a:headEnd type="none" w="med" len="med"/>
            <a:tailEnd type="none" w="med" len="med"/>
          </a:ln>
          <a:effectLst/>
          <a:scene3d>
            <a:camera prst="orthographicFront"/>
            <a:lightRig rig="threePt" dir="t"/>
          </a:scene3d>
          <a:sp3d/>
        </p:spPr>
      </p:cxnSp>
      <p:cxnSp>
        <p:nvCxnSpPr>
          <p:cNvPr id="25" name="Straight Connector 24">
            <a:extLst>
              <a:ext uri="{C183D7F6-B498-43B3-948B-1728B52AA6E4}">
                <adec:decorative xmlns:adec="http://schemas.microsoft.com/office/drawing/2017/decorative" val="1"/>
              </a:ext>
            </a:extLst>
          </p:cNvPr>
          <p:cNvCxnSpPr/>
          <p:nvPr/>
        </p:nvCxnSpPr>
        <p:spPr bwMode="auto">
          <a:xfrm>
            <a:off x="4343400" y="3625146"/>
            <a:ext cx="4267200" cy="0"/>
          </a:xfrm>
          <a:prstGeom prst="line">
            <a:avLst/>
          </a:prstGeom>
          <a:solidFill>
            <a:srgbClr val="54B948"/>
          </a:solidFill>
          <a:ln w="9525" cap="flat" cmpd="sng" algn="ctr">
            <a:solidFill>
              <a:schemeClr val="accent3">
                <a:lumMod val="50000"/>
              </a:schemeClr>
            </a:solidFill>
            <a:prstDash val="solid"/>
            <a:round/>
            <a:headEnd type="none" w="med" len="med"/>
            <a:tailEnd type="none" w="med" len="med"/>
          </a:ln>
          <a:effectLst/>
          <a:scene3d>
            <a:camera prst="orthographicFront"/>
            <a:lightRig rig="threePt" dir="t"/>
          </a:scene3d>
          <a:sp3d/>
        </p:spPr>
      </p:cxnSp>
      <p:cxnSp>
        <p:nvCxnSpPr>
          <p:cNvPr id="26" name="Straight Connector 25">
            <a:extLst>
              <a:ext uri="{C183D7F6-B498-43B3-948B-1728B52AA6E4}">
                <adec:decorative xmlns:adec="http://schemas.microsoft.com/office/drawing/2017/decorative" val="1"/>
              </a:ext>
            </a:extLst>
          </p:cNvPr>
          <p:cNvCxnSpPr/>
          <p:nvPr/>
        </p:nvCxnSpPr>
        <p:spPr bwMode="auto">
          <a:xfrm>
            <a:off x="4343400" y="3929946"/>
            <a:ext cx="4267200" cy="0"/>
          </a:xfrm>
          <a:prstGeom prst="line">
            <a:avLst/>
          </a:prstGeom>
          <a:solidFill>
            <a:srgbClr val="54B948"/>
          </a:solidFill>
          <a:ln w="9525" cap="flat" cmpd="sng" algn="ctr">
            <a:solidFill>
              <a:schemeClr val="accent3">
                <a:lumMod val="50000"/>
              </a:schemeClr>
            </a:solidFill>
            <a:prstDash val="solid"/>
            <a:round/>
            <a:headEnd type="none" w="med" len="med"/>
            <a:tailEnd type="none" w="med" len="med"/>
          </a:ln>
          <a:effectLst/>
          <a:scene3d>
            <a:camera prst="orthographicFront"/>
            <a:lightRig rig="threePt" dir="t"/>
          </a:scene3d>
          <a:sp3d/>
        </p:spPr>
      </p:cxnSp>
      <p:cxnSp>
        <p:nvCxnSpPr>
          <p:cNvPr id="27" name="Straight Connector 26">
            <a:extLst>
              <a:ext uri="{C183D7F6-B498-43B3-948B-1728B52AA6E4}">
                <adec:decorative xmlns:adec="http://schemas.microsoft.com/office/drawing/2017/decorative" val="1"/>
              </a:ext>
            </a:extLst>
          </p:cNvPr>
          <p:cNvCxnSpPr/>
          <p:nvPr/>
        </p:nvCxnSpPr>
        <p:spPr bwMode="auto">
          <a:xfrm>
            <a:off x="4343400" y="4234746"/>
            <a:ext cx="4267200" cy="0"/>
          </a:xfrm>
          <a:prstGeom prst="line">
            <a:avLst/>
          </a:prstGeom>
          <a:solidFill>
            <a:srgbClr val="54B948"/>
          </a:solidFill>
          <a:ln w="9525" cap="flat" cmpd="sng" algn="ctr">
            <a:solidFill>
              <a:schemeClr val="accent3">
                <a:lumMod val="50000"/>
              </a:schemeClr>
            </a:solidFill>
            <a:prstDash val="solid"/>
            <a:round/>
            <a:headEnd type="none" w="med" len="med"/>
            <a:tailEnd type="none" w="med" len="med"/>
          </a:ln>
          <a:effectLst/>
          <a:scene3d>
            <a:camera prst="orthographicFront"/>
            <a:lightRig rig="threePt" dir="t"/>
          </a:scene3d>
          <a:sp3d/>
        </p:spPr>
      </p:cxnSp>
      <p:sp>
        <p:nvSpPr>
          <p:cNvPr id="17" name="TextBox 16"/>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6303233"/>
          </a:xfrm>
          <a:prstGeom prst="rect">
            <a:avLst/>
          </a:prstGeom>
          <a:noFill/>
        </p:spPr>
      </p:pic>
      <p:sp>
        <p:nvSpPr>
          <p:cNvPr id="4"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What about other indexes?</a:t>
            </a:r>
          </a:p>
        </p:txBody>
      </p:sp>
      <p:sp>
        <p:nvSpPr>
          <p:cNvPr id="7" name="Content Placeholder 5"/>
          <p:cNvSpPr>
            <a:spLocks noGrp="1"/>
          </p:cNvSpPr>
          <p:nvPr>
            <p:ph idx="4294967295"/>
          </p:nvPr>
        </p:nvSpPr>
        <p:spPr>
          <a:xfrm>
            <a:off x="152400" y="1987244"/>
            <a:ext cx="5105400" cy="2889556"/>
          </a:xfrm>
          <a:prstGeom prst="rect">
            <a:avLst/>
          </a:prstGeom>
        </p:spPr>
        <p:txBody>
          <a:bodyPr>
            <a:normAutofit/>
          </a:bodyPr>
          <a:lstStyle/>
          <a:p>
            <a:pPr marL="0" indent="0">
              <a:spcBef>
                <a:spcPts val="0"/>
              </a:spcBef>
              <a:spcAft>
                <a:spcPts val="1200"/>
              </a:spcAft>
              <a:buNone/>
              <a:defRPr/>
            </a:pPr>
            <a:r>
              <a:rPr lang="en-US" sz="2000" b="1" kern="0" dirty="0">
                <a:solidFill>
                  <a:schemeClr val="accent3">
                    <a:lumMod val="50000"/>
                  </a:schemeClr>
                </a:solidFill>
                <a:latin typeface="Arial" pitchFamily="34" charset="0"/>
                <a:cs typeface="Arial" pitchFamily="34" charset="0"/>
              </a:rPr>
              <a:t>S</a:t>
            </a:r>
            <a:r>
              <a:rPr kumimoji="0" lang="en-US" sz="2000" b="1"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tandard &amp; Poor’s 500 Index</a:t>
            </a:r>
          </a:p>
          <a:p>
            <a:pPr marL="347472" lvl="2" indent="-347472">
              <a:lnSpc>
                <a:spcPct val="150000"/>
              </a:lnSpc>
              <a:spcBef>
                <a:spcPts val="0"/>
              </a:spcBef>
              <a:spcAft>
                <a:spcPts val="1200"/>
              </a:spcAft>
              <a:defRPr/>
            </a:pPr>
            <a:r>
              <a:rPr lang="en-US" sz="1700" dirty="0">
                <a:latin typeface="Arial" pitchFamily="34" charset="0"/>
                <a:cs typeface="Arial" pitchFamily="34" charset="0"/>
              </a:rPr>
              <a:t>Performance of broad U.S. stock market</a:t>
            </a:r>
            <a:endParaRPr lang="en-US" sz="1700" b="1" dirty="0">
              <a:latin typeface="Arial" pitchFamily="34" charset="0"/>
              <a:cs typeface="Arial" pitchFamily="34" charset="0"/>
            </a:endParaRPr>
          </a:p>
          <a:p>
            <a:pPr marL="347472" lvl="2" indent="-347472">
              <a:lnSpc>
                <a:spcPct val="150000"/>
              </a:lnSpc>
              <a:spcBef>
                <a:spcPts val="0"/>
              </a:spcBef>
              <a:spcAft>
                <a:spcPts val="1200"/>
              </a:spcAft>
              <a:defRPr/>
            </a:pPr>
            <a:r>
              <a:rPr kumimoji="0" lang="en-US" sz="1800" b="0" i="0" u="none" strike="noStrike" kern="0" cap="none" spc="0" normalizeH="0" baseline="0" noProof="0" dirty="0">
                <a:ln>
                  <a:noFill/>
                </a:ln>
                <a:solidFill>
                  <a:srgbClr val="131313"/>
                </a:solidFill>
                <a:effectLst/>
                <a:uLnTx/>
                <a:uFillTx/>
                <a:latin typeface="Arial" pitchFamily="34" charset="0"/>
                <a:cs typeface="Arial" pitchFamily="34" charset="0"/>
              </a:rPr>
              <a:t>Large-company segment</a:t>
            </a:r>
          </a:p>
          <a:p>
            <a:pPr marL="347472" lvl="2" indent="-347472">
              <a:lnSpc>
                <a:spcPct val="150000"/>
              </a:lnSpc>
              <a:spcBef>
                <a:spcPts val="0"/>
              </a:spcBef>
              <a:spcAft>
                <a:spcPts val="1200"/>
              </a:spcAft>
              <a:defRPr/>
            </a:pPr>
            <a:r>
              <a:rPr lang="en-US" sz="1800" kern="0" dirty="0">
                <a:solidFill>
                  <a:srgbClr val="131313"/>
                </a:solidFill>
                <a:latin typeface="Arial" pitchFamily="34" charset="0"/>
                <a:cs typeface="Arial" pitchFamily="34" charset="0"/>
              </a:rPr>
              <a:t>500 leading companies in all major industries</a:t>
            </a:r>
            <a:endParaRPr kumimoji="0" lang="en-US" sz="1800" b="0" i="0" u="none" strike="noStrike" kern="0" cap="none" spc="0" normalizeH="0" baseline="0" noProof="0" dirty="0">
              <a:ln>
                <a:noFill/>
              </a:ln>
              <a:solidFill>
                <a:srgbClr val="131313"/>
              </a:solidFill>
              <a:effectLst/>
              <a:uLnTx/>
              <a:uFillTx/>
              <a:latin typeface="Arial" pitchFamily="34" charset="0"/>
              <a:cs typeface="Arial" pitchFamily="34" charset="0"/>
            </a:endParaRPr>
          </a:p>
        </p:txBody>
      </p:sp>
      <p:sp>
        <p:nvSpPr>
          <p:cNvPr id="12" name="TextBox 11"/>
          <p:cNvSpPr txBox="1"/>
          <p:nvPr/>
        </p:nvSpPr>
        <p:spPr>
          <a:xfrm>
            <a:off x="5715000" y="1295400"/>
            <a:ext cx="3315789" cy="675724"/>
          </a:xfrm>
          <a:prstGeom prst="rect">
            <a:avLst/>
          </a:prstGeom>
          <a:solidFill>
            <a:schemeClr val="accent3">
              <a:lumMod val="60000"/>
              <a:lumOff val="40000"/>
            </a:schemeClr>
          </a:solidFill>
          <a:ln>
            <a:solidFill>
              <a:schemeClr val="accent3">
                <a:lumMod val="50000"/>
              </a:schemeClr>
            </a:solidFill>
          </a:ln>
          <a:scene3d>
            <a:camera prst="orthographicFront"/>
            <a:lightRig rig="threePt" dir="t"/>
          </a:scene3d>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3">
                    <a:lumMod val="50000"/>
                  </a:schemeClr>
                </a:solidFill>
                <a:effectLst/>
                <a:uLnTx/>
                <a:uFillTx/>
              </a:rPr>
              <a:t>S&amp;P 500 Index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3">
                    <a:lumMod val="50000"/>
                  </a:schemeClr>
                </a:solidFill>
                <a:effectLst/>
                <a:uLnTx/>
                <a:uFillTx/>
              </a:rPr>
              <a:t>top 10 companies</a:t>
            </a:r>
            <a:endParaRPr kumimoji="0" lang="en-US" sz="1800" b="1" i="0" u="none" strike="noStrike" kern="0" cap="none" spc="0" normalizeH="0" baseline="30000" noProof="0" dirty="0">
              <a:ln>
                <a:noFill/>
              </a:ln>
              <a:solidFill>
                <a:schemeClr val="accent3">
                  <a:lumMod val="50000"/>
                </a:schemeClr>
              </a:solidFill>
              <a:effectLst/>
              <a:uLnTx/>
              <a:uFillTx/>
            </a:endParaRPr>
          </a:p>
        </p:txBody>
      </p:sp>
      <p:sp>
        <p:nvSpPr>
          <p:cNvPr id="13" name="TextBox 12"/>
          <p:cNvSpPr txBox="1"/>
          <p:nvPr/>
        </p:nvSpPr>
        <p:spPr>
          <a:xfrm>
            <a:off x="5715000" y="1987244"/>
            <a:ext cx="3315789" cy="3752309"/>
          </a:xfrm>
          <a:prstGeom prst="rect">
            <a:avLst/>
          </a:prstGeom>
          <a:solidFill>
            <a:schemeClr val="accent3">
              <a:lumMod val="50000"/>
            </a:schemeClr>
          </a:solidFill>
          <a:ln w="9525">
            <a:solidFill>
              <a:schemeClr val="accent3">
                <a:lumMod val="50000"/>
              </a:schemeClr>
            </a:solidFill>
          </a:ln>
          <a:scene3d>
            <a:camera prst="orthographicFront"/>
            <a:lightRig rig="threePt" dir="t"/>
          </a:scene3d>
          <a:sp3d/>
        </p:spPr>
        <p:txBody>
          <a:bodyPr wrap="square" rtlCol="0">
            <a:spAutoFit/>
          </a:bodyPr>
          <a:lstStyle/>
          <a:p>
            <a:pPr lvl="0">
              <a:spcAft>
                <a:spcPts val="450"/>
              </a:spcAft>
              <a:defRPr/>
            </a:pPr>
            <a:r>
              <a:rPr lang="en-US" sz="1600" kern="0" dirty="0">
                <a:solidFill>
                  <a:srgbClr val="FFFFFF"/>
                </a:solidFill>
                <a:latin typeface="Arial" pitchFamily="34" charset="0"/>
                <a:cs typeface="Arial" pitchFamily="34" charset="0"/>
              </a:rPr>
              <a:t>Apple Inc.</a:t>
            </a:r>
          </a:p>
          <a:p>
            <a:pPr lvl="0">
              <a:spcAft>
                <a:spcPts val="450"/>
              </a:spcAft>
              <a:defRPr/>
            </a:pPr>
            <a:r>
              <a:rPr lang="en-US" sz="1600" kern="0" dirty="0">
                <a:solidFill>
                  <a:srgbClr val="FFFFFF"/>
                </a:solidFill>
                <a:latin typeface="Arial" pitchFamily="34" charset="0"/>
                <a:cs typeface="Arial" pitchFamily="34" charset="0"/>
              </a:rPr>
              <a:t>Microsoft Corp.</a:t>
            </a:r>
          </a:p>
          <a:p>
            <a:pPr lvl="0">
              <a:spcAft>
                <a:spcPts val="450"/>
              </a:spcAft>
              <a:defRPr/>
            </a:pPr>
            <a:r>
              <a:rPr lang="en-US" sz="1600" kern="0" dirty="0">
                <a:solidFill>
                  <a:srgbClr val="FFFFFF"/>
                </a:solidFill>
                <a:latin typeface="Arial" pitchFamily="34" charset="0"/>
                <a:cs typeface="Arial" pitchFamily="34" charset="0"/>
              </a:rPr>
              <a:t>Amazon.com Inc.</a:t>
            </a:r>
          </a:p>
          <a:p>
            <a:pPr lvl="0">
              <a:spcAft>
                <a:spcPts val="450"/>
              </a:spcAft>
              <a:defRPr/>
            </a:pPr>
            <a:r>
              <a:rPr lang="en-US" sz="1600" kern="0" dirty="0">
                <a:solidFill>
                  <a:srgbClr val="FFFFFF"/>
                </a:solidFill>
                <a:latin typeface="Arial" pitchFamily="34" charset="0"/>
                <a:cs typeface="Arial" pitchFamily="34" charset="0"/>
              </a:rPr>
              <a:t>Facebook Inc. Class A</a:t>
            </a:r>
          </a:p>
          <a:p>
            <a:pPr lvl="0">
              <a:spcAft>
                <a:spcPts val="450"/>
              </a:spcAft>
              <a:defRPr/>
            </a:pPr>
            <a:r>
              <a:rPr lang="en-US" sz="1600" kern="0" dirty="0">
                <a:solidFill>
                  <a:srgbClr val="FFFFFF"/>
                </a:solidFill>
                <a:latin typeface="Arial" pitchFamily="34" charset="0"/>
                <a:cs typeface="Arial" pitchFamily="34" charset="0"/>
              </a:rPr>
              <a:t>JPMorgan Chase &amp; Co.</a:t>
            </a:r>
          </a:p>
          <a:p>
            <a:pPr lvl="0">
              <a:spcAft>
                <a:spcPts val="450"/>
              </a:spcAft>
              <a:defRPr/>
            </a:pPr>
            <a:r>
              <a:rPr lang="en-US" sz="1600" kern="0" dirty="0">
                <a:solidFill>
                  <a:srgbClr val="FFFFFF"/>
                </a:solidFill>
                <a:latin typeface="Arial" pitchFamily="34" charset="0"/>
                <a:cs typeface="Arial" pitchFamily="34" charset="0"/>
              </a:rPr>
              <a:t>Berkshire Hathaway Class B</a:t>
            </a:r>
          </a:p>
          <a:p>
            <a:pPr lvl="0">
              <a:spcAft>
                <a:spcPts val="450"/>
              </a:spcAft>
              <a:defRPr/>
            </a:pPr>
            <a:r>
              <a:rPr lang="en-US" sz="1600" kern="0" dirty="0">
                <a:solidFill>
                  <a:srgbClr val="FFFFFF"/>
                </a:solidFill>
                <a:latin typeface="Arial" pitchFamily="34" charset="0"/>
                <a:cs typeface="Arial" pitchFamily="34" charset="0"/>
              </a:rPr>
              <a:t>Johnson &amp; Johnson</a:t>
            </a:r>
          </a:p>
          <a:p>
            <a:pPr lvl="0">
              <a:spcAft>
                <a:spcPts val="450"/>
              </a:spcAft>
              <a:defRPr/>
            </a:pPr>
            <a:r>
              <a:rPr lang="en-US" sz="1600" kern="0" dirty="0">
                <a:solidFill>
                  <a:srgbClr val="FFFFFF"/>
                </a:solidFill>
                <a:latin typeface="Arial" pitchFamily="34" charset="0"/>
                <a:cs typeface="Arial" pitchFamily="34" charset="0"/>
              </a:rPr>
              <a:t>Alphabet Inc. Class C</a:t>
            </a:r>
          </a:p>
          <a:p>
            <a:pPr lvl="0">
              <a:spcAft>
                <a:spcPts val="450"/>
              </a:spcAft>
              <a:defRPr/>
            </a:pPr>
            <a:r>
              <a:rPr lang="en-US" sz="1600" kern="0" dirty="0">
                <a:solidFill>
                  <a:srgbClr val="FFFFFF"/>
                </a:solidFill>
                <a:latin typeface="Arial" pitchFamily="34" charset="0"/>
                <a:cs typeface="Arial" pitchFamily="34" charset="0"/>
              </a:rPr>
              <a:t>Alphabet Inc. Class A</a:t>
            </a:r>
          </a:p>
          <a:p>
            <a:pPr lvl="0">
              <a:spcAft>
                <a:spcPts val="450"/>
              </a:spcAft>
              <a:defRPr/>
            </a:pPr>
            <a:r>
              <a:rPr lang="en-US" sz="1600" kern="0" dirty="0">
                <a:solidFill>
                  <a:srgbClr val="FFFFFF"/>
                </a:solidFill>
                <a:latin typeface="Arial" pitchFamily="34" charset="0"/>
                <a:cs typeface="Arial" pitchFamily="34" charset="0"/>
              </a:rPr>
              <a:t>Exxon Mobil Corp</a:t>
            </a:r>
          </a:p>
          <a:p>
            <a:pPr lvl="0">
              <a:spcAft>
                <a:spcPts val="450"/>
              </a:spcAft>
              <a:defRPr/>
            </a:pPr>
            <a:endParaRPr lang="en-US" sz="1600" kern="0" dirty="0">
              <a:solidFill>
                <a:srgbClr val="FFFFFF"/>
              </a:solidFill>
              <a:latin typeface="Arial" pitchFamily="34" charset="0"/>
              <a:cs typeface="Arial" pitchFamily="34" charset="0"/>
            </a:endParaRPr>
          </a:p>
          <a:p>
            <a:pPr lvl="0">
              <a:spcAft>
                <a:spcPts val="450"/>
              </a:spcAft>
              <a:defRPr/>
            </a:pPr>
            <a:r>
              <a:rPr lang="en-US" sz="1100" kern="0" dirty="0">
                <a:solidFill>
                  <a:srgbClr val="FFFFFF"/>
                </a:solidFill>
                <a:latin typeface="Arial" pitchFamily="34" charset="0"/>
                <a:cs typeface="Arial" pitchFamily="34" charset="0"/>
              </a:rPr>
              <a:t>Morningstar 3/13/18</a:t>
            </a:r>
            <a:endParaRPr kumimoji="0" lang="en-US" sz="1050" b="0" i="1" u="none" strike="noStrike" kern="0" cap="none" spc="0" normalizeH="0" baseline="0" noProof="0" dirty="0">
              <a:ln>
                <a:noFill/>
              </a:ln>
              <a:solidFill>
                <a:srgbClr val="FFFFFF"/>
              </a:solidFill>
              <a:effectLst/>
              <a:uLnTx/>
              <a:uFillTx/>
            </a:endParaRPr>
          </a:p>
        </p:txBody>
      </p:sp>
      <p:sp>
        <p:nvSpPr>
          <p:cNvPr id="11" name="TextBox 10"/>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6303233"/>
          </a:xfrm>
          <a:prstGeom prst="rect">
            <a:avLst/>
          </a:prstGeom>
          <a:noFill/>
        </p:spPr>
      </p:pic>
      <p:sp>
        <p:nvSpPr>
          <p:cNvPr id="4"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What about other indexes?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endParaRPr>
          </a:p>
        </p:txBody>
      </p:sp>
      <p:sp>
        <p:nvSpPr>
          <p:cNvPr id="7" name="Content Placeholder 5"/>
          <p:cNvSpPr>
            <a:spLocks noGrp="1"/>
          </p:cNvSpPr>
          <p:nvPr>
            <p:ph idx="4294967295"/>
          </p:nvPr>
        </p:nvSpPr>
        <p:spPr>
          <a:xfrm>
            <a:off x="304800" y="1981200"/>
            <a:ext cx="7924800" cy="4114800"/>
          </a:xfrm>
          <a:prstGeom prst="rect">
            <a:avLst/>
          </a:prstGeom>
        </p:spPr>
        <p:txBody>
          <a:bodyPr>
            <a:normAutofit/>
          </a:bodyPr>
          <a:lstStyle/>
          <a:p>
            <a:pPr marL="0" marR="0" lvl="0" indent="0" defTabSz="914400" eaLnBrk="1" fontAlgn="auto" latinLnBrk="0" hangingPunct="1">
              <a:lnSpc>
                <a:spcPct val="100000"/>
              </a:lnSpc>
              <a:spcBef>
                <a:spcPts val="0"/>
              </a:spcBef>
              <a:spcAft>
                <a:spcPts val="1200"/>
              </a:spcAft>
              <a:buClrTx/>
              <a:buSzTx/>
              <a:buFont typeface="Arial" pitchFamily="34" charset="0"/>
              <a:buChar char="•"/>
              <a:tabLst/>
              <a:defRPr/>
            </a:pPr>
            <a:r>
              <a:rPr kumimoji="0" lang="en-US" sz="2000" b="0"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 </a:t>
            </a:r>
            <a:r>
              <a:rPr kumimoji="0" lang="en-US" sz="2000" b="1"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Russell 2000</a:t>
            </a:r>
            <a:r>
              <a:rPr kumimoji="0" lang="en-US" sz="2000" b="1" i="0" u="none" strike="noStrike" kern="0" cap="none" spc="0" normalizeH="0" baseline="50000" noProof="0" dirty="0">
                <a:ln>
                  <a:noFill/>
                </a:ln>
                <a:solidFill>
                  <a:schemeClr val="accent3">
                    <a:lumMod val="50000"/>
                  </a:schemeClr>
                </a:solidFill>
                <a:effectLst/>
                <a:uLnTx/>
                <a:uFillTx/>
                <a:latin typeface="Arial" pitchFamily="34" charset="0"/>
                <a:cs typeface="Arial" pitchFamily="34" charset="0"/>
              </a:rPr>
              <a:t> </a:t>
            </a:r>
            <a:r>
              <a:rPr kumimoji="0" lang="en-US" sz="2000" b="0" i="0" u="none" strike="noStrike" kern="0" cap="none" spc="0" normalizeH="0" baseline="50000" noProof="0" dirty="0">
                <a:ln>
                  <a:noFill/>
                </a:ln>
                <a:solidFill>
                  <a:schemeClr val="accent3">
                    <a:lumMod val="50000"/>
                  </a:schemeClr>
                </a:solidFill>
                <a:effectLst/>
                <a:uLnTx/>
                <a:uFillTx/>
                <a:latin typeface="Arial" pitchFamily="34" charset="0"/>
                <a:cs typeface="Arial" pitchFamily="34" charset="0"/>
              </a:rPr>
              <a:t>®</a:t>
            </a:r>
            <a:r>
              <a:rPr kumimoji="0" lang="en-US" sz="2000" b="1"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 Index</a:t>
            </a:r>
            <a:endParaRPr kumimoji="0" lang="en-US" sz="2000" b="0"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endParaRPr>
          </a:p>
          <a:p>
            <a:pPr marL="0" lvl="2" indent="0">
              <a:spcBef>
                <a:spcPts val="0"/>
              </a:spcBef>
              <a:spcAft>
                <a:spcPts val="1200"/>
              </a:spcAft>
              <a:buNone/>
              <a:defRPr/>
            </a:pPr>
            <a:r>
              <a:rPr lang="en-US" sz="1800" b="1" kern="0" dirty="0">
                <a:solidFill>
                  <a:sysClr val="windowText" lastClr="000000"/>
                </a:solidFill>
                <a:latin typeface="Wingdings 3" pitchFamily="18" charset="2"/>
              </a:rPr>
              <a:t> </a:t>
            </a:r>
            <a:r>
              <a:rPr lang="en-US" sz="1800" b="1" kern="0" dirty="0">
                <a:solidFill>
                  <a:sysClr val="windowText" lastClr="000000"/>
                </a:solidFill>
                <a:latin typeface="Arial"/>
                <a:cs typeface="Arial"/>
              </a:rPr>
              <a:t>• </a:t>
            </a:r>
            <a:r>
              <a:rPr kumimoji="0" lang="en-US" sz="1800" b="0" i="0" u="none" strike="noStrike" kern="0" cap="none" spc="0" normalizeH="0" baseline="0" noProof="0" dirty="0">
                <a:ln>
                  <a:noFill/>
                </a:ln>
                <a:solidFill>
                  <a:srgbClr val="131313"/>
                </a:solidFill>
                <a:effectLst/>
                <a:uLnTx/>
                <a:uFillTx/>
                <a:latin typeface="Arial" pitchFamily="34" charset="0"/>
                <a:cs typeface="Arial" pitchFamily="34" charset="0"/>
              </a:rPr>
              <a:t>Performance of U.S. small-company market</a:t>
            </a:r>
          </a:p>
          <a:p>
            <a:pPr marL="0" lvl="2" indent="0">
              <a:spcBef>
                <a:spcPts val="0"/>
              </a:spcBef>
              <a:spcAft>
                <a:spcPts val="1200"/>
              </a:spcAft>
              <a:buNone/>
              <a:defRPr/>
            </a:pPr>
            <a:r>
              <a:rPr lang="en-US" sz="1800" b="1" kern="0" dirty="0">
                <a:solidFill>
                  <a:sysClr val="windowText" lastClr="000000"/>
                </a:solidFill>
                <a:latin typeface="Wingdings 3" pitchFamily="18" charset="2"/>
              </a:rPr>
              <a:t> </a:t>
            </a:r>
            <a:r>
              <a:rPr lang="en-US" sz="1800" b="1" kern="0" dirty="0">
                <a:solidFill>
                  <a:sysClr val="windowText" lastClr="000000"/>
                </a:solidFill>
                <a:latin typeface="Arial"/>
                <a:cs typeface="Arial"/>
              </a:rPr>
              <a:t>• </a:t>
            </a:r>
            <a:r>
              <a:rPr kumimoji="0" lang="en-US" sz="1800" b="0" i="0" u="none" strike="noStrike" kern="0" cap="none" spc="0" normalizeH="0" baseline="0" noProof="0" dirty="0">
                <a:ln>
                  <a:noFill/>
                </a:ln>
                <a:solidFill>
                  <a:srgbClr val="131313"/>
                </a:solidFill>
                <a:effectLst/>
                <a:uLnTx/>
                <a:uFillTx/>
                <a:latin typeface="Arial" pitchFamily="34" charset="0"/>
                <a:cs typeface="Arial" pitchFamily="34" charset="0"/>
              </a:rPr>
              <a:t>2,000 companies; market capitalization less than $1 billion</a:t>
            </a:r>
          </a:p>
          <a:p>
            <a:pPr marL="0" marR="0" lvl="2" indent="0" defTabSz="914400" eaLnBrk="1" fontAlgn="auto" latinLnBrk="0" hangingPunct="1">
              <a:lnSpc>
                <a:spcPct val="100000"/>
              </a:lnSpc>
              <a:spcBef>
                <a:spcPts val="0"/>
              </a:spcBef>
              <a:spcAft>
                <a:spcPts val="0"/>
              </a:spcAft>
              <a:buClrTx/>
              <a:buSzTx/>
              <a:buFont typeface="Wingdings 3"/>
              <a:buChar char="g"/>
              <a:tabLst/>
              <a:defRPr/>
            </a:pPr>
            <a:endParaRPr kumimoji="0" lang="en-US" sz="1800" b="0" i="0" u="none" strike="noStrike" kern="0" cap="none" spc="0" normalizeH="0" baseline="0" noProof="0" dirty="0">
              <a:ln>
                <a:noFill/>
              </a:ln>
              <a:solidFill>
                <a:srgbClr val="131313"/>
              </a:solidFill>
              <a:effectLst/>
              <a:uLnTx/>
              <a:uFillTx/>
            </a:endParaRPr>
          </a:p>
          <a:p>
            <a:pPr marL="0" marR="0" lvl="2" indent="0" defTabSz="914400" eaLnBrk="1" fontAlgn="auto" latinLnBrk="0" hangingPunct="1">
              <a:lnSpc>
                <a:spcPct val="100000"/>
              </a:lnSpc>
              <a:spcBef>
                <a:spcPts val="0"/>
              </a:spcBef>
              <a:spcAft>
                <a:spcPts val="0"/>
              </a:spcAft>
              <a:buClrTx/>
              <a:buSzTx/>
              <a:buFont typeface="Wingdings 3"/>
              <a:buChar char="g"/>
              <a:tabLst/>
              <a:defRPr/>
            </a:pPr>
            <a:endParaRPr kumimoji="0" lang="en-US" sz="1800" b="0" i="0" u="none" strike="noStrike" kern="0" cap="none" spc="0" normalizeH="0" baseline="0" noProof="0" dirty="0">
              <a:ln>
                <a:noFill/>
              </a:ln>
              <a:solidFill>
                <a:srgbClr val="131313"/>
              </a:solidFill>
              <a:effectLst/>
              <a:uLnTx/>
              <a:uFillTx/>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chemeClr val="accent3">
                    <a:lumMod val="50000"/>
                  </a:schemeClr>
                </a:solidFill>
                <a:effectLst/>
                <a:uLnTx/>
                <a:uFillTx/>
              </a:rPr>
              <a:t> </a:t>
            </a:r>
            <a:r>
              <a:rPr kumimoji="0" lang="en-US" sz="2000" b="1"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Morgan Stanley Capital International Europe, Australasia</a:t>
            </a:r>
          </a:p>
          <a:p>
            <a:pPr marL="0" marR="0" lvl="0" indent="0" defTabSz="914400" eaLnBrk="1" fontAlgn="auto" latinLnBrk="0" hangingPunct="1">
              <a:lnSpc>
                <a:spcPct val="100000"/>
              </a:lnSpc>
              <a:spcBef>
                <a:spcPts val="0"/>
              </a:spcBef>
              <a:spcAft>
                <a:spcPts val="1200"/>
              </a:spcAft>
              <a:buClrTx/>
              <a:buSzTx/>
              <a:buFontTx/>
              <a:buNone/>
              <a:tabLst/>
              <a:defRPr/>
            </a:pPr>
            <a:r>
              <a:rPr kumimoji="0" lang="en-US" sz="2000" b="1"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rPr>
              <a:t>  and Far East (MSCI EAFE)</a:t>
            </a:r>
            <a:endParaRPr kumimoji="0" lang="en-US" sz="2000" b="0" i="0" u="none" strike="noStrike" kern="0" cap="none" spc="0" normalizeH="0" baseline="0" noProof="0" dirty="0">
              <a:ln>
                <a:noFill/>
              </a:ln>
              <a:solidFill>
                <a:schemeClr val="accent3">
                  <a:lumMod val="50000"/>
                </a:schemeClr>
              </a:solidFill>
              <a:effectLst/>
              <a:uLnTx/>
              <a:uFillTx/>
              <a:latin typeface="Arial" pitchFamily="34" charset="0"/>
              <a:cs typeface="Arial" pitchFamily="34" charset="0"/>
            </a:endParaRPr>
          </a:p>
          <a:p>
            <a:pPr marL="0" lvl="2" indent="0">
              <a:spcBef>
                <a:spcPts val="0"/>
              </a:spcBef>
              <a:spcAft>
                <a:spcPts val="1200"/>
              </a:spcAft>
              <a:buNone/>
              <a:defRPr/>
            </a:pPr>
            <a:r>
              <a:rPr lang="en-US" sz="1800" b="1" kern="0" dirty="0">
                <a:solidFill>
                  <a:sysClr val="windowText" lastClr="000000"/>
                </a:solidFill>
                <a:latin typeface="Wingdings 3" pitchFamily="18" charset="2"/>
              </a:rPr>
              <a:t> </a:t>
            </a:r>
            <a:r>
              <a:rPr lang="en-US" sz="1800" b="1" kern="0" dirty="0">
                <a:solidFill>
                  <a:sysClr val="windowText" lastClr="000000"/>
                </a:solidFill>
                <a:latin typeface="Arial"/>
                <a:cs typeface="Arial"/>
              </a:rPr>
              <a:t>• </a:t>
            </a:r>
            <a:r>
              <a:rPr kumimoji="0" lang="en-US" sz="1800" b="0" i="0" u="none" strike="noStrike" kern="0" cap="none" spc="0" normalizeH="0" baseline="0" noProof="0" dirty="0">
                <a:ln>
                  <a:noFill/>
                </a:ln>
                <a:solidFill>
                  <a:srgbClr val="131313"/>
                </a:solidFill>
                <a:effectLst/>
                <a:uLnTx/>
                <a:uFillTx/>
                <a:latin typeface="Arial" pitchFamily="34" charset="0"/>
                <a:cs typeface="Arial" pitchFamily="34" charset="0"/>
              </a:rPr>
              <a:t>Developed markets of the world, not including the United States</a:t>
            </a:r>
          </a:p>
          <a:p>
            <a:pPr marL="0" lvl="2" indent="0">
              <a:spcBef>
                <a:spcPts val="0"/>
              </a:spcBef>
              <a:spcAft>
                <a:spcPts val="1200"/>
              </a:spcAft>
              <a:buNone/>
              <a:defRPr/>
            </a:pPr>
            <a:r>
              <a:rPr lang="en-US" sz="1800" b="1" kern="0" dirty="0">
                <a:solidFill>
                  <a:sysClr val="windowText" lastClr="000000"/>
                </a:solidFill>
                <a:latin typeface="Wingdings 3" pitchFamily="18" charset="2"/>
              </a:rPr>
              <a:t> </a:t>
            </a:r>
            <a:r>
              <a:rPr lang="en-US" sz="1800" b="1" kern="0" dirty="0">
                <a:solidFill>
                  <a:sysClr val="windowText" lastClr="000000"/>
                </a:solidFill>
                <a:latin typeface="Arial"/>
                <a:cs typeface="Arial"/>
              </a:rPr>
              <a:t>• </a:t>
            </a:r>
            <a:r>
              <a:rPr kumimoji="0" lang="en-US" sz="1800" b="0" i="0" u="none" strike="noStrike" kern="0" cap="none" spc="0" normalizeH="0" baseline="0" noProof="0" dirty="0">
                <a:ln>
                  <a:noFill/>
                </a:ln>
                <a:solidFill>
                  <a:srgbClr val="131313"/>
                </a:solidFill>
                <a:effectLst/>
                <a:uLnTx/>
                <a:uFillTx/>
                <a:latin typeface="Arial" pitchFamily="34" charset="0"/>
                <a:cs typeface="Arial" pitchFamily="34" charset="0"/>
              </a:rPr>
              <a:t>21 individual country indexes</a:t>
            </a:r>
          </a:p>
          <a:p>
            <a:pPr marL="0" lvl="2" indent="0">
              <a:spcBef>
                <a:spcPts val="0"/>
              </a:spcBef>
              <a:buNone/>
              <a:defRPr/>
            </a:pPr>
            <a:r>
              <a:rPr lang="en-US" sz="1800" b="1" kern="0" dirty="0">
                <a:solidFill>
                  <a:sysClr val="windowText" lastClr="000000"/>
                </a:solidFill>
                <a:latin typeface="Wingdings 3" pitchFamily="18" charset="2"/>
              </a:rPr>
              <a:t> </a:t>
            </a:r>
            <a:r>
              <a:rPr lang="en-US" sz="1800" b="1" kern="0" dirty="0">
                <a:solidFill>
                  <a:sysClr val="windowText" lastClr="000000"/>
                </a:solidFill>
                <a:latin typeface="Arial"/>
                <a:cs typeface="Arial"/>
              </a:rPr>
              <a:t>• </a:t>
            </a:r>
            <a:r>
              <a:rPr kumimoji="0" lang="en-US" sz="1800" b="0" i="0" u="none" strike="noStrike" kern="0" cap="none" spc="0" normalizeH="0" baseline="0" noProof="0" dirty="0">
                <a:ln>
                  <a:noFill/>
                </a:ln>
                <a:solidFill>
                  <a:srgbClr val="131313"/>
                </a:solidFill>
                <a:effectLst/>
                <a:uLnTx/>
                <a:uFillTx/>
                <a:latin typeface="Arial" pitchFamily="34" charset="0"/>
                <a:cs typeface="Arial" pitchFamily="34" charset="0"/>
              </a:rPr>
              <a:t>International stock benchmark</a:t>
            </a: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31313"/>
              </a:solidFill>
              <a:effectLst/>
              <a:uLnTx/>
              <a:uFillTx/>
            </a:endParaRPr>
          </a:p>
        </p:txBody>
      </p:sp>
      <p:sp>
        <p:nvSpPr>
          <p:cNvPr id="8" name="TextBox 7"/>
          <p:cNvSpPr txBox="1"/>
          <p:nvPr/>
        </p:nvSpPr>
        <p:spPr>
          <a:xfrm>
            <a:off x="0" y="6443990"/>
            <a:ext cx="9144000" cy="253916"/>
          </a:xfrm>
          <a:prstGeom prst="rect">
            <a:avLst/>
          </a:prstGeom>
          <a:noFill/>
        </p:spPr>
        <p:txBody>
          <a:bodyPr wrap="square" rtlCol="0">
            <a:spAutoFit/>
          </a:bodyPr>
          <a:lstStyle/>
          <a:p>
            <a:pPr algn="ctr"/>
            <a:r>
              <a:rPr lang="en-US" sz="1050" b="1" dirty="0">
                <a:latin typeface="Arial" pitchFamily="34" charset="0"/>
                <a:cs typeface="Arial" pitchFamily="34" charset="0"/>
              </a:rPr>
              <a:t>Basics of the Financial Markets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E4EEC6C5-6931-964C-8243-2862569B1206}" type="slidenum">
              <a:rPr lang="en-US" smtClean="0"/>
              <a:pPr/>
              <a:t>9</a:t>
            </a:fld>
            <a:endParaRPr lang="en-US" dirty="0"/>
          </a:p>
        </p:txBody>
      </p:sp>
      <p:sp>
        <p:nvSpPr>
          <p:cNvPr id="9" name="Content Placeholder 4"/>
          <p:cNvSpPr txBox="1">
            <a:spLocks noGrp="1"/>
          </p:cNvSpPr>
          <p:nvPr>
            <p:ph type="title" idx="4294967295"/>
          </p:nvPr>
        </p:nvSpPr>
        <p:spPr bwMode="auto">
          <a:xfrm>
            <a:off x="381000" y="1295400"/>
            <a:ext cx="8610600" cy="38100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131313"/>
                </a:solidFill>
                <a:effectLst/>
                <a:uLnTx/>
                <a:uFillTx/>
                <a:latin typeface="Arial" pitchFamily="34" charset="0"/>
                <a:ea typeface="+mn-ea"/>
                <a:cs typeface="Arial" pitchFamily="34" charset="0"/>
              </a:rPr>
              <a:t>What about other indexes? </a:t>
            </a:r>
          </a:p>
        </p:txBody>
      </p:sp>
      <p:sp>
        <p:nvSpPr>
          <p:cNvPr id="11" name="Rectangle 10">
            <a:extLst>
              <a:ext uri="{C183D7F6-B498-43B3-948B-1728B52AA6E4}">
                <adec:decorative xmlns:adec="http://schemas.microsoft.com/office/drawing/2017/decorative" val="1"/>
              </a:ext>
            </a:extLst>
          </p:cNvPr>
          <p:cNvSpPr/>
          <p:nvPr/>
        </p:nvSpPr>
        <p:spPr bwMode="auto">
          <a:xfrm>
            <a:off x="7543800" y="0"/>
            <a:ext cx="14478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6" charset="-128"/>
              <a:cs typeface="ＭＳ Ｐゴシック" pitchFamily="-16" charset="-128"/>
            </a:endParaRPr>
          </a:p>
        </p:txBody>
      </p:sp>
      <p:sp>
        <p:nvSpPr>
          <p:cNvPr id="7" name="Content Placeholder 5"/>
          <p:cNvSpPr txBox="1">
            <a:spLocks/>
          </p:cNvSpPr>
          <p:nvPr/>
        </p:nvSpPr>
        <p:spPr>
          <a:xfrm>
            <a:off x="304800" y="1981200"/>
            <a:ext cx="7924800" cy="1752600"/>
          </a:xfrm>
          <a:prstGeom prst="rect">
            <a:avLst/>
          </a:prstGeom>
        </p:spPr>
        <p:txBody>
          <a:bodyPr>
            <a:normAutofit/>
          </a:bodyPr>
          <a:lstStyle/>
          <a:p>
            <a:pPr>
              <a:spcAft>
                <a:spcPts val="1200"/>
              </a:spcAft>
              <a:buFont typeface="Arial" pitchFamily="34" charset="0"/>
              <a:buChar char="•"/>
              <a:defRPr/>
            </a:pPr>
            <a:r>
              <a:rPr kumimoji="0" lang="en-US" sz="2000" b="0" i="0" u="none" strike="noStrike" kern="0" cap="none" spc="0" normalizeH="0" baseline="0" noProof="0" dirty="0">
                <a:ln>
                  <a:noFill/>
                </a:ln>
                <a:solidFill>
                  <a:schemeClr val="accent3">
                    <a:lumMod val="50000"/>
                  </a:schemeClr>
                </a:solidFill>
                <a:effectLst/>
                <a:uLnTx/>
                <a:uFillTx/>
                <a:latin typeface="Arial" pitchFamily="34" charset="0"/>
                <a:ea typeface="+mn-ea"/>
                <a:cs typeface="Arial" pitchFamily="34" charset="0"/>
              </a:rPr>
              <a:t> </a:t>
            </a:r>
            <a:r>
              <a:rPr lang="en-US" sz="2000" b="1" dirty="0">
                <a:solidFill>
                  <a:schemeClr val="accent3">
                    <a:lumMod val="50000"/>
                  </a:schemeClr>
                </a:solidFill>
                <a:latin typeface="Arial" pitchFamily="34" charset="0"/>
                <a:cs typeface="Arial" pitchFamily="34" charset="0"/>
              </a:rPr>
              <a:t>Barclays Capital Aggregate Bond Index</a:t>
            </a:r>
            <a:endParaRPr kumimoji="0" lang="en-US" sz="2000" b="0" i="0" u="none" strike="noStrike" kern="0" cap="none" spc="0" normalizeH="0" baseline="0" noProof="0" dirty="0">
              <a:ln>
                <a:noFill/>
              </a:ln>
              <a:solidFill>
                <a:schemeClr val="accent3">
                  <a:lumMod val="50000"/>
                </a:schemeClr>
              </a:solidFill>
              <a:effectLst/>
              <a:uLnTx/>
              <a:uFillTx/>
              <a:latin typeface="Arial" pitchFamily="34" charset="0"/>
              <a:ea typeface="+mn-ea"/>
              <a:cs typeface="Arial" pitchFamily="34" charset="0"/>
            </a:endParaRPr>
          </a:p>
          <a:p>
            <a:pPr marL="0" lvl="2">
              <a:spcAft>
                <a:spcPts val="1200"/>
              </a:spcAft>
              <a:defRPr/>
            </a:pPr>
            <a:r>
              <a:rPr lang="en-US" b="1" kern="0" dirty="0">
                <a:solidFill>
                  <a:sysClr val="windowText" lastClr="000000"/>
                </a:solidFill>
                <a:latin typeface="Wingdings 3" pitchFamily="18" charset="2"/>
              </a:rPr>
              <a:t> </a:t>
            </a:r>
            <a:r>
              <a:rPr lang="en-US" b="1" kern="0" dirty="0">
                <a:solidFill>
                  <a:sysClr val="windowText" lastClr="000000"/>
                </a:solidFill>
                <a:latin typeface="Arial"/>
                <a:cs typeface="Arial"/>
              </a:rPr>
              <a:t>• </a:t>
            </a:r>
            <a:r>
              <a:rPr lang="en-US" dirty="0">
                <a:solidFill>
                  <a:srgbClr val="131313"/>
                </a:solidFill>
                <a:latin typeface="Arial" pitchFamily="34" charset="0"/>
                <a:cs typeface="Arial" pitchFamily="34" charset="0"/>
              </a:rPr>
              <a:t>Broad U.S. investment-grade bond market</a:t>
            </a:r>
            <a:endParaRPr kumimoji="0" lang="en-US" sz="1800" b="0" i="0" u="none" strike="noStrike" kern="0" cap="none" spc="0" normalizeH="0" baseline="0" noProof="0" dirty="0">
              <a:ln>
                <a:noFill/>
              </a:ln>
              <a:solidFill>
                <a:srgbClr val="131313"/>
              </a:solidFill>
              <a:effectLst/>
              <a:uLnTx/>
              <a:uFillTx/>
              <a:latin typeface="Arial" pitchFamily="34" charset="0"/>
              <a:ea typeface="+mn-ea"/>
              <a:cs typeface="Arial" pitchFamily="34" charset="0"/>
            </a:endParaRPr>
          </a:p>
          <a:p>
            <a:pPr marL="0" lvl="2">
              <a:spcAft>
                <a:spcPts val="1200"/>
              </a:spcAft>
              <a:defRPr/>
            </a:pPr>
            <a:r>
              <a:rPr lang="en-US" b="1" kern="0" dirty="0">
                <a:solidFill>
                  <a:sysClr val="windowText" lastClr="000000"/>
                </a:solidFill>
                <a:latin typeface="Wingdings 3" pitchFamily="18" charset="2"/>
              </a:rPr>
              <a:t> </a:t>
            </a:r>
            <a:r>
              <a:rPr lang="en-US" b="1" kern="0" dirty="0">
                <a:solidFill>
                  <a:sysClr val="windowText" lastClr="000000"/>
                </a:solidFill>
                <a:latin typeface="Arial"/>
                <a:cs typeface="Arial"/>
              </a:rPr>
              <a:t>• </a:t>
            </a:r>
            <a:r>
              <a:rPr lang="en-US" dirty="0">
                <a:solidFill>
                  <a:srgbClr val="131313"/>
                </a:solidFill>
                <a:latin typeface="Arial" pitchFamily="34" charset="0"/>
                <a:cs typeface="Arial" pitchFamily="34" charset="0"/>
              </a:rPr>
              <a:t>Government, corporate and mortgage-backed loans</a:t>
            </a:r>
            <a:endParaRPr kumimoji="0" lang="en-US" sz="1800" b="0" i="0" u="none" strike="noStrike" kern="0" cap="none" spc="0" normalizeH="0" baseline="0" noProof="0" dirty="0">
              <a:ln>
                <a:noFill/>
              </a:ln>
              <a:solidFill>
                <a:srgbClr val="131313"/>
              </a:solidFill>
              <a:effectLst/>
              <a:uLnTx/>
              <a:uFillTx/>
              <a:latin typeface="Arial" pitchFamily="34" charset="0"/>
              <a:ea typeface="+mn-ea"/>
              <a:cs typeface="Arial" pitchFamily="34" charset="0"/>
            </a:endParaRPr>
          </a:p>
          <a:p>
            <a:pPr marL="0" marR="0" lvl="2" indent="0" algn="l" defTabSz="914400" rtl="0" eaLnBrk="1" fontAlgn="auto" latinLnBrk="0" hangingPunct="1">
              <a:lnSpc>
                <a:spcPct val="100000"/>
              </a:lnSpc>
              <a:spcBef>
                <a:spcPts val="0"/>
              </a:spcBef>
              <a:spcAft>
                <a:spcPts val="0"/>
              </a:spcAft>
              <a:buClrTx/>
              <a:buSzTx/>
              <a:buFont typeface="Wingdings 3"/>
              <a:buChar char="g"/>
              <a:tabLst/>
              <a:defRPr/>
            </a:pPr>
            <a:endParaRPr kumimoji="0" lang="en-US" sz="1800" b="0" i="0" u="none" strike="noStrike" kern="0" cap="none" spc="0" normalizeH="0" baseline="0" noProof="0" dirty="0">
              <a:ln>
                <a:noFill/>
              </a:ln>
              <a:solidFill>
                <a:srgbClr val="131313"/>
              </a:solidFill>
              <a:effectLst/>
              <a:uLnTx/>
              <a:uFillTx/>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 typeface="Wingdings 3"/>
              <a:buChar char="g"/>
              <a:tabLst/>
              <a:defRPr/>
            </a:pPr>
            <a:endParaRPr kumimoji="0" lang="en-US" sz="1800" b="0" i="0" u="none" strike="noStrike" kern="0" cap="none" spc="0" normalizeH="0" baseline="0" noProof="0" dirty="0">
              <a:ln>
                <a:noFill/>
              </a:ln>
              <a:solidFill>
                <a:srgbClr val="131313"/>
              </a:solidFill>
              <a:effectLst/>
              <a:uLnTx/>
              <a:uFillTx/>
              <a:latin typeface="+mn-lt"/>
              <a:ea typeface="+mn-ea"/>
              <a:cs typeface="+mn-cs"/>
            </a:endParaRPr>
          </a:p>
        </p:txBody>
      </p:sp>
      <p:pic>
        <p:nvPicPr>
          <p:cNvPr id="8" name="Picture 2">
            <a:extLst>
              <a:ext uri="{C183D7F6-B498-43B3-948B-1728B52AA6E4}">
                <adec:decorative xmlns:adec="http://schemas.microsoft.com/office/drawing/2017/decorative" val="1"/>
              </a:ext>
            </a:extLst>
          </p:cNvPr>
          <p:cNvPicPr>
            <a:picLocks noChangeAspect="1" noChangeArrowheads="1"/>
          </p:cNvPicPr>
          <p:nvPr/>
        </p:nvPicPr>
        <p:blipFill>
          <a:blip r:embed="rId2" cstate="screen"/>
          <a:srcRect/>
          <a:stretch>
            <a:fillRect/>
          </a:stretch>
        </p:blipFill>
        <p:spPr bwMode="auto">
          <a:xfrm>
            <a:off x="0" y="0"/>
            <a:ext cx="9144000" cy="1271651"/>
          </a:xfrm>
          <a:prstGeom prst="rect">
            <a:avLst/>
          </a:prstGeom>
          <a:noFill/>
        </p:spPr>
      </p:pic>
      <p:pic>
        <p:nvPicPr>
          <p:cNvPr id="12" name="Picture 2">
            <a:extLst>
              <a:ext uri="{C183D7F6-B498-43B3-948B-1728B52AA6E4}">
                <adec:decorative xmlns:adec="http://schemas.microsoft.com/office/drawing/2017/decorative" val="1"/>
              </a:ext>
            </a:extLst>
          </p:cNvPr>
          <p:cNvPicPr>
            <a:picLocks noChangeAspect="1" noChangeArrowheads="1"/>
          </p:cNvPicPr>
          <p:nvPr/>
        </p:nvPicPr>
        <p:blipFill>
          <a:blip r:embed="rId3" cstate="screen"/>
          <a:srcRect/>
          <a:stretch>
            <a:fillRect/>
          </a:stretch>
        </p:blipFill>
        <p:spPr bwMode="auto">
          <a:xfrm>
            <a:off x="0" y="3810000"/>
            <a:ext cx="9144000" cy="304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B19054F01D4343B5FD0DDD199A6CAA" ma:contentTypeVersion="2" ma:contentTypeDescription="Create a new document." ma:contentTypeScope="" ma:versionID="602eeb965ecd1cf329513ca13cad4c7d">
  <xsd:schema xmlns:xsd="http://www.w3.org/2001/XMLSchema" xmlns:p="http://schemas.microsoft.com/office/2006/metadata/properties" targetNamespace="http://schemas.microsoft.com/office/2006/metadata/properties" ma:root="true" ma:fieldsID="bd266a9e86b3acf8d28e986ffce05e0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FE05ABF-C57F-4703-8C1B-D6A13B7AF6B7}">
  <ds:schemaRefs>
    <ds:schemaRef ds:uri="http://schemas.microsoft.com/sharepoint/v3/contenttype/forms"/>
  </ds:schemaRefs>
</ds:datastoreItem>
</file>

<file path=customXml/itemProps2.xml><?xml version="1.0" encoding="utf-8"?>
<ds:datastoreItem xmlns:ds="http://schemas.openxmlformats.org/officeDocument/2006/customXml" ds:itemID="{591E63AB-7372-4B2A-A052-53B47A3642BF}">
  <ds:schemaRefs>
    <ds:schemaRef ds:uri="http://schemas.microsoft.com/office/2006/metadata/properties"/>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s>
</ds:datastoreItem>
</file>

<file path=customXml/itemProps3.xml><?xml version="1.0" encoding="utf-8"?>
<ds:datastoreItem xmlns:ds="http://schemas.openxmlformats.org/officeDocument/2006/customXml" ds:itemID="{5B8E54E8-E38A-497C-B3A3-5A7AED09C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1112</TotalTime>
  <Words>1420</Words>
  <Application>Microsoft Office PowerPoint</Application>
  <PresentationFormat>On-screen Show (4:3)</PresentationFormat>
  <Paragraphs>179</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Helvetica</vt:lpstr>
      <vt:lpstr>Wingdings 3</vt:lpstr>
      <vt:lpstr>Office Theme</vt:lpstr>
      <vt:lpstr>Retirement on the Brain® Basics of the Financial Markets</vt:lpstr>
      <vt:lpstr>Presented by…</vt:lpstr>
      <vt:lpstr>Being ready</vt:lpstr>
      <vt:lpstr>What are the markets anyway?</vt:lpstr>
      <vt:lpstr>Why is the Dow a media darling?</vt:lpstr>
      <vt:lpstr>Learning more about the Dow</vt:lpstr>
      <vt:lpstr>What about other indexes?</vt:lpstr>
      <vt:lpstr>What about other indexes? </vt:lpstr>
      <vt:lpstr>What about other indexes? </vt:lpstr>
      <vt:lpstr>What about investment categories?</vt:lpstr>
      <vt:lpstr>Cash equivalents</vt:lpstr>
      <vt:lpstr>Bonds</vt:lpstr>
      <vt:lpstr>Stocks</vt:lpstr>
      <vt:lpstr>What about investment options?</vt:lpstr>
      <vt:lpstr>What about investment options? </vt:lpstr>
      <vt:lpstr>Why not ‘time the market’? </vt:lpstr>
      <vt:lpstr>When is a good time to be in the market?</vt:lpstr>
      <vt:lpstr>Keep learning</vt:lpstr>
      <vt:lpstr>Thank you!</vt:lpstr>
      <vt:lpstr>Employers and plan participants</vt:lpstr>
    </vt:vector>
  </TitlesOfParts>
  <Company>Standard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on the Brain® Basics of the Financial Markets</dc:title>
  <dc:creator>The Standard</dc:creator>
  <cp:lastModifiedBy>Sangeetha Kuppusamy</cp:lastModifiedBy>
  <cp:revision>144</cp:revision>
  <dcterms:created xsi:type="dcterms:W3CDTF">2010-12-02T20:40:23Z</dcterms:created>
  <dcterms:modified xsi:type="dcterms:W3CDTF">2022-09-21T08:40:51Z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0x010100C1B19054F01D4343B5FD0DDD199A6CAA</vt:lpwstr>
  </property>
</Properties>
</file>