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96" r:id="rId2"/>
    <p:sldId id="327" r:id="rId3"/>
    <p:sldId id="396" r:id="rId4"/>
    <p:sldId id="400" r:id="rId5"/>
    <p:sldId id="398" r:id="rId6"/>
    <p:sldId id="401" r:id="rId7"/>
    <p:sldId id="402" r:id="rId8"/>
    <p:sldId id="403" r:id="rId9"/>
    <p:sldId id="412" r:id="rId10"/>
    <p:sldId id="406" r:id="rId11"/>
    <p:sldId id="404" r:id="rId12"/>
    <p:sldId id="405" r:id="rId13"/>
    <p:sldId id="413" r:id="rId14"/>
    <p:sldId id="414" r:id="rId15"/>
    <p:sldId id="407" r:id="rId16"/>
    <p:sldId id="408" r:id="rId17"/>
    <p:sldId id="345" r:id="rId18"/>
    <p:sldId id="411" r:id="rId19"/>
    <p:sldId id="409" r:id="rId20"/>
    <p:sldId id="410" r:id="rId21"/>
    <p:sldId id="38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emplate" id="{8230E5E0-70A2-4E45-86FF-BF92AF73E7A3}">
          <p14:sldIdLst>
            <p14:sldId id="296"/>
            <p14:sldId id="327"/>
            <p14:sldId id="396"/>
            <p14:sldId id="400"/>
            <p14:sldId id="398"/>
            <p14:sldId id="401"/>
            <p14:sldId id="402"/>
            <p14:sldId id="403"/>
            <p14:sldId id="412"/>
            <p14:sldId id="406"/>
            <p14:sldId id="404"/>
            <p14:sldId id="405"/>
            <p14:sldId id="413"/>
            <p14:sldId id="414"/>
            <p14:sldId id="407"/>
            <p14:sldId id="408"/>
            <p14:sldId id="345"/>
            <p14:sldId id="411"/>
            <p14:sldId id="409"/>
            <p14:sldId id="410"/>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Chin"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A6"/>
    <a:srgbClr val="FDBB63"/>
    <a:srgbClr val="F89828"/>
    <a:srgbClr val="75D0F4"/>
    <a:srgbClr val="54B948"/>
    <a:srgbClr val="0093D1"/>
    <a:srgbClr val="000000"/>
    <a:srgbClr val="A3C4FF"/>
    <a:srgbClr val="7E7CB3"/>
    <a:srgbClr val="6BA7E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3" autoAdjust="0"/>
    <p:restoredTop sz="86481" autoAdjust="0"/>
  </p:normalViewPr>
  <p:slideViewPr>
    <p:cSldViewPr snapToGrid="0">
      <p:cViewPr>
        <p:scale>
          <a:sx n="50" d="100"/>
          <a:sy n="50" d="100"/>
        </p:scale>
        <p:origin x="678" y="318"/>
      </p:cViewPr>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p:scale>
          <a:sx n="182" d="100"/>
          <a:sy n="182" d="100"/>
        </p:scale>
        <p:origin x="106" y="-21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5371C64-A821-424F-91AD-E087AAFCC13B}" type="datetime4">
              <a:rPr lang="en-US" smtClean="0"/>
              <a:t>September 21, 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BC7FA04-88A4-5341-A941-F2704798689E}" type="slidenum">
              <a:rPr lang="en-US"/>
              <a:pPr>
                <a:defRPr/>
              </a:pPr>
              <a:t>‹#›</a:t>
            </a:fld>
            <a:endParaRPr lang="en-US" dirty="0"/>
          </a:p>
        </p:txBody>
      </p:sp>
    </p:spTree>
    <p:extLst>
      <p:ext uri="{BB962C8B-B14F-4D97-AF65-F5344CB8AC3E}">
        <p14:creationId xmlns:p14="http://schemas.microsoft.com/office/powerpoint/2010/main" val="2938347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4EE803D-8C60-4F8B-9456-94B43560CCA2}" type="datetime4">
              <a:rPr lang="en-US" smtClean="0"/>
              <a:t>September 21, 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6CA6B5E-4A80-174E-ACF3-3E1260549E77}" type="slidenum">
              <a:rPr lang="en-US"/>
              <a:pPr>
                <a:defRPr/>
              </a:pPr>
              <a:t>‹#›</a:t>
            </a:fld>
            <a:endParaRPr lang="en-US" dirty="0"/>
          </a:p>
        </p:txBody>
      </p:sp>
    </p:spTree>
    <p:extLst>
      <p:ext uri="{BB962C8B-B14F-4D97-AF65-F5344CB8AC3E}">
        <p14:creationId xmlns:p14="http://schemas.microsoft.com/office/powerpoint/2010/main" val="414434322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ederalreserve.gov/publications/2017-economic-well-being-of-us-households-in-2016-education-debt-loans.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newyorkfed.org/microeconomics/databank.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2439365"/>
          </a:xfrm>
        </p:spPr>
        <p:txBody>
          <a:bodyPr>
            <a:normAutofit/>
          </a:bodyPr>
          <a:lstStyle/>
          <a:p>
            <a:r>
              <a:rPr lang="en-US" sz="1200" b="0" i="0" kern="1200" dirty="0">
                <a:solidFill>
                  <a:schemeClr val="tx1"/>
                </a:solidFill>
                <a:effectLst/>
                <a:latin typeface="+mn-lt"/>
                <a:ea typeface="ＭＳ Ｐゴシック" charset="0"/>
                <a:cs typeface="ＭＳ Ｐゴシック" charset="0"/>
              </a:rPr>
              <a:t>Your employer offers a retirement plan to </a:t>
            </a:r>
            <a:r>
              <a:rPr lang="en-US" dirty="0"/>
              <a:t>help you save for the future. </a:t>
            </a:r>
          </a:p>
          <a:p>
            <a:r>
              <a:rPr lang="en-US" dirty="0"/>
              <a:t>Investing in a retirement plan will help you worry less about paying the bills and enjoying life when you’re no longer earning a regular paycheck. </a:t>
            </a:r>
            <a:endParaRPr lang="en-US" dirty="0">
              <a:solidFill>
                <a:srgbClr val="FF0000"/>
              </a:solidFill>
            </a:endParaRPr>
          </a:p>
          <a:p>
            <a:r>
              <a:rPr lang="en-US" dirty="0"/>
              <a:t>If you have a student loan to pay off, saving for retirement may seem like a low priority. But there are definitely downsides to putting off this important financial goal.   </a:t>
            </a:r>
          </a:p>
          <a:p>
            <a:r>
              <a:rPr lang="en-US" dirty="0"/>
              <a:t>What’s your best move when it comes to paying down a loan or saving for the future? </a:t>
            </a:r>
          </a:p>
          <a:p>
            <a:r>
              <a:rPr lang="en-US" dirty="0"/>
              <a:t>That’s what we’ll explore today. </a:t>
            </a:r>
          </a:p>
          <a:p>
            <a:endParaRPr lang="en-US" dirty="0"/>
          </a:p>
          <a:p>
            <a:endParaRPr lang="en-US" dirty="0"/>
          </a:p>
        </p:txBody>
      </p:sp>
      <p:sp>
        <p:nvSpPr>
          <p:cNvPr id="4" name="Date Placeholder 3"/>
          <p:cNvSpPr>
            <a:spLocks noGrp="1"/>
          </p:cNvSpPr>
          <p:nvPr>
            <p:ph type="dt" idx="10"/>
          </p:nvPr>
        </p:nvSpPr>
        <p:spPr/>
        <p:txBody>
          <a:bodyPr/>
          <a:lstStyle/>
          <a:p>
            <a:pPr>
              <a:defRPr/>
            </a:pPr>
            <a:fld id="{6EE64464-369D-4E69-B8E7-DBBA06259929}" type="datetime4">
              <a:rPr lang="en-US" smtClean="0"/>
              <a:t>September 21,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a:t>
            </a:fld>
            <a:endParaRPr lang="en-US" dirty="0"/>
          </a:p>
        </p:txBody>
      </p:sp>
    </p:spTree>
    <p:extLst>
      <p:ext uri="{BB962C8B-B14F-4D97-AF65-F5344CB8AC3E}">
        <p14:creationId xmlns:p14="http://schemas.microsoft.com/office/powerpoint/2010/main" val="148369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focusing on paying off your loan, you’ll avoid paying all that interest. </a:t>
            </a:r>
          </a:p>
          <a:p>
            <a:r>
              <a:rPr lang="en-US" dirty="0"/>
              <a:t>But remember that while you’ve been focused on paying down your debt, you haven’t saved or invested as much money for retirement. You may have to play catchup to save enough for the future. </a:t>
            </a:r>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10</a:t>
            </a:fld>
            <a:endParaRPr lang="en-US" dirty="0"/>
          </a:p>
        </p:txBody>
      </p:sp>
    </p:spTree>
    <p:extLst>
      <p:ext uri="{BB962C8B-B14F-4D97-AF65-F5344CB8AC3E}">
        <p14:creationId xmlns:p14="http://schemas.microsoft.com/office/powerpoint/2010/main" val="813303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an option where you pay down your loan AND save for the future.</a:t>
            </a:r>
          </a:p>
          <a:p>
            <a:r>
              <a:rPr lang="en-US" dirty="0"/>
              <a:t>Make the minimum payment possible on your student loan each month.</a:t>
            </a:r>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11</a:t>
            </a:fld>
            <a:endParaRPr lang="en-US" dirty="0"/>
          </a:p>
        </p:txBody>
      </p:sp>
    </p:spTree>
    <p:extLst>
      <p:ext uri="{BB962C8B-B14F-4D97-AF65-F5344CB8AC3E}">
        <p14:creationId xmlns:p14="http://schemas.microsoft.com/office/powerpoint/2010/main" val="2711759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US" dirty="0"/>
              <a:t>Check your finances to see if you can put extra funds toward retirement. </a:t>
            </a:r>
          </a:p>
          <a:p>
            <a:r>
              <a:rPr lang="en-US" dirty="0"/>
              <a:t>Enroll in your retirement account and start contributing on a regular basis. Or increase your regular contribution if you’re already enrolled. </a:t>
            </a:r>
          </a:p>
          <a:p>
            <a:r>
              <a:rPr lang="en-US" dirty="0"/>
              <a:t>If your employer offers a match, contribute enough to meet the match. For example, if your employer matches up to 3% of your paycheck, put at least that much into your account.</a:t>
            </a:r>
          </a:p>
          <a:p>
            <a:r>
              <a:rPr lang="en-US" dirty="0"/>
              <a:t>Employer matching helps you earn even more on your investment.</a:t>
            </a:r>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12</a:t>
            </a:fld>
            <a:endParaRPr lang="en-US" dirty="0"/>
          </a:p>
        </p:txBody>
      </p:sp>
    </p:spTree>
    <p:extLst>
      <p:ext uri="{BB962C8B-B14F-4D97-AF65-F5344CB8AC3E}">
        <p14:creationId xmlns:p14="http://schemas.microsoft.com/office/powerpoint/2010/main" val="378297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US" dirty="0"/>
              <a:t>Check your finances to see if you can put extra funds toward retirement. </a:t>
            </a:r>
          </a:p>
          <a:p>
            <a:r>
              <a:rPr lang="en-US" dirty="0"/>
              <a:t>Enroll in your retirement account and start contributing on a regular basis. Or increase your regular contribution if you’re already enrolled. </a:t>
            </a:r>
          </a:p>
          <a:p>
            <a:r>
              <a:rPr lang="en-US" dirty="0"/>
              <a:t>If your employer offers a match, contribute enough to meet the match. For example, if your employer matches up to 3% of your paycheck, put at least that much into your account.</a:t>
            </a:r>
          </a:p>
          <a:p>
            <a:r>
              <a:rPr lang="en-US" dirty="0"/>
              <a:t>Employer matching helps you earn even more on your investment.</a:t>
            </a:r>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13</a:t>
            </a:fld>
            <a:endParaRPr lang="en-US" dirty="0"/>
          </a:p>
        </p:txBody>
      </p:sp>
    </p:spTree>
    <p:extLst>
      <p:ext uri="{BB962C8B-B14F-4D97-AF65-F5344CB8AC3E}">
        <p14:creationId xmlns:p14="http://schemas.microsoft.com/office/powerpoint/2010/main" val="445084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US" sz="1200" b="0" i="0" kern="1200" dirty="0">
                <a:solidFill>
                  <a:schemeClr val="tx1"/>
                </a:solidFill>
                <a:effectLst/>
                <a:latin typeface="+mn-lt"/>
                <a:ea typeface="ＭＳ Ｐゴシック" charset="0"/>
                <a:cs typeface="ＭＳ Ｐゴシック" charset="0"/>
              </a:rPr>
              <a:t> When you’re focusing on both goals -- paying down your loan and saving for retirement – there are plenty of positives. These include compounding, employer matching and tax breaks.</a:t>
            </a:r>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14</a:t>
            </a:fld>
            <a:endParaRPr lang="en-US" dirty="0"/>
          </a:p>
        </p:txBody>
      </p:sp>
    </p:spTree>
    <p:extLst>
      <p:ext uri="{BB962C8B-B14F-4D97-AF65-F5344CB8AC3E}">
        <p14:creationId xmlns:p14="http://schemas.microsoft.com/office/powerpoint/2010/main" val="1170618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ＭＳ Ｐゴシック" charset="0"/>
                <a:cs typeface="ＭＳ Ｐゴシック" charset="0"/>
              </a:rPr>
              <a:t>Compounding happens when the interest on your investments is reinvested and starts earning a return, too. Saving early gives you more years of compounding.</a:t>
            </a:r>
          </a:p>
          <a:p>
            <a:r>
              <a:rPr lang="en-US" sz="1200" b="0" i="0" kern="1200" dirty="0">
                <a:solidFill>
                  <a:schemeClr val="tx1"/>
                </a:solidFill>
                <a:effectLst/>
                <a:latin typeface="+mn-lt"/>
                <a:ea typeface="ＭＳ Ｐゴシック" charset="0"/>
                <a:cs typeface="ＭＳ Ｐゴシック" charset="0"/>
              </a:rPr>
              <a:t> </a:t>
            </a:r>
          </a:p>
          <a:p>
            <a:r>
              <a:rPr lang="en-US" sz="1200" b="0" i="0" kern="1200" dirty="0">
                <a:solidFill>
                  <a:schemeClr val="tx1"/>
                </a:solidFill>
                <a:effectLst/>
                <a:latin typeface="+mn-lt"/>
                <a:ea typeface="ＭＳ Ｐゴシック" charset="0"/>
                <a:cs typeface="ＭＳ Ｐゴシック" charset="0"/>
              </a:rPr>
              <a:t>We’ve already talked about taking advantage of employer matching. Think of a match as free money. If you don’t save enough to get the match, you’re missing out on free money.</a:t>
            </a:r>
          </a:p>
          <a:p>
            <a:r>
              <a:rPr lang="en-US" sz="1200" b="0" i="0" kern="1200" dirty="0">
                <a:solidFill>
                  <a:schemeClr val="tx1"/>
                </a:solidFill>
                <a:effectLst/>
                <a:latin typeface="+mn-lt"/>
                <a:ea typeface="ＭＳ Ｐゴシック" charset="0"/>
                <a:cs typeface="ＭＳ Ｐゴシック" charset="0"/>
              </a:rPr>
              <a:t> </a:t>
            </a:r>
          </a:p>
          <a:p>
            <a:r>
              <a:rPr lang="en-US" sz="1200" b="0" i="0" kern="1200" dirty="0">
                <a:solidFill>
                  <a:schemeClr val="tx1"/>
                </a:solidFill>
                <a:effectLst/>
                <a:latin typeface="+mn-lt"/>
                <a:ea typeface="ＭＳ Ｐゴシック" charset="0"/>
                <a:cs typeface="ＭＳ Ｐゴシック" charset="0"/>
              </a:rPr>
              <a:t>And don’t forget the tax breaks you may get from a retirement plan. Typically, your contributions are made with pre-tax dollars, and you don’t pay taxes until you withdraw money. </a:t>
            </a:r>
          </a:p>
          <a:p>
            <a:r>
              <a:rPr lang="en-US" sz="1200" b="0" i="0" kern="1200" dirty="0">
                <a:solidFill>
                  <a:schemeClr val="tx1"/>
                </a:solidFill>
                <a:effectLst/>
                <a:latin typeface="+mn-lt"/>
                <a:ea typeface="ＭＳ Ｐゴシック" charset="0"/>
                <a:cs typeface="ＭＳ Ｐゴシック" charset="0"/>
              </a:rPr>
              <a:t> </a:t>
            </a:r>
          </a:p>
          <a:p>
            <a:endParaRPr lang="en-US" dirty="0"/>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15</a:t>
            </a:fld>
            <a:endParaRPr lang="en-US" dirty="0"/>
          </a:p>
        </p:txBody>
      </p:sp>
    </p:spTree>
    <p:extLst>
      <p:ext uri="{BB962C8B-B14F-4D97-AF65-F5344CB8AC3E}">
        <p14:creationId xmlns:p14="http://schemas.microsoft.com/office/powerpoint/2010/main" val="131050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 student loan is paid off, redirect your loan payment to your retirement plan. </a:t>
            </a:r>
          </a:p>
          <a:p>
            <a:r>
              <a:rPr lang="en-US" dirty="0"/>
              <a:t>By paying down </a:t>
            </a:r>
            <a:r>
              <a:rPr lang="en-US" i="1" dirty="0"/>
              <a:t>and</a:t>
            </a:r>
            <a:r>
              <a:rPr lang="en-US" dirty="0"/>
              <a:t> saving up, your retirement savings will have time to add up. You’ll have less to worry about when you stop getting a regular paycheck. </a:t>
            </a:r>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16</a:t>
            </a:fld>
            <a:endParaRPr lang="en-US" dirty="0"/>
          </a:p>
        </p:txBody>
      </p:sp>
    </p:spTree>
    <p:extLst>
      <p:ext uri="{BB962C8B-B14F-4D97-AF65-F5344CB8AC3E}">
        <p14:creationId xmlns:p14="http://schemas.microsoft.com/office/powerpoint/2010/main" val="397405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DBB63"/>
                </a:solidFill>
              </a:rPr>
              <a:t>[1 Click for each animation]</a:t>
            </a:r>
          </a:p>
          <a:p>
            <a:endParaRPr lang="en-US" dirty="0"/>
          </a:p>
          <a:p>
            <a:r>
              <a:rPr lang="en-US" sz="1200" b="0" i="0" kern="1200" dirty="0">
                <a:solidFill>
                  <a:schemeClr val="tx1"/>
                </a:solidFill>
                <a:effectLst/>
                <a:latin typeface="+mn-lt"/>
                <a:ea typeface="ＭＳ Ｐゴシック" charset="0"/>
                <a:cs typeface="ＭＳ Ｐゴシック" charset="0"/>
              </a:rPr>
              <a:t>If you haven't enrolled in your employer's plan, here are five of the best reasons to sign up today</a:t>
            </a:r>
            <a:r>
              <a:rPr lang="en-US" dirty="0"/>
              <a:t>:</a:t>
            </a:r>
          </a:p>
          <a:p>
            <a:r>
              <a:rPr lang="en-US" dirty="0"/>
              <a:t> </a:t>
            </a:r>
          </a:p>
          <a:p>
            <a:pPr marL="457200" indent="-457200">
              <a:buFont typeface="+mj-lt"/>
              <a:buAutoNum type="arabicPeriod"/>
            </a:pPr>
            <a:r>
              <a:rPr lang="en-US" dirty="0"/>
              <a:t>It’s easy – saving is automatic. Contributions to your retirement plan are taken directly out of your paycheck. This makes saving easy and seamless. And you can take your savings with you if you leave your job.</a:t>
            </a:r>
          </a:p>
          <a:p>
            <a:pPr marL="457200" indent="-457200">
              <a:buFont typeface="+mj-lt"/>
              <a:buAutoNum type="arabicPeriod"/>
            </a:pPr>
            <a:endParaRPr lang="en-US" dirty="0"/>
          </a:p>
          <a:p>
            <a:pPr marL="457200" indent="-457200">
              <a:buFont typeface="+mj-lt"/>
              <a:buAutoNum type="arabicPeriod"/>
            </a:pPr>
            <a:r>
              <a:rPr lang="en-US" dirty="0"/>
              <a:t>There are tax advantages. Your contributions are made before taxes are withheld. This reduces your taxable income and income taxes. </a:t>
            </a:r>
          </a:p>
          <a:p>
            <a:pPr marL="457200" indent="-457200">
              <a:buFont typeface="+mj-lt"/>
              <a:buAutoNum type="arabicPeriod"/>
            </a:pPr>
            <a:endParaRPr lang="en-US" dirty="0"/>
          </a:p>
          <a:p>
            <a:pPr marL="457200" indent="-457200">
              <a:buFont typeface="+mj-lt"/>
              <a:buAutoNum type="arabicPeriod"/>
            </a:pPr>
            <a:r>
              <a:rPr lang="en-US" sz="1200" b="0" i="0" kern="1200" dirty="0">
                <a:solidFill>
                  <a:schemeClr val="tx1"/>
                </a:solidFill>
                <a:effectLst/>
                <a:latin typeface="+mn-lt"/>
                <a:ea typeface="ＭＳ Ｐゴシック" charset="0"/>
                <a:cs typeface="ＭＳ Ｐゴシック" charset="0"/>
              </a:rPr>
              <a:t>Your plan's investment options have been put through a comprehensive review process. </a:t>
            </a:r>
            <a:r>
              <a:rPr lang="en-US" dirty="0"/>
              <a:t>This helps ensure that you have a diverse and appropriate selection of options to choose from.</a:t>
            </a:r>
            <a:endParaRPr lang="en-US" sz="1200" b="0" i="0" kern="1200" dirty="0">
              <a:solidFill>
                <a:schemeClr val="tx1"/>
              </a:solidFill>
              <a:effectLst/>
              <a:latin typeface="+mn-lt"/>
              <a:ea typeface="ＭＳ Ｐゴシック" charset="0"/>
              <a:cs typeface="ＭＳ Ｐゴシック" charset="0"/>
            </a:endParaRPr>
          </a:p>
          <a:p>
            <a:pPr marL="457200" indent="-457200">
              <a:buFont typeface="+mj-lt"/>
              <a:buAutoNum type="arabicPeriod"/>
            </a:pPr>
            <a:endParaRPr lang="en-US" dirty="0"/>
          </a:p>
          <a:p>
            <a:pPr marL="457200" indent="-457200">
              <a:buFont typeface="+mj-lt"/>
              <a:buAutoNum type="arabicPeriod"/>
            </a:pPr>
            <a:r>
              <a:rPr lang="en-US" dirty="0"/>
              <a:t>Compounding happens.</a:t>
            </a:r>
            <a:r>
              <a:rPr lang="en-US" baseline="0" dirty="0"/>
              <a:t> The earnings on your savings are reinvested and start earning an investment return of their own. The earlier you start saving, the more likely you'll benefit from compounding.</a:t>
            </a:r>
          </a:p>
          <a:p>
            <a:pPr marL="457200" indent="-457200">
              <a:buFont typeface="+mj-lt"/>
              <a:buAutoNum type="arabicPeriod"/>
            </a:pPr>
            <a:endParaRPr lang="en-US" dirty="0"/>
          </a:p>
          <a:p>
            <a:pPr marL="457200" indent="-457200">
              <a:buFont typeface="+mj-lt"/>
              <a:buAutoNum type="arabicPeriod"/>
            </a:pPr>
            <a:r>
              <a:rPr lang="en-US" dirty="0"/>
              <a:t>“Free money.” Your employer may match part of your contribution. That means you may be able to double your contributions up to a limit.  </a:t>
            </a:r>
          </a:p>
          <a:p>
            <a:pPr marL="457200" indent="-457200">
              <a:buFont typeface="+mj-lt"/>
              <a:buAutoNum type="arabicPeriod"/>
            </a:pPr>
            <a:endParaRPr lang="en-US" dirty="0"/>
          </a:p>
          <a:p>
            <a:pPr marL="0" indent="0">
              <a:buFont typeface="+mj-lt"/>
              <a:buNone/>
            </a:pPr>
            <a:endParaRPr lang="en-US" dirty="0"/>
          </a:p>
          <a:p>
            <a:pPr marL="457200" indent="-457200">
              <a:buFont typeface="+mj-lt"/>
              <a:buAutoNum type="arabicPeriod"/>
            </a:pPr>
            <a:endParaRPr lang="en-US" dirty="0"/>
          </a:p>
          <a:p>
            <a:pPr marL="0" indent="0">
              <a:buFont typeface="+mj-lt"/>
              <a:buNone/>
            </a:pPr>
            <a:endParaRPr lang="en-US" dirty="0"/>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17</a:t>
            </a:fld>
            <a:endParaRPr lang="en-US" dirty="0"/>
          </a:p>
        </p:txBody>
      </p:sp>
    </p:spTree>
    <p:extLst>
      <p:ext uri="{BB962C8B-B14F-4D97-AF65-F5344CB8AC3E}">
        <p14:creationId xmlns:p14="http://schemas.microsoft.com/office/powerpoint/2010/main" val="3010564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these guidelines to saving for retirement at each life stage. </a:t>
            </a:r>
          </a:p>
          <a:p>
            <a:pPr>
              <a:spcBef>
                <a:spcPct val="0"/>
              </a:spcBef>
            </a:pPr>
            <a:endParaRPr lang="en-US" dirty="0">
              <a:latin typeface="Calibri" charset="0"/>
            </a:endParaRPr>
          </a:p>
          <a:p>
            <a:pPr>
              <a:spcBef>
                <a:spcPct val="0"/>
              </a:spcBef>
            </a:pPr>
            <a:r>
              <a:rPr lang="en-US" dirty="0">
                <a:latin typeface="Calibri" charset="0"/>
              </a:rPr>
              <a:t>For example, the ideal target savings goal for a 45-year-old is 15 to 20 percent of your paycheck. </a:t>
            </a:r>
          </a:p>
          <a:p>
            <a:pPr>
              <a:spcBef>
                <a:spcPct val="0"/>
              </a:spcBef>
            </a:pPr>
            <a:endParaRPr lang="en-US" dirty="0">
              <a:latin typeface="Calibri" charset="0"/>
            </a:endParaRPr>
          </a:p>
          <a:p>
            <a:pPr>
              <a:spcBef>
                <a:spcPct val="0"/>
              </a:spcBef>
            </a:pPr>
            <a:r>
              <a:rPr lang="en-US" dirty="0">
                <a:latin typeface="Calibri" charset="0"/>
              </a:rPr>
              <a:t>At this age, you’re in good shape if you have 3.5 times your current annual salary already saved in a retirement account.</a:t>
            </a:r>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18</a:t>
            </a:fld>
            <a:endParaRPr lang="en-US" dirty="0"/>
          </a:p>
        </p:txBody>
      </p:sp>
    </p:spTree>
    <p:extLst>
      <p:ext uri="{BB962C8B-B14F-4D97-AF65-F5344CB8AC3E}">
        <p14:creationId xmlns:p14="http://schemas.microsoft.com/office/powerpoint/2010/main" val="14146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created a calculator to help you plan. It can help you identify options for paying down student debt and saving for retirement.</a:t>
            </a:r>
          </a:p>
          <a:p>
            <a:r>
              <a:rPr lang="en-US" dirty="0"/>
              <a:t>Just answer a few questions about your finances, such as your loan amount and interest rate, and your salary. We’ll help you do the math. The results can help you decide whether to pay down your loan first or pay down and save up for retirement at the same time. </a:t>
            </a:r>
          </a:p>
          <a:p>
            <a:r>
              <a:rPr lang="en-US" dirty="0"/>
              <a:t>You can find the calculator at XXXXXX.</a:t>
            </a:r>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19</a:t>
            </a:fld>
            <a:endParaRPr lang="en-US" dirty="0"/>
          </a:p>
        </p:txBody>
      </p:sp>
    </p:spTree>
    <p:extLst>
      <p:ext uri="{BB962C8B-B14F-4D97-AF65-F5344CB8AC3E}">
        <p14:creationId xmlns:p14="http://schemas.microsoft.com/office/powerpoint/2010/main" val="1035196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fld id="{54BE8B25-A91D-A640-A32C-41D5F03152EC}" type="slidenum">
              <a:rPr lang="en-US" smtClean="0"/>
              <a:t>2</a:t>
            </a:fld>
            <a:endParaRPr lang="en-US" dirty="0"/>
          </a:p>
        </p:txBody>
      </p:sp>
    </p:spTree>
    <p:extLst>
      <p:ext uri="{BB962C8B-B14F-4D97-AF65-F5344CB8AC3E}">
        <p14:creationId xmlns:p14="http://schemas.microsoft.com/office/powerpoint/2010/main" val="726609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ready, here’s where to go to enroll in your retirement plan or increase your current contribution:</a:t>
            </a:r>
          </a:p>
          <a:p>
            <a:endParaRPr lang="en-US" dirty="0"/>
          </a:p>
          <a:p>
            <a:r>
              <a:rPr lang="en-US" dirty="0"/>
              <a:t>standard.com/retirement </a:t>
            </a:r>
          </a:p>
          <a:p>
            <a:endParaRPr lang="en-US" dirty="0"/>
          </a:p>
          <a:p>
            <a:r>
              <a:rPr lang="en-US" dirty="0"/>
              <a:t>Thank you for being here today. I’m here to answer questions. </a:t>
            </a:r>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20</a:t>
            </a:fld>
            <a:endParaRPr lang="en-US" dirty="0"/>
          </a:p>
        </p:txBody>
      </p:sp>
    </p:spTree>
    <p:extLst>
      <p:ext uri="{BB962C8B-B14F-4D97-AF65-F5344CB8AC3E}">
        <p14:creationId xmlns:p14="http://schemas.microsoft.com/office/powerpoint/2010/main" val="3693346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40963" name="Date Placeholder 3"/>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9E3446-2FBB-4149-B0A2-8E323DC9FF2A}" type="datetime4">
              <a:rPr lang="en-US" smtClean="0">
                <a:latin typeface="Calibri" charset="0"/>
              </a:rPr>
              <a:t>September 21, 2022</a:t>
            </a:fld>
            <a:endParaRPr lang="en-US" dirty="0">
              <a:latin typeface="Calibri" charset="0"/>
            </a:endParaRPr>
          </a:p>
        </p:txBody>
      </p:sp>
      <p:sp>
        <p:nvSpPr>
          <p:cNvPr id="40964" name="Slide Number Placeholder 4"/>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6EED1847-B33F-7943-9B9B-010B4271F1D1}" type="slidenum">
              <a:rPr lang="en-US">
                <a:latin typeface="Calibri" charset="0"/>
              </a:rPr>
              <a:pPr fontAlgn="base">
                <a:spcBef>
                  <a:spcPct val="0"/>
                </a:spcBef>
                <a:spcAft>
                  <a:spcPct val="0"/>
                </a:spcAft>
              </a:pPr>
              <a:t>21</a:t>
            </a:fld>
            <a:endParaRPr lang="en-US" dirty="0">
              <a:latin typeface="Calibri" charset="0"/>
            </a:endParaRPr>
          </a:p>
        </p:txBody>
      </p:sp>
    </p:spTree>
    <p:extLst>
      <p:ext uri="{BB962C8B-B14F-4D97-AF65-F5344CB8AC3E}">
        <p14:creationId xmlns:p14="http://schemas.microsoft.com/office/powerpoint/2010/main" val="136092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969963"/>
            <a:ext cx="4572000" cy="3429000"/>
          </a:xfrm>
        </p:spPr>
      </p:sp>
      <p:sp>
        <p:nvSpPr>
          <p:cNvPr id="3" name="Notes Placeholder 2"/>
          <p:cNvSpPr>
            <a:spLocks noGrp="1"/>
          </p:cNvSpPr>
          <p:nvPr>
            <p:ph type="body" idx="1"/>
          </p:nvPr>
        </p:nvSpPr>
        <p:spPr/>
        <p:txBody>
          <a:bodyPr>
            <a:normAutofit/>
          </a:bodyPr>
          <a:lstStyle/>
          <a:p>
            <a:r>
              <a:rPr lang="en-US" dirty="0"/>
              <a:t>If you have a student loan to pay off, you’re not alone.</a:t>
            </a:r>
          </a:p>
          <a:p>
            <a:r>
              <a:rPr lang="en-US" dirty="0"/>
              <a:t>According to NerdWallet, 45 percent of recent graduates are carrying student debt.</a:t>
            </a:r>
          </a:p>
          <a:p>
            <a:r>
              <a:rPr lang="en-US" dirty="0"/>
              <a:t>And according to the website savingforcollege.com, a 2018 college graduate averages $30,000 in student debt. </a:t>
            </a:r>
          </a:p>
          <a:p>
            <a:endParaRPr lang="en-US" dirty="0"/>
          </a:p>
          <a:p>
            <a:endParaRPr lang="en-US" dirty="0"/>
          </a:p>
          <a:p>
            <a:r>
              <a:rPr lang="en-US" dirty="0">
                <a:solidFill>
                  <a:srgbClr val="FF0000"/>
                </a:solidFill>
              </a:rPr>
              <a:t>[OPTIONAL STATS]</a:t>
            </a:r>
          </a:p>
          <a:p>
            <a:r>
              <a:rPr lang="en-US" dirty="0">
                <a:solidFill>
                  <a:srgbClr val="FF0000"/>
                </a:solidFill>
              </a:rPr>
              <a:t>Government statistics show that 44.5 million people have federal student loans in 2018. That equals $1.5 trillion in outstanding federal student loan debt.</a:t>
            </a:r>
          </a:p>
          <a:p>
            <a:r>
              <a:rPr lang="en-US" dirty="0">
                <a:solidFill>
                  <a:srgbClr val="FF0000"/>
                </a:solidFill>
              </a:rPr>
              <a:t>As the size of student debt owed has increased, so have monthly payments. </a:t>
            </a:r>
            <a:r>
              <a:rPr lang="en-US" dirty="0">
                <a:solidFill>
                  <a:srgbClr val="FF0000"/>
                </a:solidFill>
                <a:hlinkClick r:id="rId3" tooltip="https://www.federalreserve.gov/publications/2017-economic-well-being-of-us-households-in-2016-education-debt-loans.htm">
                  <a:extLst>
                    <a:ext uri="{A12FA001-AC4F-418D-AE19-62706E023703}">
                      <ahyp:hlinkClr xmlns:ahyp="http://schemas.microsoft.com/office/drawing/2018/hyperlinkcolor" val="tx"/>
                    </a:ext>
                  </a:extLst>
                </a:hlinkClick>
              </a:rPr>
              <a:t>The Federal Reserve</a:t>
            </a:r>
            <a:r>
              <a:rPr lang="en-US" dirty="0">
                <a:solidFill>
                  <a:srgbClr val="FF0000"/>
                </a:solidFill>
              </a:rPr>
              <a:t> estimated that the average monthly student loan payment increased from $227 in 2005 to $393 in 2016.</a:t>
            </a:r>
          </a:p>
          <a:p>
            <a:r>
              <a:rPr lang="en-US" dirty="0">
                <a:solidFill>
                  <a:srgbClr val="FF0000"/>
                </a:solidFill>
              </a:rPr>
              <a:t>Percentage of Americans with student loan debt who are under 30: </a:t>
            </a:r>
            <a:r>
              <a:rPr lang="en-US" b="1" dirty="0">
                <a:solidFill>
                  <a:srgbClr val="FF0000"/>
                </a:solidFill>
              </a:rPr>
              <a:t>37.5%</a:t>
            </a:r>
            <a:endParaRPr lang="en-US" dirty="0">
              <a:solidFill>
                <a:srgbClr val="FF0000"/>
              </a:solidFill>
            </a:endParaRPr>
          </a:p>
          <a:p>
            <a:r>
              <a:rPr lang="en-US" dirty="0">
                <a:solidFill>
                  <a:srgbClr val="FF0000"/>
                </a:solidFill>
              </a:rPr>
              <a:t>Percentage of Americans with student loan debt who are 30 or older: </a:t>
            </a:r>
            <a:r>
              <a:rPr lang="en-US" b="1" dirty="0">
                <a:solidFill>
                  <a:srgbClr val="FF0000"/>
                </a:solidFill>
              </a:rPr>
              <a:t>62.5%</a:t>
            </a:r>
            <a:endParaRPr lang="en-US" dirty="0">
              <a:solidFill>
                <a:srgbClr val="FF0000"/>
              </a:solidFill>
            </a:endParaRPr>
          </a:p>
          <a:p>
            <a:r>
              <a:rPr lang="en-US" dirty="0">
                <a:solidFill>
                  <a:srgbClr val="FF0000"/>
                </a:solidFill>
              </a:rPr>
              <a:t>Source: </a:t>
            </a:r>
            <a:r>
              <a:rPr lang="en-US" dirty="0">
                <a:solidFill>
                  <a:srgbClr val="FF0000"/>
                </a:solidFill>
                <a:hlinkClick r:id="rId4">
                  <a:extLst>
                    <a:ext uri="{A12FA001-AC4F-418D-AE19-62706E023703}">
                      <ahyp:hlinkClr xmlns:ahyp="http://schemas.microsoft.com/office/drawing/2018/hyperlinkcolor" val="tx"/>
                    </a:ext>
                  </a:extLst>
                </a:hlinkClick>
              </a:rPr>
              <a:t>Federal Reserve Bank of New York, 2018</a:t>
            </a:r>
            <a:endParaRPr lang="en-US" dirty="0">
              <a:solidFill>
                <a:srgbClr val="FF0000"/>
              </a:solidFill>
            </a:endParaRPr>
          </a:p>
          <a:p>
            <a:endParaRPr lang="en-US" dirty="0"/>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3</a:t>
            </a:fld>
            <a:endParaRPr lang="en-US" dirty="0"/>
          </a:p>
        </p:txBody>
      </p:sp>
      <p:cxnSp>
        <p:nvCxnSpPr>
          <p:cNvPr id="7" name="Straight Connector 6">
            <a:extLst>
              <a:ext uri="{FF2B5EF4-FFF2-40B4-BE49-F238E27FC236}">
                <a16:creationId xmlns:a16="http://schemas.microsoft.com/office/drawing/2014/main" id="{28161AAE-8478-43A2-A069-A30EEC21DCC9}"/>
              </a:ext>
            </a:extLst>
          </p:cNvPr>
          <p:cNvCxnSpPr/>
          <p:nvPr/>
        </p:nvCxnSpPr>
        <p:spPr>
          <a:xfrm>
            <a:off x="2755783" y="1631659"/>
            <a:ext cx="3049399" cy="155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28426C-A505-493B-A7F5-83E7CCC3AD5E}"/>
              </a:ext>
            </a:extLst>
          </p:cNvPr>
          <p:cNvCxnSpPr/>
          <p:nvPr/>
        </p:nvCxnSpPr>
        <p:spPr>
          <a:xfrm flipH="1">
            <a:off x="3372374" y="1333850"/>
            <a:ext cx="2508309" cy="16022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8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seem impossible to pay off your student loan and also save for the future.</a:t>
            </a:r>
          </a:p>
          <a:p>
            <a:r>
              <a:rPr lang="en-US" dirty="0"/>
              <a:t>The problem is that the longer you wait to start putting money into your retirement plan, the harder it is to save enough to live on when you stop working. </a:t>
            </a:r>
          </a:p>
          <a:p>
            <a:endParaRPr lang="en-US" dirty="0"/>
          </a:p>
          <a:p>
            <a:endParaRPr lang="en-US" dirty="0"/>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4</a:t>
            </a:fld>
            <a:endParaRPr lang="en-US" dirty="0"/>
          </a:p>
        </p:txBody>
      </p:sp>
    </p:spTree>
    <p:extLst>
      <p:ext uri="{BB962C8B-B14F-4D97-AF65-F5344CB8AC3E}">
        <p14:creationId xmlns:p14="http://schemas.microsoft.com/office/powerpoint/2010/main" val="56157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should you pay down or save up? </a:t>
            </a:r>
          </a:p>
          <a:p>
            <a:r>
              <a:rPr lang="en-US" dirty="0"/>
              <a:t>In most cases, saving for retirement – even a small amount – should be part of your game plan.</a:t>
            </a:r>
          </a:p>
          <a:p>
            <a:endParaRPr lang="en-US" dirty="0"/>
          </a:p>
          <a:p>
            <a:r>
              <a:rPr lang="en-US" dirty="0"/>
              <a:t>Let’s explore 2 options.</a:t>
            </a:r>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5</a:t>
            </a:fld>
            <a:endParaRPr lang="en-US" dirty="0"/>
          </a:p>
        </p:txBody>
      </p:sp>
    </p:spTree>
    <p:extLst>
      <p:ext uri="{BB962C8B-B14F-4D97-AF65-F5344CB8AC3E}">
        <p14:creationId xmlns:p14="http://schemas.microsoft.com/office/powerpoint/2010/main" val="378662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option focuses on just paying down your student loan. </a:t>
            </a:r>
          </a:p>
          <a:p>
            <a:r>
              <a:rPr lang="en-US" dirty="0"/>
              <a:t>Make the minimum monthly payment on your student loan.</a:t>
            </a:r>
          </a:p>
          <a:p>
            <a:endParaRPr lang="en-US" dirty="0"/>
          </a:p>
          <a:p>
            <a:endParaRPr lang="en-US" dirty="0"/>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6</a:t>
            </a:fld>
            <a:endParaRPr lang="en-US" dirty="0"/>
          </a:p>
        </p:txBody>
      </p:sp>
    </p:spTree>
    <p:extLst>
      <p:ext uri="{BB962C8B-B14F-4D97-AF65-F5344CB8AC3E}">
        <p14:creationId xmlns:p14="http://schemas.microsoft.com/office/powerpoint/2010/main" val="84512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check your finances to see if you can pay a bit more. </a:t>
            </a:r>
          </a:p>
          <a:p>
            <a:r>
              <a:rPr lang="en-US" dirty="0"/>
              <a:t>Are you expecting a tax refund, bonus or raise?</a:t>
            </a:r>
          </a:p>
          <a:p>
            <a:r>
              <a:rPr lang="en-US" dirty="0"/>
              <a:t>Think about putting that extra money toward paying off your loan.</a:t>
            </a:r>
          </a:p>
          <a:p>
            <a:r>
              <a:rPr lang="en-US" dirty="0"/>
              <a:t>Just remember that when you’re putting all of your funds toward paying down your loan, you’re not saving as much for retirement.</a:t>
            </a:r>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7</a:t>
            </a:fld>
            <a:endParaRPr lang="en-US" dirty="0"/>
          </a:p>
        </p:txBody>
      </p:sp>
    </p:spTree>
    <p:extLst>
      <p:ext uri="{BB962C8B-B14F-4D97-AF65-F5344CB8AC3E}">
        <p14:creationId xmlns:p14="http://schemas.microsoft.com/office/powerpoint/2010/main" val="3153470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pay off your student loan a little early. Then you can start saving more for retirement.</a:t>
            </a:r>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8</a:t>
            </a:fld>
            <a:endParaRPr lang="en-US" dirty="0"/>
          </a:p>
        </p:txBody>
      </p:sp>
    </p:spTree>
    <p:extLst>
      <p:ext uri="{BB962C8B-B14F-4D97-AF65-F5344CB8AC3E}">
        <p14:creationId xmlns:p14="http://schemas.microsoft.com/office/powerpoint/2010/main" val="52494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pay off your student loan a little early. Then you can start saving more for retirement.</a:t>
            </a:r>
          </a:p>
        </p:txBody>
      </p:sp>
      <p:sp>
        <p:nvSpPr>
          <p:cNvPr id="4" name="Date Placeholder 3"/>
          <p:cNvSpPr>
            <a:spLocks noGrp="1"/>
          </p:cNvSpPr>
          <p:nvPr>
            <p:ph type="dt" idx="1"/>
          </p:nvPr>
        </p:nvSpPr>
        <p:spPr/>
        <p:txBody>
          <a:bodyPr/>
          <a:lstStyle/>
          <a:p>
            <a:pPr>
              <a:defRPr/>
            </a:pPr>
            <a:fld id="{F4EE803D-8C60-4F8B-9456-94B43560CCA2}" type="datetime4">
              <a:rPr lang="en-US" smtClean="0"/>
              <a:t>September 21, 2022</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9</a:t>
            </a:fld>
            <a:endParaRPr lang="en-US" dirty="0"/>
          </a:p>
        </p:txBody>
      </p:sp>
    </p:spTree>
    <p:extLst>
      <p:ext uri="{BB962C8B-B14F-4D97-AF65-F5344CB8AC3E}">
        <p14:creationId xmlns:p14="http://schemas.microsoft.com/office/powerpoint/2010/main" val="1241589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5276850"/>
            <a:ext cx="6553200" cy="533400"/>
          </a:xfrm>
          <a:prstGeom prst="rect">
            <a:avLst/>
          </a:prstGeom>
        </p:spPr>
        <p:txBody>
          <a:bodyPr anchor="b">
            <a:noAutofit/>
          </a:bodyPr>
          <a:lstStyle>
            <a:lvl1pPr algn="l">
              <a:lnSpc>
                <a:spcPct val="95000"/>
              </a:lnSpc>
              <a:defRPr sz="3000" b="0" i="0">
                <a:solidFill>
                  <a:schemeClr val="bg1"/>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20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688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DD0BACE0-EEE2-4F87-99C4-4D01E17E4326}" type="datetime4">
              <a:rPr lang="en-US" smtClean="0"/>
              <a:t>September 21, 2022</a:t>
            </a:fld>
            <a:endParaRPr lang="en-US" dirty="0"/>
          </a:p>
        </p:txBody>
      </p:sp>
    </p:spTree>
    <p:extLst>
      <p:ext uri="{BB962C8B-B14F-4D97-AF65-F5344CB8AC3E}">
        <p14:creationId xmlns:p14="http://schemas.microsoft.com/office/powerpoint/2010/main" val="186616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28702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6"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10"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1"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September 21, 2022</a:t>
            </a:fld>
            <a:endParaRPr lang="en-US" dirty="0"/>
          </a:p>
        </p:txBody>
      </p:sp>
    </p:spTree>
    <p:extLst>
      <p:ext uri="{BB962C8B-B14F-4D97-AF65-F5344CB8AC3E}">
        <p14:creationId xmlns:p14="http://schemas.microsoft.com/office/powerpoint/2010/main" val="280413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Out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B607DC9-42F1-4682-B46C-6E8D3B7864E1}" type="datetime4">
              <a:rPr lang="en-US" smtClean="0"/>
              <a:t>September 21, 2022</a:t>
            </a:fld>
            <a:endParaRPr lang="en-US" dirty="0"/>
          </a:p>
        </p:txBody>
      </p:sp>
    </p:spTree>
    <p:extLst>
      <p:ext uri="{BB962C8B-B14F-4D97-AF65-F5344CB8AC3E}">
        <p14:creationId xmlns:p14="http://schemas.microsoft.com/office/powerpoint/2010/main" val="195900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729D590C-6DC9-4CFB-B0FB-7C16C7AECE5B}" type="datetime4">
              <a:rPr lang="en-US" smtClean="0"/>
              <a:t>September 21, 2022</a:t>
            </a:fld>
            <a:endParaRPr lang="en-US" dirty="0"/>
          </a:p>
        </p:txBody>
      </p:sp>
    </p:spTree>
    <p:extLst>
      <p:ext uri="{BB962C8B-B14F-4D97-AF65-F5344CB8AC3E}">
        <p14:creationId xmlns:p14="http://schemas.microsoft.com/office/powerpoint/2010/main" val="251482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ED3D4887-6C74-46B2-81BF-7BAD0BCE63A2}" type="datetime4">
              <a:rPr lang="en-US" smtClean="0"/>
              <a:t>September 21, 2022</a:t>
            </a:fld>
            <a:endParaRPr lang="en-US" dirty="0"/>
          </a:p>
        </p:txBody>
      </p:sp>
    </p:spTree>
    <p:extLst>
      <p:ext uri="{BB962C8B-B14F-4D97-AF65-F5344CB8AC3E}">
        <p14:creationId xmlns:p14="http://schemas.microsoft.com/office/powerpoint/2010/main" val="87237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7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C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3851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P Closing Advisor Only and Internal Us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066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P Closing General Disclos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161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NY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3894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OINT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84769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 Half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517" y="5279571"/>
            <a:ext cx="6553200" cy="533400"/>
          </a:xfrm>
          <a:prstGeom prst="rect">
            <a:avLst/>
          </a:prstGeom>
        </p:spPr>
        <p:txBody>
          <a:bodyPr anchor="b">
            <a:noAutofit/>
          </a:bodyPr>
          <a:lstStyle>
            <a:lvl1pPr algn="l">
              <a:lnSpc>
                <a:spcPct val="95000"/>
              </a:lnSpc>
              <a:defRPr sz="3000" b="0" i="0">
                <a:solidFill>
                  <a:schemeClr val="tx2"/>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517" y="5829300"/>
            <a:ext cx="6553200" cy="381000"/>
          </a:xfrm>
          <a:prstGeom prst="rect">
            <a:avLst/>
          </a:prstGeom>
        </p:spPr>
        <p:txBody>
          <a:bodyPr vert="horz" anchor="b"/>
          <a:lstStyle>
            <a:lvl1pPr>
              <a:buNone/>
              <a:defRPr sz="1600" baseline="0">
                <a:solidFill>
                  <a:schemeClr val="tx2"/>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7200"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3919CDC3-D313-499C-800A-01B5AD0E267B}" type="datetime4">
              <a:rPr lang="en-US" smtClean="0"/>
              <a:t>September 21, 2022</a:t>
            </a:fld>
            <a:endParaRPr lang="en-US" dirty="0"/>
          </a:p>
        </p:txBody>
      </p:sp>
    </p:spTree>
    <p:extLst>
      <p:ext uri="{BB962C8B-B14F-4D97-AF65-F5344CB8AC3E}">
        <p14:creationId xmlns:p14="http://schemas.microsoft.com/office/powerpoint/2010/main" val="384018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B84A9B6-C087-41C0-9C9B-D8AE4059F689}" type="datetimeFigureOut">
              <a:rPr lang="en-US" smtClean="0"/>
              <a:t>9/21/2022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85DC1FE-36B3-45D6-A0BB-8401C9B74402}" type="slidenum">
              <a:rPr lang="en-US" smtClean="0"/>
              <a:t>‹#›</a:t>
            </a:fld>
            <a:endParaRPr lang="en-US" dirty="0"/>
          </a:p>
        </p:txBody>
      </p:sp>
    </p:spTree>
    <p:extLst>
      <p:ext uri="{BB962C8B-B14F-4D97-AF65-F5344CB8AC3E}">
        <p14:creationId xmlns:p14="http://schemas.microsoft.com/office/powerpoint/2010/main" val="386710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ctrTitle" hasCustomPrompt="1"/>
          </p:nvPr>
        </p:nvSpPr>
        <p:spPr>
          <a:xfrm>
            <a:off x="457200" y="457200"/>
            <a:ext cx="8153400" cy="533400"/>
          </a:xfrm>
          <a:prstGeom prst="rect">
            <a:avLst/>
          </a:prstGeom>
        </p:spPr>
        <p:txBody>
          <a:bodyPr>
            <a:noAutofit/>
          </a:bodyPr>
          <a:lstStyle>
            <a:lvl1pPr algn="l">
              <a:defRPr sz="3000" b="0" i="0">
                <a:solidFill>
                  <a:schemeClr val="tx2"/>
                </a:solidFill>
                <a:latin typeface="Arial"/>
                <a:cs typeface="Arial"/>
              </a:defRPr>
            </a:lvl1pPr>
          </a:lstStyle>
          <a:p>
            <a:r>
              <a:rPr lang="en-US" dirty="0"/>
              <a:t>Click To Edit Master Title Style</a:t>
            </a:r>
          </a:p>
        </p:txBody>
      </p:sp>
      <p:sp>
        <p:nvSpPr>
          <p:cNvPr id="4" name="Slide Number Placeholder 5"/>
          <p:cNvSpPr>
            <a:spLocks noGrp="1"/>
          </p:cNvSpPr>
          <p:nvPr>
            <p:ph type="sldNum" sz="quarter" idx="10"/>
          </p:nvPr>
        </p:nvSpPr>
        <p:spPr>
          <a:xfrm>
            <a:off x="152400" y="6372302"/>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6" name="Date Placeholder 3"/>
          <p:cNvSpPr>
            <a:spLocks noGrp="1"/>
          </p:cNvSpPr>
          <p:nvPr>
            <p:ph type="dt" sz="half" idx="12"/>
          </p:nvPr>
        </p:nvSpPr>
        <p:spPr>
          <a:xfrm>
            <a:off x="762000" y="6372302"/>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9401E1E8-7AEE-4DBF-8689-171A8097AA1B}" type="datetime4">
              <a:rPr lang="en-US" smtClean="0"/>
              <a:t>September 21, 2022</a:t>
            </a:fld>
            <a:endParaRPr lang="en-US" dirty="0"/>
          </a:p>
        </p:txBody>
      </p:sp>
    </p:spTree>
    <p:extLst>
      <p:ext uri="{BB962C8B-B14F-4D97-AF65-F5344CB8AC3E}">
        <p14:creationId xmlns:p14="http://schemas.microsoft.com/office/powerpoint/2010/main" val="221216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ide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8" name="Content Placeholder 2"/>
          <p:cNvSpPr>
            <a:spLocks noGrp="1"/>
          </p:cNvSpPr>
          <p:nvPr>
            <p:ph idx="1"/>
          </p:nvPr>
        </p:nvSpPr>
        <p:spPr>
          <a:xfrm>
            <a:off x="457200" y="1371600"/>
            <a:ext cx="4114800" cy="48006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5875" indent="0">
              <a:spcBef>
                <a:spcPts val="2400"/>
              </a:spcBef>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ctrTitle" hasCustomPrompt="1"/>
          </p:nvPr>
        </p:nvSpPr>
        <p:spPr>
          <a:xfrm>
            <a:off x="457200" y="457200"/>
            <a:ext cx="4114800" cy="533400"/>
          </a:xfrm>
          <a:prstGeom prst="rect">
            <a:avLst/>
          </a:prstGeom>
        </p:spPr>
        <p:txBody>
          <a:bodyPr>
            <a:noAutofit/>
          </a:bodyPr>
          <a:lstStyle>
            <a:lvl1pPr algn="l">
              <a:defRPr sz="3000" b="0" i="0" baseline="0">
                <a:solidFill>
                  <a:schemeClr val="tx2"/>
                </a:solidFill>
                <a:latin typeface="Arial"/>
                <a:cs typeface="Arial"/>
              </a:defRPr>
            </a:lvl1pPr>
          </a:lstStyle>
          <a:p>
            <a:r>
              <a:rPr lang="en-US" dirty="0"/>
              <a:t>Click To Edit Master Title Style</a:t>
            </a:r>
          </a:p>
        </p:txBody>
      </p:sp>
      <p:sp>
        <p:nvSpPr>
          <p:cNvPr id="5"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6"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7"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77435197-A6E8-4E4D-B360-10B78C1E8F56}" type="datetime4">
              <a:rPr lang="en-US" smtClean="0"/>
              <a:t>September 21, 2022</a:t>
            </a:fld>
            <a:endParaRPr lang="en-US" dirty="0"/>
          </a:p>
        </p:txBody>
      </p:sp>
    </p:spTree>
    <p:extLst>
      <p:ext uri="{BB962C8B-B14F-4D97-AF65-F5344CB8AC3E}">
        <p14:creationId xmlns:p14="http://schemas.microsoft.com/office/powerpoint/2010/main" val="270680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dr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457200"/>
            <a:ext cx="6477000" cy="533400"/>
          </a:xfrm>
          <a:prstGeom prst="rect">
            <a:avLst/>
          </a:prstGeom>
        </p:spPr>
        <p:txBody>
          <a:bodyPr>
            <a:noAutofit/>
          </a:bodyPr>
          <a:lstStyle>
            <a:lvl1pPr algn="l">
              <a:defRPr sz="3000" b="0" i="0">
                <a:solidFill>
                  <a:schemeClr val="tx2"/>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19678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dr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AB0D5996-C38E-4C54-8CC3-93D44401FA95}" type="datetime4">
              <a:rPr lang="en-US" smtClean="0"/>
              <a:t>September 21, 2022</a:t>
            </a:fld>
            <a:endParaRPr lang="en-US" dirty="0"/>
          </a:p>
        </p:txBody>
      </p:sp>
    </p:spTree>
    <p:extLst>
      <p:ext uri="{BB962C8B-B14F-4D97-AF65-F5344CB8AC3E}">
        <p14:creationId xmlns:p14="http://schemas.microsoft.com/office/powerpoint/2010/main" val="16439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dr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199"/>
            <a:ext cx="8153400" cy="533401"/>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09D9D99-0759-4757-BD22-AAC1E2052A19}" type="datetime4">
              <a:rPr lang="en-US" smtClean="0"/>
              <a:t>September 21, 2022</a:t>
            </a:fld>
            <a:endParaRPr lang="en-US" dirty="0"/>
          </a:p>
        </p:txBody>
      </p:sp>
    </p:spTree>
    <p:extLst>
      <p:ext uri="{BB962C8B-B14F-4D97-AF65-F5344CB8AC3E}">
        <p14:creationId xmlns:p14="http://schemas.microsoft.com/office/powerpoint/2010/main" val="394183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dr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4099F89C-A489-4924-836B-F37377D71067}" type="datetime4">
              <a:rPr lang="en-US" smtClean="0"/>
              <a:t>September 21, 2022</a:t>
            </a:fld>
            <a:endParaRPr lang="en-US" dirty="0"/>
          </a:p>
        </p:txBody>
      </p:sp>
    </p:spTree>
    <p:extLst>
      <p:ext uri="{BB962C8B-B14F-4D97-AF65-F5344CB8AC3E}">
        <p14:creationId xmlns:p14="http://schemas.microsoft.com/office/powerpoint/2010/main" val="227525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September 21, 2022</a:t>
            </a:fld>
            <a:endParaRPr lang="en-US" dirty="0"/>
          </a:p>
        </p:txBody>
      </p:sp>
    </p:spTree>
    <p:extLst>
      <p:ext uri="{BB962C8B-B14F-4D97-AF65-F5344CB8AC3E}">
        <p14:creationId xmlns:p14="http://schemas.microsoft.com/office/powerpoint/2010/main" val="284579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4" r:id="rId10"/>
    <p:sldLayoutId id="2147483765" r:id="rId11"/>
    <p:sldLayoutId id="2147483766" r:id="rId12"/>
    <p:sldLayoutId id="2147483767" r:id="rId13"/>
    <p:sldLayoutId id="2147483760" r:id="rId14"/>
    <p:sldLayoutId id="2147483761" r:id="rId15"/>
    <p:sldLayoutId id="2147483768" r:id="rId16"/>
    <p:sldLayoutId id="2147483769" r:id="rId17"/>
    <p:sldLayoutId id="2147483762" r:id="rId18"/>
    <p:sldLayoutId id="2147483763" r:id="rId19"/>
    <p:sldLayoutId id="2147483770" r:id="rId20"/>
  </p:sldLayoutIdLst>
  <p:hf hdr="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4" orient="horz" pos="1152" userDrawn="1">
          <p15:clr>
            <a:srgbClr val="F26B43"/>
          </p15:clr>
        </p15:guide>
        <p15:guide id="5" orient="horz" pos="1440" userDrawn="1">
          <p15:clr>
            <a:srgbClr val="F26B43"/>
          </p15:clr>
        </p15:guide>
        <p15:guide id="7" orient="horz" pos="864" userDrawn="1">
          <p15:clr>
            <a:srgbClr val="F26B43"/>
          </p15:clr>
        </p15:guide>
        <p15:guide id="8" orient="horz" pos="288" userDrawn="1">
          <p15:clr>
            <a:srgbClr val="F26B43"/>
          </p15:clr>
        </p15:guide>
        <p15:guide id="9" pos="288" userDrawn="1">
          <p15:clr>
            <a:srgbClr val="F26B43"/>
          </p15:clr>
        </p15:guide>
        <p15:guide id="10" pos="5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12.png"/><Relationship Id="rId4" Type="http://schemas.openxmlformats.org/officeDocument/2006/relationships/image" Target="../media/image28.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26.png"/><Relationship Id="rId10" Type="http://schemas.openxmlformats.org/officeDocument/2006/relationships/image" Target="../media/image12.png"/><Relationship Id="rId4" Type="http://schemas.openxmlformats.org/officeDocument/2006/relationships/image" Target="../media/image27.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0.png"/><Relationship Id="rId5" Type="http://schemas.openxmlformats.org/officeDocument/2006/relationships/image" Target="../media/image26.png"/><Relationship Id="rId10" Type="http://schemas.openxmlformats.org/officeDocument/2006/relationships/image" Target="../media/image39.png"/><Relationship Id="rId4" Type="http://schemas.openxmlformats.org/officeDocument/2006/relationships/image" Target="../media/image2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26.png"/><Relationship Id="rId10" Type="http://schemas.openxmlformats.org/officeDocument/2006/relationships/image" Target="../media/image40.png"/><Relationship Id="rId4" Type="http://schemas.openxmlformats.org/officeDocument/2006/relationships/image" Target="../media/image27.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6.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3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4.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www.savingforcollege.com/article/growth-in-student-loan-debt-at-graduation-slows-as-borrowers-hit-loan-limits" TargetMode="External"/><Relationship Id="rId10" Type="http://schemas.openxmlformats.org/officeDocument/2006/relationships/image" Target="../media/image22.png"/><Relationship Id="rId4" Type="http://schemas.openxmlformats.org/officeDocument/2006/relationships/hyperlink" Target="https://www.nerdwallet.com/blog/2018-new-grad-money-outlook/" TargetMode="External"/><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9.png"/><Relationship Id="rId10"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4.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9.png"/><Relationship Id="rId4" Type="http://schemas.openxmlformats.org/officeDocument/2006/relationships/image" Target="../media/image25.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3247"/>
          <a:stretch/>
        </p:blipFill>
        <p:spPr>
          <a:xfrm>
            <a:off x="0" y="0"/>
            <a:ext cx="9251415" cy="6930188"/>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866" y="3465094"/>
            <a:ext cx="637674" cy="538725"/>
          </a:xfrm>
          <a:prstGeom prst="rect">
            <a:avLst/>
          </a:prstGeom>
        </p:spPr>
      </p:pic>
      <p:sp>
        <p:nvSpPr>
          <p:cNvPr id="5" name="Title 4"/>
          <p:cNvSpPr txBox="1">
            <a:spLocks noGrp="1"/>
          </p:cNvSpPr>
          <p:nvPr>
            <p:ph type="title" idx="4294967295"/>
          </p:nvPr>
        </p:nvSpPr>
        <p:spPr>
          <a:xfrm>
            <a:off x="239091" y="5198897"/>
            <a:ext cx="5980392" cy="984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rial" charset="0"/>
                <a:ea typeface="ＭＳ Ｐゴシック" charset="0"/>
                <a:cs typeface="ＭＳ Ｐゴシック" charset="0"/>
              </a:rPr>
              <a:t>Got Student Loan Debt?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endParaRPr>
          </a:p>
        </p:txBody>
      </p:sp>
      <p:sp>
        <p:nvSpPr>
          <p:cNvPr id="14" name="TextBox 13"/>
          <p:cNvSpPr txBox="1"/>
          <p:nvPr/>
        </p:nvSpPr>
        <p:spPr>
          <a:xfrm>
            <a:off x="271565" y="5774500"/>
            <a:ext cx="6324600" cy="369332"/>
          </a:xfrm>
          <a:prstGeom prst="rect">
            <a:avLst/>
          </a:prstGeom>
          <a:noFill/>
        </p:spPr>
        <p:txBody>
          <a:bodyPr wrap="square" rtlCol="0">
            <a:spAutoFit/>
          </a:bodyPr>
          <a:lstStyle/>
          <a:p>
            <a:r>
              <a:rPr lang="en-US" dirty="0">
                <a:solidFill>
                  <a:srgbClr val="FFC000"/>
                </a:solidFill>
              </a:rPr>
              <a:t>Don’t forget to save for retirement</a:t>
            </a:r>
          </a:p>
        </p:txBody>
      </p:sp>
      <p:sp>
        <p:nvSpPr>
          <p:cNvPr id="15" name="TextBox 14"/>
          <p:cNvSpPr txBox="1"/>
          <p:nvPr/>
        </p:nvSpPr>
        <p:spPr>
          <a:xfrm>
            <a:off x="308113" y="6249749"/>
            <a:ext cx="4724400" cy="615553"/>
          </a:xfrm>
          <a:prstGeom prst="rect">
            <a:avLst/>
          </a:prstGeom>
          <a:noFill/>
        </p:spPr>
        <p:txBody>
          <a:bodyPr wrap="square" rtlCol="0">
            <a:spAutoFit/>
          </a:bodyPr>
          <a:lstStyle/>
          <a:p>
            <a:r>
              <a:rPr lang="en-US" sz="1600" b="1" dirty="0">
                <a:solidFill>
                  <a:schemeClr val="bg1"/>
                </a:solidFill>
              </a:rPr>
              <a:t>Retirement</a:t>
            </a:r>
            <a:r>
              <a:rPr lang="en-US" sz="1600" dirty="0">
                <a:solidFill>
                  <a:schemeClr val="bg1"/>
                </a:solidFill>
              </a:rPr>
              <a:t> on the </a:t>
            </a:r>
            <a:r>
              <a:rPr lang="en-US" sz="1600" b="1" dirty="0">
                <a:solidFill>
                  <a:schemeClr val="bg1"/>
                </a:solidFill>
              </a:rPr>
              <a:t>Brain</a:t>
            </a:r>
          </a:p>
          <a:p>
            <a:endParaRPr lang="en-US" dirty="0"/>
          </a:p>
        </p:txBody>
      </p:sp>
      <p:pic>
        <p:nvPicPr>
          <p:cNvPr id="8" name="Picture 7" descr="The Standard Logo."/>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96165" y="4875666"/>
            <a:ext cx="2451926" cy="179766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1.94444E-6 -7.40741E-7 C -0.00035 -0.00185 -0.00087 -0.00347 -0.00087 -0.00509 C -0.00087 -0.04537 -0.00209 -0.03588 0.00104 -0.05555 C 0.05677 -0.05301 0.03125 -0.05393 0.07778 -0.05255 C 0.08246 -0.05208 0.08715 -0.05162 0.09184 -0.05162 C 0.0934 -0.05162 0.09583 -0.05093 0.09635 -0.05255 C 0.09739 -0.05602 0.09583 -0.05972 0.09548 -0.06343 C 0.09531 -0.06481 0.09479 -0.06597 0.09462 -0.06736 C 0.09236 -0.11204 0.09462 -0.05764 0.09462 -0.12963 C 0.09462 -0.13333 0.09288 -0.17083 0.09271 -0.17593 C 0.09392 -0.17662 0.09496 -0.17778 0.09635 -0.17778 L 0.20208 -0.17685 " pathEditMode="relative" rAng="0" ptsTypes="AAAAAAAAAAAA">
                                      <p:cBhvr>
                                        <p:cTn id="11" dur="5000" fill="hold"/>
                                        <p:tgtEl>
                                          <p:spTgt spid="9"/>
                                        </p:tgtEl>
                                        <p:attrNameLst>
                                          <p:attrName>ppt_x</p:attrName>
                                          <p:attrName>ppt_y</p:attrName>
                                        </p:attrNameLst>
                                      </p:cBhvr>
                                      <p:rCtr x="10035" y="-8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6B87BF-3AE4-4ABB-8CFA-01C2BDC91C2A}"/>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10</a:t>
            </a:fld>
            <a:endParaRPr lang="en-US" dirty="0"/>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998058" y="1414443"/>
            <a:ext cx="1509618" cy="2580269"/>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263" y="1850480"/>
            <a:ext cx="520700" cy="441665"/>
          </a:xfrm>
          <a:prstGeom prst="rect">
            <a:avLst/>
          </a:prstGeom>
        </p:spPr>
      </p:pic>
      <p:sp>
        <p:nvSpPr>
          <p:cNvPr id="6" name="Title 5">
            <a:extLst>
              <a:ext uri="{FF2B5EF4-FFF2-40B4-BE49-F238E27FC236}">
                <a16:creationId xmlns:a16="http://schemas.microsoft.com/office/drawing/2014/main" id="{FE852C65-0A07-2D3E-12B9-35C847CEFCDE}"/>
              </a:ext>
            </a:extLst>
          </p:cNvPr>
          <p:cNvSpPr>
            <a:spLocks noGrp="1"/>
          </p:cNvSpPr>
          <p:nvPr>
            <p:ph type="ctrTitle"/>
          </p:nvPr>
        </p:nvSpPr>
        <p:spPr>
          <a:xfrm>
            <a:off x="457200" y="-533400"/>
            <a:ext cx="8153400" cy="533400"/>
          </a:xfrm>
        </p:spPr>
        <p:txBody>
          <a:bodyPr anchor="b">
            <a:noAutofit/>
          </a:bodyPr>
          <a:lstStyle/>
          <a:p>
            <a:pPr lvl="0"/>
            <a:r>
              <a:rPr lang="en-US" sz="1800" dirty="0">
                <a:solidFill>
                  <a:prstClr val="white"/>
                </a:solidFill>
                <a:latin typeface="Arial" charset="0"/>
              </a:rPr>
              <a:t>Game 1: Pay Down </a:t>
            </a:r>
            <a:r>
              <a:rPr lang="en-US" sz="1800" dirty="0">
                <a:solidFill>
                  <a:schemeClr val="bg1"/>
                </a:solidFill>
              </a:rPr>
              <a:t>(5 of 5)</a:t>
            </a:r>
            <a:r>
              <a:rPr lang="en-US" sz="1800" dirty="0">
                <a:solidFill>
                  <a:prstClr val="white"/>
                </a:solidFill>
                <a:latin typeface="Arial" charset="0"/>
              </a:rPr>
              <a:t> </a:t>
            </a:r>
            <a:endParaRPr lang="en-US" dirty="0"/>
          </a:p>
        </p:txBody>
      </p:sp>
      <p:pic>
        <p:nvPicPr>
          <p:cNvPr id="3" name="Picture 2" descr="RESULT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093" y="540784"/>
            <a:ext cx="3526465" cy="1120478"/>
          </a:xfrm>
          <a:prstGeom prst="rect">
            <a:avLst/>
          </a:prstGeom>
        </p:spPr>
      </p:pic>
      <p:sp>
        <p:nvSpPr>
          <p:cNvPr id="2" name="TextBox 1"/>
          <p:cNvSpPr txBox="1"/>
          <p:nvPr/>
        </p:nvSpPr>
        <p:spPr>
          <a:xfrm>
            <a:off x="609600" y="1880137"/>
            <a:ext cx="3069265" cy="2031325"/>
          </a:xfrm>
          <a:prstGeom prst="rect">
            <a:avLst/>
          </a:prstGeom>
          <a:noFill/>
        </p:spPr>
        <p:txBody>
          <a:bodyPr wrap="square" rtlCol="0">
            <a:spAutoFit/>
          </a:bodyPr>
          <a:lstStyle/>
          <a:p>
            <a:r>
              <a:rPr lang="en-US" dirty="0"/>
              <a:t>Paying off your student loan debt sooner means you can avoid paying all that interest. But paying more toward your loan doesn’t help you build savings.</a:t>
            </a:r>
          </a:p>
          <a:p>
            <a:endParaRPr lang="en-US" dirty="0"/>
          </a:p>
        </p:txBody>
      </p:sp>
      <p:pic>
        <p:nvPicPr>
          <p:cNvPr id="5" name="Picture 4" descr="Interest Savings, Retirement Saving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3835840"/>
            <a:ext cx="2365449" cy="1756381"/>
          </a:xfrm>
          <a:prstGeom prst="rect">
            <a:avLst/>
          </a:prstGeom>
        </p:spPr>
      </p:pic>
    </p:spTree>
    <p:extLst>
      <p:ext uri="{BB962C8B-B14F-4D97-AF65-F5344CB8AC3E}">
        <p14:creationId xmlns:p14="http://schemas.microsoft.com/office/powerpoint/2010/main" val="99663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196B37-44C6-43A7-9A64-9C052644861F}"/>
              </a:ext>
            </a:extLst>
          </p:cNvPr>
          <p:cNvSpPr>
            <a:spLocks noGrp="1"/>
          </p:cNvSpPr>
          <p:nvPr>
            <p:ph type="ctrTitle"/>
          </p:nvPr>
        </p:nvSpPr>
        <p:spPr>
          <a:xfrm>
            <a:off x="457200" y="133350"/>
            <a:ext cx="8153400" cy="533400"/>
          </a:xfrm>
        </p:spPr>
        <p:txBody>
          <a:bodyPr/>
          <a:lstStyle/>
          <a:p>
            <a:r>
              <a:rPr lang="en-US" dirty="0">
                <a:solidFill>
                  <a:schemeClr val="bg1"/>
                </a:solidFill>
              </a:rPr>
              <a:t>Game 2: Pay Down and Save Up (1 of 6)</a:t>
            </a:r>
          </a:p>
        </p:txBody>
      </p:sp>
      <p:sp>
        <p:nvSpPr>
          <p:cNvPr id="4" name="Slide Number Placeholder 3">
            <a:extLst>
              <a:ext uri="{FF2B5EF4-FFF2-40B4-BE49-F238E27FC236}">
                <a16:creationId xmlns:a16="http://schemas.microsoft.com/office/drawing/2014/main" id="{DE7F2367-6B18-47BE-BDEB-A86E9BCF00D9}"/>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11</a:t>
            </a:fld>
            <a:endParaRPr lang="en-US"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756" y="-31899"/>
            <a:ext cx="7185171" cy="6858000"/>
          </a:xfrm>
          <a:prstGeom prst="rect">
            <a:avLst/>
          </a:prstGeom>
        </p:spPr>
      </p:pic>
      <p:grpSp>
        <p:nvGrpSpPr>
          <p:cNvPr id="27" name="Group 26">
            <a:extLst>
              <a:ext uri="{C183D7F6-B498-43B3-948B-1728B52AA6E4}">
                <adec:decorative xmlns:adec="http://schemas.microsoft.com/office/drawing/2017/decorative" val="1"/>
              </a:ext>
            </a:extLst>
          </p:cNvPr>
          <p:cNvGrpSpPr/>
          <p:nvPr/>
        </p:nvGrpSpPr>
        <p:grpSpPr>
          <a:xfrm>
            <a:off x="4828658" y="626732"/>
            <a:ext cx="1438646" cy="406400"/>
            <a:chOff x="4828658" y="626732"/>
            <a:chExt cx="1438646" cy="40640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658" y="667488"/>
              <a:ext cx="622300" cy="3556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8204" y="626732"/>
              <a:ext cx="419100" cy="4064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9104" y="626732"/>
              <a:ext cx="419100" cy="406400"/>
            </a:xfrm>
            <a:prstGeom prst="rect">
              <a:avLst/>
            </a:prstGeom>
          </p:spPr>
        </p:pic>
      </p:grpSp>
      <p:grpSp>
        <p:nvGrpSpPr>
          <p:cNvPr id="30" name="Group 29">
            <a:extLst>
              <a:ext uri="{C183D7F6-B498-43B3-948B-1728B52AA6E4}">
                <adec:decorative xmlns:adec="http://schemas.microsoft.com/office/drawing/2017/decorative" val="1"/>
              </a:ext>
            </a:extLst>
          </p:cNvPr>
          <p:cNvGrpSpPr/>
          <p:nvPr/>
        </p:nvGrpSpPr>
        <p:grpSpPr>
          <a:xfrm>
            <a:off x="1647756" y="3276600"/>
            <a:ext cx="847794" cy="495300"/>
            <a:chOff x="1647756" y="3276600"/>
            <a:chExt cx="847794" cy="495300"/>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7756" y="3276600"/>
              <a:ext cx="368300" cy="4953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450" y="3321050"/>
              <a:ext cx="419100" cy="406400"/>
            </a:xfrm>
            <a:prstGeom prst="rect">
              <a:avLst/>
            </a:prstGeom>
          </p:spPr>
        </p:pic>
      </p:grpSp>
      <p:grpSp>
        <p:nvGrpSpPr>
          <p:cNvPr id="29" name="Group 28">
            <a:extLst>
              <a:ext uri="{C183D7F6-B498-43B3-948B-1728B52AA6E4}">
                <adec:decorative xmlns:adec="http://schemas.microsoft.com/office/drawing/2017/decorative" val="1"/>
              </a:ext>
            </a:extLst>
          </p:cNvPr>
          <p:cNvGrpSpPr/>
          <p:nvPr/>
        </p:nvGrpSpPr>
        <p:grpSpPr>
          <a:xfrm>
            <a:off x="3029985" y="3233446"/>
            <a:ext cx="1114329" cy="517041"/>
            <a:chOff x="3029985" y="3233446"/>
            <a:chExt cx="1114329" cy="517041"/>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9985" y="3344087"/>
              <a:ext cx="419100" cy="406400"/>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8934" y="3233446"/>
              <a:ext cx="595380" cy="517041"/>
            </a:xfrm>
            <a:prstGeom prst="rect">
              <a:avLst/>
            </a:prstGeom>
          </p:spPr>
        </p:pic>
      </p:grpSp>
      <p:grpSp>
        <p:nvGrpSpPr>
          <p:cNvPr id="31" name="Group 30">
            <a:extLst>
              <a:ext uri="{C183D7F6-B498-43B3-948B-1728B52AA6E4}">
                <adec:decorative xmlns:adec="http://schemas.microsoft.com/office/drawing/2017/decorative" val="1"/>
              </a:ext>
            </a:extLst>
          </p:cNvPr>
          <p:cNvGrpSpPr/>
          <p:nvPr/>
        </p:nvGrpSpPr>
        <p:grpSpPr>
          <a:xfrm>
            <a:off x="3008424" y="5077939"/>
            <a:ext cx="2275624" cy="520105"/>
            <a:chOff x="3008424" y="5077939"/>
            <a:chExt cx="2275624" cy="520105"/>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524" y="5191644"/>
              <a:ext cx="419100" cy="4064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8424" y="5191644"/>
              <a:ext cx="419100" cy="406400"/>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6624" y="5077939"/>
              <a:ext cx="488762" cy="488762"/>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524" y="5077939"/>
              <a:ext cx="488762" cy="488762"/>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5286" y="5077939"/>
              <a:ext cx="488762" cy="488762"/>
            </a:xfrm>
            <a:prstGeom prst="rect">
              <a:avLst/>
            </a:prstGeom>
          </p:spPr>
        </p:pic>
      </p:grpSp>
      <p:grpSp>
        <p:nvGrpSpPr>
          <p:cNvPr id="28" name="Group 27">
            <a:extLst>
              <a:ext uri="{C183D7F6-B498-43B3-948B-1728B52AA6E4}">
                <adec:decorative xmlns:adec="http://schemas.microsoft.com/office/drawing/2017/decorative" val="1"/>
              </a:ext>
            </a:extLst>
          </p:cNvPr>
          <p:cNvGrpSpPr/>
          <p:nvPr/>
        </p:nvGrpSpPr>
        <p:grpSpPr>
          <a:xfrm>
            <a:off x="3371579" y="2128568"/>
            <a:ext cx="1038275" cy="524257"/>
            <a:chOff x="3371579" y="2128568"/>
            <a:chExt cx="1038275" cy="524257"/>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754" y="2246425"/>
              <a:ext cx="419100" cy="406400"/>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1579" y="2128568"/>
              <a:ext cx="595380" cy="517041"/>
            </a:xfrm>
            <a:prstGeom prst="rect">
              <a:avLst/>
            </a:prstGeom>
          </p:spPr>
        </p:pic>
      </p:grpSp>
      <p:pic>
        <p:nvPicPr>
          <p:cNvPr id="32" name="Picture 31" descr="First Move. Make Your Minimum Student Loan Paymen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5713" y="894534"/>
            <a:ext cx="5008089" cy="4423144"/>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72926" y="990600"/>
            <a:ext cx="637674" cy="538725"/>
          </a:xfrm>
          <a:prstGeom prst="rect">
            <a:avLst/>
          </a:prstGeom>
        </p:spPr>
      </p:pic>
    </p:spTree>
    <p:extLst>
      <p:ext uri="{BB962C8B-B14F-4D97-AF65-F5344CB8AC3E}">
        <p14:creationId xmlns:p14="http://schemas.microsoft.com/office/powerpoint/2010/main" val="36842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2.22222E-6 4.07407E-6 C -0.01858 0.00602 -0.00382 0.00185 -0.04774 4.07407E-6 L -0.07795 -0.00162 C -0.07917 -0.00208 -0.08038 -0.00278 -0.08142 -0.00324 C -0.08299 -0.0037 -0.0849 -0.00347 -0.08611 -0.00463 C -0.08715 -0.00579 -0.08698 -0.00787 -0.08733 -0.00949 C -0.08767 -0.01713 -0.08785 -0.025 -0.08854 -0.03264 C -0.08872 -0.03542 -0.08941 -0.03796 -0.08958 -0.04051 C -0.09167 -0.05833 -0.08976 -0.04699 -0.09202 -0.06227 C -0.09427 -0.07917 -0.09063 -0.07616 -0.09774 -0.07917 L -0.24896 -0.07616 L -0.28733 -0.07454 C -0.29392 -0.07523 -0.30052 -0.07616 -0.30712 -0.07616 C -0.32136 -0.07616 -0.33577 -0.075 -0.35017 -0.07454 C -0.35677 -0.07454 -0.36337 -0.07454 -0.36979 -0.07454 " pathEditMode="relative" ptsTypes="AAAAAAAAAAAAAAA">
                                      <p:cBhvr>
                                        <p:cTn id="15" dur="2000" fill="hold"/>
                                        <p:tgtEl>
                                          <p:spTgt spid="9"/>
                                        </p:tgtEl>
                                        <p:attrNameLst>
                                          <p:attrName>ppt_x</p:attrName>
                                          <p:attrName>ppt_y</p:attrName>
                                        </p:attrNameLst>
                                      </p:cBhvr>
                                    </p:animMotion>
                                  </p:childTnLst>
                                </p:cTn>
                              </p:par>
                              <p:par>
                                <p:cTn id="16" presetID="22" presetClass="exit" presetSubtype="2" fill="hold" nodeType="withEffect">
                                  <p:stCondLst>
                                    <p:cond delay="1000"/>
                                  </p:stCondLst>
                                  <p:childTnLst>
                                    <p:animEffect transition="out" filter="wipe(right)">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74F067-5A1B-4990-B5D3-A515445244DA}"/>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12</a:t>
            </a:fld>
            <a:endParaRPr lang="en-US" dirty="0"/>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756" y="-31899"/>
            <a:ext cx="7185171" cy="6858000"/>
          </a:xfrm>
          <a:prstGeom prst="rect">
            <a:avLst/>
          </a:prstGeom>
        </p:spPr>
      </p:pic>
      <p:grpSp>
        <p:nvGrpSpPr>
          <p:cNvPr id="21" name="Group 20">
            <a:extLst>
              <a:ext uri="{C183D7F6-B498-43B3-948B-1728B52AA6E4}">
                <adec:decorative xmlns:adec="http://schemas.microsoft.com/office/drawing/2017/decorative" val="1"/>
              </a:ext>
            </a:extLst>
          </p:cNvPr>
          <p:cNvGrpSpPr/>
          <p:nvPr/>
        </p:nvGrpSpPr>
        <p:grpSpPr>
          <a:xfrm>
            <a:off x="1647756" y="3276600"/>
            <a:ext cx="847794" cy="495300"/>
            <a:chOff x="1647756" y="3276600"/>
            <a:chExt cx="847794" cy="495300"/>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756" y="3276600"/>
              <a:ext cx="368300" cy="49530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450" y="3321050"/>
              <a:ext cx="419100" cy="406400"/>
            </a:xfrm>
            <a:prstGeom prst="rect">
              <a:avLst/>
            </a:prstGeom>
          </p:spPr>
        </p:pic>
      </p:grpSp>
      <p:sp>
        <p:nvSpPr>
          <p:cNvPr id="2" name="Title 1">
            <a:extLst>
              <a:ext uri="{FF2B5EF4-FFF2-40B4-BE49-F238E27FC236}">
                <a16:creationId xmlns:a16="http://schemas.microsoft.com/office/drawing/2014/main" id="{8B325C0D-A4BD-537D-4AFF-F5ADED4214E1}"/>
              </a:ext>
            </a:extLst>
          </p:cNvPr>
          <p:cNvSpPr>
            <a:spLocks noGrp="1"/>
          </p:cNvSpPr>
          <p:nvPr>
            <p:ph type="ctrTitle"/>
          </p:nvPr>
        </p:nvSpPr>
        <p:spPr>
          <a:xfrm>
            <a:off x="457200" y="-533400"/>
            <a:ext cx="8153400" cy="533400"/>
          </a:xfrm>
        </p:spPr>
        <p:txBody>
          <a:bodyPr anchor="b">
            <a:noAutofit/>
          </a:bodyPr>
          <a:lstStyle/>
          <a:p>
            <a:r>
              <a:rPr lang="en-US" dirty="0">
                <a:solidFill>
                  <a:schemeClr val="bg1"/>
                </a:solidFill>
              </a:rPr>
              <a:t>Game 2: Pay Down and Save Up (2 of 6)</a:t>
            </a:r>
          </a:p>
        </p:txBody>
      </p:sp>
      <p:pic>
        <p:nvPicPr>
          <p:cNvPr id="39" name="Picture 38" descr="First Move. Make Your Minimum Student Loan Paymen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63" y="246834"/>
            <a:ext cx="5008089" cy="4423144"/>
          </a:xfrm>
          <a:prstGeom prst="rect">
            <a:avLst/>
          </a:prstGeom>
        </p:spPr>
      </p:pic>
      <p:pic>
        <p:nvPicPr>
          <p:cNvPr id="3" name="Picture 2" descr="Next Level. Put What You can into Your Retirement Accoun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4161" y="1756481"/>
            <a:ext cx="5315038" cy="4706333"/>
          </a:xfrm>
          <a:prstGeom prst="rect">
            <a:avLst/>
          </a:prstGeom>
        </p:spPr>
      </p:pic>
      <p:grpSp>
        <p:nvGrpSpPr>
          <p:cNvPr id="27" name="Group 26">
            <a:extLst>
              <a:ext uri="{C183D7F6-B498-43B3-948B-1728B52AA6E4}">
                <adec:decorative xmlns:adec="http://schemas.microsoft.com/office/drawing/2017/decorative" val="1"/>
              </a:ext>
            </a:extLst>
          </p:cNvPr>
          <p:cNvGrpSpPr/>
          <p:nvPr/>
        </p:nvGrpSpPr>
        <p:grpSpPr>
          <a:xfrm>
            <a:off x="3008424" y="5077939"/>
            <a:ext cx="2275624" cy="520105"/>
            <a:chOff x="3008424" y="5077939"/>
            <a:chExt cx="2275624" cy="520105"/>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524" y="5191644"/>
              <a:ext cx="419100" cy="4064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8424" y="5191644"/>
              <a:ext cx="419100" cy="406400"/>
            </a:xfrm>
            <a:prstGeom prst="rect">
              <a:avLst/>
            </a:prstGeom>
          </p:spPr>
        </p:pic>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6624" y="5077939"/>
              <a:ext cx="488762" cy="488762"/>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6524" y="5077939"/>
              <a:ext cx="488762" cy="488762"/>
            </a:xfrm>
            <a:prstGeom prst="rect">
              <a:avLst/>
            </a:prstGeom>
          </p:spPr>
        </p:pic>
        <p:pic>
          <p:nvPicPr>
            <p:cNvPr id="32" name="Picture 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5286" y="5077939"/>
              <a:ext cx="488762" cy="488762"/>
            </a:xfrm>
            <a:prstGeom prst="rect">
              <a:avLst/>
            </a:prstGeom>
          </p:spPr>
        </p:pic>
      </p:grpSp>
      <p:grpSp>
        <p:nvGrpSpPr>
          <p:cNvPr id="24" name="Group 23">
            <a:extLst>
              <a:ext uri="{C183D7F6-B498-43B3-948B-1728B52AA6E4}">
                <adec:decorative xmlns:adec="http://schemas.microsoft.com/office/drawing/2017/decorative" val="1"/>
              </a:ext>
            </a:extLst>
          </p:cNvPr>
          <p:cNvGrpSpPr/>
          <p:nvPr/>
        </p:nvGrpSpPr>
        <p:grpSpPr>
          <a:xfrm>
            <a:off x="3029985" y="3233446"/>
            <a:ext cx="1114329" cy="517041"/>
            <a:chOff x="3029985" y="3233446"/>
            <a:chExt cx="1114329" cy="517041"/>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9985" y="3344087"/>
              <a:ext cx="419100" cy="40640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48934" y="3233446"/>
              <a:ext cx="595380" cy="517041"/>
            </a:xfrm>
            <a:prstGeom prst="rect">
              <a:avLst/>
            </a:prstGeom>
          </p:spPr>
        </p:pic>
      </p:grpSp>
      <p:grpSp>
        <p:nvGrpSpPr>
          <p:cNvPr id="33" name="Group 32">
            <a:extLst>
              <a:ext uri="{C183D7F6-B498-43B3-948B-1728B52AA6E4}">
                <adec:decorative xmlns:adec="http://schemas.microsoft.com/office/drawing/2017/decorative" val="1"/>
              </a:ext>
            </a:extLst>
          </p:cNvPr>
          <p:cNvGrpSpPr/>
          <p:nvPr/>
        </p:nvGrpSpPr>
        <p:grpSpPr>
          <a:xfrm>
            <a:off x="3371579" y="2128568"/>
            <a:ext cx="1038275" cy="524257"/>
            <a:chOff x="3371579" y="2128568"/>
            <a:chExt cx="1038275" cy="524257"/>
          </a:xfrm>
        </p:grpSpPr>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754" y="2246425"/>
              <a:ext cx="419100" cy="40640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1579" y="2128568"/>
              <a:ext cx="595380" cy="517041"/>
            </a:xfrm>
            <a:prstGeom prst="rect">
              <a:avLst/>
            </a:prstGeom>
          </p:spPr>
        </p:pic>
      </p:grpSp>
      <p:pic>
        <p:nvPicPr>
          <p:cNvPr id="37" name="Picture 36">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35386" y="544101"/>
            <a:ext cx="637674" cy="538725"/>
          </a:xfrm>
          <a:prstGeom prst="rect">
            <a:avLst/>
          </a:prstGeom>
        </p:spPr>
      </p:pic>
    </p:spTree>
    <p:extLst>
      <p:ext uri="{BB962C8B-B14F-4D97-AF65-F5344CB8AC3E}">
        <p14:creationId xmlns:p14="http://schemas.microsoft.com/office/powerpoint/2010/main" val="70338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209 0.05509 C -0.00139 0.08055 -0.00087 0.10116 0.00017 0.12639 C 0.00278 0.18542 -0.00018 0.09792 0.0026 0.18518 C 0.00208 0.1956 0.00278 0.20602 0.00139 0.2162 C 0.00104 0.21782 -0.00087 0.21736 -0.00209 0.21782 C -0.004 0.21852 -0.0059 0.21898 -0.00799 0.21944 C -0.01215 0.22014 -0.0165 0.2206 -0.02066 0.22083 C -0.02813 0.22153 -0.08125 0.22384 -0.08698 0.22407 C -0.12882 0.22569 -0.11667 0.22546 -0.13924 0.22546 " pathEditMode="relative" ptsTypes="AAAAAAAAA">
                                      <p:cBhvr>
                                        <p:cTn id="11" dur="2000" fill="hold"/>
                                        <p:tgtEl>
                                          <p:spTgt spid="37"/>
                                        </p:tgtEl>
                                        <p:attrNameLst>
                                          <p:attrName>ppt_x</p:attrName>
                                          <p:attrName>ppt_y</p:attrName>
                                        </p:attrNameLst>
                                      </p:cBhvr>
                                    </p:animMotion>
                                  </p:childTnLst>
                                </p:cTn>
                              </p:par>
                              <p:par>
                                <p:cTn id="12" presetID="22" presetClass="exit" presetSubtype="2" fill="hold" nodeType="withEffect">
                                  <p:stCondLst>
                                    <p:cond delay="1000"/>
                                  </p:stCondLst>
                                  <p:childTnLst>
                                    <p:animEffect transition="out" filter="wipe(right)">
                                      <p:cBhvr>
                                        <p:cTn id="13" dur="500"/>
                                        <p:tgtEl>
                                          <p:spTgt spid="33"/>
                                        </p:tgtEl>
                                      </p:cBhvr>
                                    </p:animEffect>
                                    <p:set>
                                      <p:cBhvr>
                                        <p:cTn id="14"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756" y="-31899"/>
            <a:ext cx="7185171" cy="6858000"/>
          </a:xfrm>
          <a:prstGeom prst="rect">
            <a:avLst/>
          </a:prstGeom>
        </p:spPr>
      </p:pic>
      <p:grpSp>
        <p:nvGrpSpPr>
          <p:cNvPr id="21" name="Group 20">
            <a:extLst>
              <a:ext uri="{C183D7F6-B498-43B3-948B-1728B52AA6E4}">
                <adec:decorative xmlns:adec="http://schemas.microsoft.com/office/drawing/2017/decorative" val="1"/>
              </a:ext>
            </a:extLst>
          </p:cNvPr>
          <p:cNvGrpSpPr/>
          <p:nvPr/>
        </p:nvGrpSpPr>
        <p:grpSpPr>
          <a:xfrm>
            <a:off x="1647756" y="3276600"/>
            <a:ext cx="847794" cy="495300"/>
            <a:chOff x="1647756" y="3276600"/>
            <a:chExt cx="847794" cy="495300"/>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756" y="3276600"/>
              <a:ext cx="368300" cy="49530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450" y="3321050"/>
              <a:ext cx="419100" cy="406400"/>
            </a:xfrm>
            <a:prstGeom prst="rect">
              <a:avLst/>
            </a:prstGeom>
          </p:spPr>
        </p:pic>
      </p:grpSp>
      <p:sp>
        <p:nvSpPr>
          <p:cNvPr id="3" name="Title 2">
            <a:extLst>
              <a:ext uri="{FF2B5EF4-FFF2-40B4-BE49-F238E27FC236}">
                <a16:creationId xmlns:a16="http://schemas.microsoft.com/office/drawing/2014/main" id="{73B7368E-AFA4-BB47-468D-7C9138EEB89D}"/>
              </a:ext>
            </a:extLst>
          </p:cNvPr>
          <p:cNvSpPr>
            <a:spLocks noGrp="1"/>
          </p:cNvSpPr>
          <p:nvPr>
            <p:ph type="ctrTitle"/>
          </p:nvPr>
        </p:nvSpPr>
        <p:spPr>
          <a:xfrm>
            <a:off x="457200" y="-533400"/>
            <a:ext cx="8153400" cy="533400"/>
          </a:xfrm>
        </p:spPr>
        <p:txBody>
          <a:bodyPr anchor="b">
            <a:noAutofit/>
          </a:bodyPr>
          <a:lstStyle/>
          <a:p>
            <a:r>
              <a:rPr lang="en-US" dirty="0">
                <a:solidFill>
                  <a:schemeClr val="bg1"/>
                </a:solidFill>
              </a:rPr>
              <a:t>Game 2: Pay Down and Save Up (3 of 6)</a:t>
            </a:r>
          </a:p>
        </p:txBody>
      </p:sp>
      <p:pic>
        <p:nvPicPr>
          <p:cNvPr id="39" name="Picture 38" descr="First Move. Make Your Minimum Student Loan Paymen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63" y="246834"/>
            <a:ext cx="5008089" cy="4423144"/>
          </a:xfrm>
          <a:prstGeom prst="rect">
            <a:avLst/>
          </a:prstGeom>
        </p:spPr>
      </p:pic>
      <p:grpSp>
        <p:nvGrpSpPr>
          <p:cNvPr id="27" name="Group 26">
            <a:extLst>
              <a:ext uri="{C183D7F6-B498-43B3-948B-1728B52AA6E4}">
                <adec:decorative xmlns:adec="http://schemas.microsoft.com/office/drawing/2017/decorative" val="1"/>
              </a:ext>
            </a:extLst>
          </p:cNvPr>
          <p:cNvGrpSpPr/>
          <p:nvPr/>
        </p:nvGrpSpPr>
        <p:grpSpPr>
          <a:xfrm>
            <a:off x="3008424" y="5077939"/>
            <a:ext cx="2275624" cy="520105"/>
            <a:chOff x="3008424" y="5077939"/>
            <a:chExt cx="2275624" cy="520105"/>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524" y="5191644"/>
              <a:ext cx="419100" cy="4064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8424" y="5191644"/>
              <a:ext cx="419100" cy="406400"/>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6624" y="5077939"/>
              <a:ext cx="488762" cy="488762"/>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6524" y="5077939"/>
              <a:ext cx="488762" cy="488762"/>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5286" y="5077939"/>
              <a:ext cx="488762" cy="488762"/>
            </a:xfrm>
            <a:prstGeom prst="rect">
              <a:avLst/>
            </a:prstGeom>
          </p:spPr>
        </p:pic>
      </p:grpSp>
      <p:grpSp>
        <p:nvGrpSpPr>
          <p:cNvPr id="24" name="Group 23">
            <a:extLst>
              <a:ext uri="{C183D7F6-B498-43B3-948B-1728B52AA6E4}">
                <adec:decorative xmlns:adec="http://schemas.microsoft.com/office/drawing/2017/decorative" val="1"/>
              </a:ext>
            </a:extLst>
          </p:cNvPr>
          <p:cNvGrpSpPr/>
          <p:nvPr/>
        </p:nvGrpSpPr>
        <p:grpSpPr>
          <a:xfrm>
            <a:off x="3029985" y="3233446"/>
            <a:ext cx="1114329" cy="517041"/>
            <a:chOff x="3029985" y="3233446"/>
            <a:chExt cx="1114329" cy="517041"/>
          </a:xfrm>
        </p:grpSpPr>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9985" y="3344087"/>
              <a:ext cx="419100" cy="406400"/>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48934" y="3233446"/>
              <a:ext cx="595380" cy="517041"/>
            </a:xfrm>
            <a:prstGeom prst="rect">
              <a:avLst/>
            </a:prstGeom>
          </p:spPr>
        </p:pic>
      </p:grpSp>
      <p:pic>
        <p:nvPicPr>
          <p:cNvPr id="37" name="Picture 36">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75058" y="2088881"/>
            <a:ext cx="637674" cy="538725"/>
          </a:xfrm>
          <a:prstGeom prst="rect">
            <a:avLst/>
          </a:prstGeom>
        </p:spPr>
      </p:pic>
      <p:pic>
        <p:nvPicPr>
          <p:cNvPr id="20" name="Picture 19" descr="Next Level. Put What You can into Your Retirement Account."/>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74161" y="1756481"/>
            <a:ext cx="5315038" cy="4706333"/>
          </a:xfrm>
          <a:prstGeom prst="rect">
            <a:avLst/>
          </a:prstGeom>
        </p:spPr>
      </p:pic>
      <p:pic>
        <p:nvPicPr>
          <p:cNvPr id="2" name="Picture 1" descr="ACHIEVEMENT. Bonus Points. If Your Employer Offers a Match, Contribute at Least Enough to Meet the Match."/>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64832" y="3343979"/>
            <a:ext cx="3448650" cy="1882984"/>
          </a:xfrm>
          <a:prstGeom prst="rect">
            <a:avLst/>
          </a:prstGeom>
        </p:spPr>
      </p:pic>
      <p:sp>
        <p:nvSpPr>
          <p:cNvPr id="4" name="Slide Number Placeholder 3">
            <a:extLst>
              <a:ext uri="{FF2B5EF4-FFF2-40B4-BE49-F238E27FC236}">
                <a16:creationId xmlns:a16="http://schemas.microsoft.com/office/drawing/2014/main" id="{AA74F067-5A1B-4990-B5D3-A515445244DA}"/>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13</a:t>
            </a:fld>
            <a:endParaRPr lang="en-US" dirty="0"/>
          </a:p>
        </p:txBody>
      </p:sp>
    </p:spTree>
    <p:extLst>
      <p:ext uri="{BB962C8B-B14F-4D97-AF65-F5344CB8AC3E}">
        <p14:creationId xmlns:p14="http://schemas.microsoft.com/office/powerpoint/2010/main" val="108277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989 5.55112E-17 C -0.01614 0.00579 -0.01146 0.00185 -0.02343 0.00417 C -0.02569 0.0044 -0.02795 0.00486 -0.03021 0.00532 C -0.03819 0.05093 -0.03889 0.1037 -0.0309 0.14931 C -0.03229 0.15764 -0.03177 0.15301 -0.0309 0.1669 C -0.0309 0.16944 -0.0309 0.17269 -0.03021 0.17546 C -0.02986 0.17685 -0.02882 0.17639 -0.02795 0.17708 L -0.01892 0.17546 C -0.01093 0.17384 -0.0125 0.17361 -0.00382 0.17222 C 0.00313 0.17153 0.01459 0.1706 0.0217 0.16944 C 0.02361 0.16921 0.0257 0.16829 0.02778 0.16806 C 0.0415 0.16667 0.04236 0.1669 0.05122 0.1669 " pathEditMode="relative" rAng="0" ptsTypes="AAAAAAAAAAAA">
                                      <p:cBhvr>
                                        <p:cTn id="11" dur="2000" fill="hold"/>
                                        <p:tgtEl>
                                          <p:spTgt spid="37"/>
                                        </p:tgtEl>
                                        <p:attrNameLst>
                                          <p:attrName>ppt_x</p:attrName>
                                          <p:attrName>ppt_y</p:attrName>
                                        </p:attrNameLst>
                                      </p:cBhvr>
                                      <p:rCtr x="1719" y="8843"/>
                                    </p:animMotion>
                                  </p:childTnLst>
                                </p:cTn>
                              </p:par>
                              <p:par>
                                <p:cTn id="12" presetID="22" presetClass="exit" presetSubtype="8" fill="hold" nodeType="withEffect">
                                  <p:stCondLst>
                                    <p:cond delay="1000"/>
                                  </p:stCondLst>
                                  <p:childTnLst>
                                    <p:animEffect transition="out" filter="wipe(left)">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74F067-5A1B-4990-B5D3-A515445244DA}"/>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14</a:t>
            </a:fld>
            <a:endParaRPr lang="en-US" dirty="0"/>
          </a:p>
        </p:txBody>
      </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756" y="-31899"/>
            <a:ext cx="7185171" cy="6858000"/>
          </a:xfrm>
          <a:prstGeom prst="rect">
            <a:avLst/>
          </a:prstGeom>
        </p:spPr>
      </p:pic>
      <p:grpSp>
        <p:nvGrpSpPr>
          <p:cNvPr id="21" name="Group 20">
            <a:extLst>
              <a:ext uri="{C183D7F6-B498-43B3-948B-1728B52AA6E4}">
                <adec:decorative xmlns:adec="http://schemas.microsoft.com/office/drawing/2017/decorative" val="1"/>
              </a:ext>
            </a:extLst>
          </p:cNvPr>
          <p:cNvGrpSpPr/>
          <p:nvPr/>
        </p:nvGrpSpPr>
        <p:grpSpPr>
          <a:xfrm>
            <a:off x="1647756" y="3276600"/>
            <a:ext cx="847794" cy="495300"/>
            <a:chOff x="1647756" y="3276600"/>
            <a:chExt cx="847794" cy="495300"/>
          </a:xfrm>
        </p:grpSpPr>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756" y="3276600"/>
              <a:ext cx="368300" cy="495300"/>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450" y="3321050"/>
              <a:ext cx="419100" cy="406400"/>
            </a:xfrm>
            <a:prstGeom prst="rect">
              <a:avLst/>
            </a:prstGeom>
          </p:spPr>
        </p:pic>
      </p:grpSp>
      <p:sp>
        <p:nvSpPr>
          <p:cNvPr id="2" name="Title 1">
            <a:extLst>
              <a:ext uri="{FF2B5EF4-FFF2-40B4-BE49-F238E27FC236}">
                <a16:creationId xmlns:a16="http://schemas.microsoft.com/office/drawing/2014/main" id="{399F3916-44BD-9225-A6D0-D7C632009159}"/>
              </a:ext>
            </a:extLst>
          </p:cNvPr>
          <p:cNvSpPr>
            <a:spLocks noGrp="1"/>
          </p:cNvSpPr>
          <p:nvPr>
            <p:ph type="ctrTitle"/>
          </p:nvPr>
        </p:nvSpPr>
        <p:spPr>
          <a:xfrm>
            <a:off x="457200" y="-533400"/>
            <a:ext cx="8153400" cy="533400"/>
          </a:xfrm>
        </p:spPr>
        <p:txBody>
          <a:bodyPr anchor="b">
            <a:noAutofit/>
          </a:bodyPr>
          <a:lstStyle/>
          <a:p>
            <a:r>
              <a:rPr lang="en-US" dirty="0">
                <a:solidFill>
                  <a:schemeClr val="bg1"/>
                </a:solidFill>
              </a:rPr>
              <a:t>Game 2: Pay Down and Save Up (4 of 6)</a:t>
            </a:r>
            <a:endParaRPr lang="en-US" dirty="0"/>
          </a:p>
        </p:txBody>
      </p:sp>
      <p:pic>
        <p:nvPicPr>
          <p:cNvPr id="39" name="Picture 38" descr="First Move. Make Your Minimum Student Loan Paymen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63" y="246834"/>
            <a:ext cx="5008089" cy="4423144"/>
          </a:xfrm>
          <a:prstGeom prst="rect">
            <a:avLst/>
          </a:prstGeom>
        </p:spPr>
      </p:pic>
      <p:grpSp>
        <p:nvGrpSpPr>
          <p:cNvPr id="27" name="Group 26">
            <a:extLst>
              <a:ext uri="{C183D7F6-B498-43B3-948B-1728B52AA6E4}">
                <adec:decorative xmlns:adec="http://schemas.microsoft.com/office/drawing/2017/decorative" val="1"/>
              </a:ext>
            </a:extLst>
          </p:cNvPr>
          <p:cNvGrpSpPr/>
          <p:nvPr/>
        </p:nvGrpSpPr>
        <p:grpSpPr>
          <a:xfrm>
            <a:off x="3008424" y="5077939"/>
            <a:ext cx="2275624" cy="520105"/>
            <a:chOff x="3008424" y="5077939"/>
            <a:chExt cx="2275624" cy="520105"/>
          </a:xfrm>
        </p:grpSpPr>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7524" y="5191644"/>
              <a:ext cx="419100" cy="406400"/>
            </a:xfrm>
            <a:prstGeom prst="rect">
              <a:avLst/>
            </a:prstGeom>
          </p:spPr>
        </p:pic>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8424" y="5191644"/>
              <a:ext cx="419100" cy="406400"/>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46624" y="5077939"/>
              <a:ext cx="488762" cy="488762"/>
            </a:xfrm>
            <a:prstGeom prst="rect">
              <a:avLst/>
            </a:prstGeom>
          </p:spPr>
        </p:pic>
        <p:pic>
          <p:nvPicPr>
            <p:cNvPr id="31" name="Picture 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6524" y="5077939"/>
              <a:ext cx="488762" cy="488762"/>
            </a:xfrm>
            <a:prstGeom prst="rect">
              <a:avLst/>
            </a:prstGeom>
          </p:spPr>
        </p:pic>
        <p:pic>
          <p:nvPicPr>
            <p:cNvPr id="32" name="Picture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5286" y="5077939"/>
              <a:ext cx="488762" cy="488762"/>
            </a:xfrm>
            <a:prstGeom prst="rect">
              <a:avLst/>
            </a:prstGeom>
          </p:spPr>
        </p:pic>
      </p:grpSp>
      <p:pic>
        <p:nvPicPr>
          <p:cNvPr id="37" name="Picture 36">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48607" y="3233175"/>
            <a:ext cx="637674" cy="538725"/>
          </a:xfrm>
          <a:prstGeom prst="rect">
            <a:avLst/>
          </a:prstGeom>
        </p:spPr>
      </p:pic>
      <p:pic>
        <p:nvPicPr>
          <p:cNvPr id="18" name="Picture 17" descr="Next Level. Put What You can into Your Retirement Accoun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4161" y="1756481"/>
            <a:ext cx="5315038" cy="4706333"/>
          </a:xfrm>
          <a:prstGeom prst="rect">
            <a:avLst/>
          </a:prstGeom>
        </p:spPr>
      </p:pic>
      <p:pic>
        <p:nvPicPr>
          <p:cNvPr id="19" name="Picture 18" descr="ACHIEVEMENT. Bonus Points. If Your Employer Offers a Match, Contribute at Least Enough to Meet the Match."/>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64832" y="3343979"/>
            <a:ext cx="3448650" cy="1882984"/>
          </a:xfrm>
          <a:prstGeom prst="rect">
            <a:avLst/>
          </a:prstGeom>
        </p:spPr>
      </p:pic>
      <p:pic>
        <p:nvPicPr>
          <p:cNvPr id="7" name="Picture 6" descr="SUPER BONUS POINTS. Enjoy the Benefits of Compounding, Employer Matching and Tax Break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8462" y="4330515"/>
            <a:ext cx="4922706" cy="2381250"/>
          </a:xfrm>
          <a:prstGeom prst="rect">
            <a:avLst/>
          </a:prstGeom>
        </p:spPr>
      </p:pic>
    </p:spTree>
    <p:extLst>
      <p:ext uri="{BB962C8B-B14F-4D97-AF65-F5344CB8AC3E}">
        <p14:creationId xmlns:p14="http://schemas.microsoft.com/office/powerpoint/2010/main" val="55767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4.16667E-6 -5.92593E-6 C 0.01563 0.00347 0.00226 0.00069 0.03125 0.003 C 0.03681 0.00347 0.04219 0.00393 0.04757 0.00462 C 0.05 0.03749 0.04844 0.01157 0.04983 0.06967 C 0.05087 0.10833 0.05069 0.10092 0.05226 0.1331 C 0.05191 0.15069 0.05156 0.16828 0.05104 0.18587 C 0.05052 0.20347 0.05 0.20763 0.04878 0.22314 C 0.04913 0.23032 0.04948 0.23749 0.04983 0.2449 C 0.05017 0.25092 0.04826 0.25833 0.05104 0.26342 C 0.0526 0.26643 0.05642 0.26226 0.0592 0.2618 C 0.06389 0.26111 0.0684 0.26064 0.07309 0.26041 L 0.15226 0.25717 " pathEditMode="relative" ptsTypes="AAAAAAAAAAAA">
                                      <p:cBhvr>
                                        <p:cTn id="12" dur="2000" fill="hold"/>
                                        <p:tgtEl>
                                          <p:spTgt spid="37"/>
                                        </p:tgtEl>
                                        <p:attrNameLst>
                                          <p:attrName>ppt_x</p:attrName>
                                          <p:attrName>ppt_y</p:attrName>
                                        </p:attrNameLst>
                                      </p:cBhvr>
                                    </p:animMotion>
                                  </p:childTnLst>
                                </p:cTn>
                              </p:par>
                              <p:par>
                                <p:cTn id="13" presetID="22" presetClass="exit" presetSubtype="8" fill="hold" nodeType="withEffect">
                                  <p:stCondLst>
                                    <p:cond delay="1000"/>
                                  </p:stCondLst>
                                  <p:childTnLst>
                                    <p:animEffect transition="out" filter="wipe(left)">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AA74F067-5A1B-4990-B5D3-A515445244DA}"/>
              </a:ext>
              <a:ext uri="{C183D7F6-B498-43B3-948B-1728B52AA6E4}">
                <adec:decorative xmlns:adec="http://schemas.microsoft.com/office/drawing/2017/decorative" val="1"/>
              </a:ext>
            </a:extLst>
          </p:cNvPr>
          <p:cNvSpPr txBox="1">
            <a:spLocks/>
          </p:cNvSpPr>
          <p:nvPr/>
        </p:nvSpPr>
        <p:spPr>
          <a:xfrm>
            <a:off x="152400" y="6372302"/>
            <a:ext cx="457200" cy="342901"/>
          </a:xfrm>
          <a:prstGeom prst="rect">
            <a:avLst/>
          </a:prstGeom>
        </p:spPr>
        <p:txBody>
          <a:bodyPr anchor="b"/>
          <a:lstStyle>
            <a:defPPr>
              <a:defRPr lang="en-US"/>
            </a:defPPr>
            <a:lvl1pPr algn="l" rtl="0" fontAlgn="auto">
              <a:spcBef>
                <a:spcPts val="0"/>
              </a:spcBef>
              <a:spcAft>
                <a:spcPts val="0"/>
              </a:spcAft>
              <a:defRPr sz="11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FAB721C6-B02D-8045-8C83-F3873172C969}" type="slidenum">
              <a:rPr lang="en-US" smtClean="0"/>
              <a:pPr>
                <a:defRPr/>
              </a:pPr>
              <a:t>15</a:t>
            </a:fld>
            <a:endParaRPr lang="en-US" dirty="0"/>
          </a:p>
        </p:txBody>
      </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756" y="-31899"/>
            <a:ext cx="7185171" cy="6858000"/>
          </a:xfrm>
          <a:prstGeom prst="rect">
            <a:avLst/>
          </a:prstGeom>
        </p:spPr>
      </p:pic>
      <p:sp>
        <p:nvSpPr>
          <p:cNvPr id="2" name="Title 1">
            <a:extLst>
              <a:ext uri="{FF2B5EF4-FFF2-40B4-BE49-F238E27FC236}">
                <a16:creationId xmlns:a16="http://schemas.microsoft.com/office/drawing/2014/main" id="{BC60F439-7984-D3FE-40EC-47B62CA52F43}"/>
              </a:ext>
            </a:extLst>
          </p:cNvPr>
          <p:cNvSpPr>
            <a:spLocks noGrp="1"/>
          </p:cNvSpPr>
          <p:nvPr>
            <p:ph type="ctrTitle"/>
          </p:nvPr>
        </p:nvSpPr>
        <p:spPr>
          <a:xfrm>
            <a:off x="457200" y="-533400"/>
            <a:ext cx="8153400" cy="533400"/>
          </a:xfrm>
        </p:spPr>
        <p:txBody>
          <a:bodyPr anchor="b">
            <a:noAutofit/>
          </a:bodyPr>
          <a:lstStyle/>
          <a:p>
            <a:r>
              <a:rPr lang="en-US" dirty="0">
                <a:solidFill>
                  <a:schemeClr val="bg1"/>
                </a:solidFill>
              </a:rPr>
              <a:t>Game 2: Pay Down and Save Up (5 of 6)</a:t>
            </a:r>
            <a:endParaRPr lang="en-US" dirty="0"/>
          </a:p>
        </p:txBody>
      </p:sp>
      <p:grpSp>
        <p:nvGrpSpPr>
          <p:cNvPr id="26" name="Group 25">
            <a:extLst>
              <a:ext uri="{C183D7F6-B498-43B3-948B-1728B52AA6E4}">
                <adec:decorative xmlns:adec="http://schemas.microsoft.com/office/drawing/2017/decorative" val="1"/>
              </a:ext>
            </a:extLst>
          </p:cNvPr>
          <p:cNvGrpSpPr/>
          <p:nvPr/>
        </p:nvGrpSpPr>
        <p:grpSpPr>
          <a:xfrm>
            <a:off x="1647756" y="3276600"/>
            <a:ext cx="847794" cy="495300"/>
            <a:chOff x="1647756" y="3276600"/>
            <a:chExt cx="847794" cy="495300"/>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756" y="3276600"/>
              <a:ext cx="368300" cy="49530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450" y="3321050"/>
              <a:ext cx="419100" cy="406400"/>
            </a:xfrm>
            <a:prstGeom prst="rect">
              <a:avLst/>
            </a:prstGeom>
          </p:spPr>
        </p:pic>
      </p:grpSp>
      <p:pic>
        <p:nvPicPr>
          <p:cNvPr id="52" name="Picture 5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2667" y="5061876"/>
            <a:ext cx="637674" cy="538725"/>
          </a:xfrm>
          <a:prstGeom prst="rect">
            <a:avLst/>
          </a:prstGeom>
        </p:spPr>
      </p:pic>
      <p:sp>
        <p:nvSpPr>
          <p:cNvPr id="42" name="Rounded Rectangle 41"/>
          <p:cNvSpPr/>
          <p:nvPr/>
        </p:nvSpPr>
        <p:spPr>
          <a:xfrm>
            <a:off x="152400" y="2789499"/>
            <a:ext cx="2836333" cy="14099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a:solidFill>
                <a:schemeClr val="tx1"/>
              </a:solidFill>
            </a:endParaRPr>
          </a:p>
          <a:p>
            <a:r>
              <a:rPr lang="en-US" sz="1200" b="1" dirty="0">
                <a:solidFill>
                  <a:schemeClr val="tx1"/>
                </a:solidFill>
              </a:rPr>
              <a:t>Compounding:</a:t>
            </a:r>
            <a:r>
              <a:rPr lang="en-US" sz="1200" dirty="0">
                <a:solidFill>
                  <a:schemeClr val="tx1"/>
                </a:solidFill>
              </a:rPr>
              <a:t> This happens when the earnings on your savings are reinvested and start earning a return on their own. Saving early means more years of compounding.</a:t>
            </a:r>
          </a:p>
          <a:p>
            <a:r>
              <a:rPr lang="en-US" sz="1200" dirty="0">
                <a:solidFill>
                  <a:schemeClr val="tx1"/>
                </a:solidFill>
              </a:rPr>
              <a:t>  </a:t>
            </a:r>
          </a:p>
        </p:txBody>
      </p:sp>
      <p:sp>
        <p:nvSpPr>
          <p:cNvPr id="43" name="Rounded Rectangle 42"/>
          <p:cNvSpPr/>
          <p:nvPr/>
        </p:nvSpPr>
        <p:spPr>
          <a:xfrm>
            <a:off x="3160261" y="2763395"/>
            <a:ext cx="2836333" cy="14099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Employer matching:</a:t>
            </a:r>
            <a:r>
              <a:rPr lang="en-US" sz="1200" dirty="0">
                <a:solidFill>
                  <a:schemeClr val="tx1"/>
                </a:solidFill>
              </a:rPr>
              <a:t> An employer match is like free money. If you don’t contribute enough to get the match, you’re missing out.</a:t>
            </a:r>
          </a:p>
          <a:p>
            <a:pPr algn="ctr"/>
            <a:endParaRPr lang="en-US" sz="1200" dirty="0">
              <a:solidFill>
                <a:schemeClr val="tx1"/>
              </a:solidFill>
            </a:endParaRPr>
          </a:p>
        </p:txBody>
      </p:sp>
      <p:sp>
        <p:nvSpPr>
          <p:cNvPr id="44" name="Rounded Rectangle 43"/>
          <p:cNvSpPr/>
          <p:nvPr/>
        </p:nvSpPr>
        <p:spPr>
          <a:xfrm>
            <a:off x="6163732" y="2789499"/>
            <a:ext cx="2836333" cy="14099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solidFill>
            </a:endParaRPr>
          </a:p>
          <a:p>
            <a:r>
              <a:rPr lang="en-US" sz="1200" b="1" dirty="0">
                <a:solidFill>
                  <a:schemeClr val="tx1"/>
                </a:solidFill>
              </a:rPr>
              <a:t>Tax breaks:</a:t>
            </a:r>
            <a:r>
              <a:rPr lang="en-US" sz="1200" dirty="0">
                <a:solidFill>
                  <a:schemeClr val="tx1"/>
                </a:solidFill>
              </a:rPr>
              <a:t> As you balance paying off debt and saving for retirement, remember that retirement plan contributions may offer more of a </a:t>
            </a:r>
            <a:br>
              <a:rPr lang="en-US" sz="1200" dirty="0">
                <a:solidFill>
                  <a:schemeClr val="tx1"/>
                </a:solidFill>
              </a:rPr>
            </a:br>
            <a:r>
              <a:rPr lang="en-US" sz="1200" dirty="0">
                <a:solidFill>
                  <a:schemeClr val="tx1"/>
                </a:solidFill>
              </a:rPr>
              <a:t>tax advantage. </a:t>
            </a:r>
          </a:p>
          <a:p>
            <a:pPr algn="ctr"/>
            <a:endParaRPr lang="en-US" sz="1200" dirty="0">
              <a:solidFill>
                <a:schemeClr val="tx1"/>
              </a:solidFill>
            </a:endParaRPr>
          </a:p>
        </p:txBody>
      </p:sp>
      <p:pic>
        <p:nvPicPr>
          <p:cNvPr id="54" name="Picture 53" descr="SUPER BONUS POINTS. Enjoy the Benefits of Compounding, Employer Matching and Tax Break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62" y="4330515"/>
            <a:ext cx="4922706" cy="2381250"/>
          </a:xfrm>
          <a:prstGeom prst="rect">
            <a:avLst/>
          </a:prstGeom>
        </p:spPr>
      </p:pic>
    </p:spTree>
    <p:extLst>
      <p:ext uri="{BB962C8B-B14F-4D97-AF65-F5344CB8AC3E}">
        <p14:creationId xmlns:p14="http://schemas.microsoft.com/office/powerpoint/2010/main" val="358583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6805 -0.09815 L 0.18472 -0.57245 " pathEditMode="relative" ptsTypes="AA">
                                      <p:cBhvr>
                                        <p:cTn id="6" dur="2000" fill="hold"/>
                                        <p:tgtEl>
                                          <p:spTgt spid="5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479A60-31DB-4AFC-98C8-4F303BE619D4}"/>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16</a:t>
            </a:fld>
            <a:endParaRPr lang="en-US" dirty="0"/>
          </a:p>
        </p:txBody>
      </p:sp>
      <p:sp>
        <p:nvSpPr>
          <p:cNvPr id="8" name="Slide Number Placeholder 3">
            <a:extLst>
              <a:ext uri="{FF2B5EF4-FFF2-40B4-BE49-F238E27FC236}">
                <a16:creationId xmlns:a16="http://schemas.microsoft.com/office/drawing/2014/main" id="{716B87BF-3AE4-4ABB-8CFA-01C2BDC91C2A}"/>
              </a:ext>
              <a:ext uri="{C183D7F6-B498-43B3-948B-1728B52AA6E4}">
                <adec:decorative xmlns:adec="http://schemas.microsoft.com/office/drawing/2017/decorative" val="1"/>
              </a:ext>
            </a:extLst>
          </p:cNvPr>
          <p:cNvSpPr txBox="1">
            <a:spLocks/>
          </p:cNvSpPr>
          <p:nvPr/>
        </p:nvSpPr>
        <p:spPr>
          <a:xfrm>
            <a:off x="152400" y="6372302"/>
            <a:ext cx="457200" cy="342901"/>
          </a:xfrm>
          <a:prstGeom prst="rect">
            <a:avLst/>
          </a:prstGeom>
        </p:spPr>
        <p:txBody>
          <a:bodyPr anchor="b"/>
          <a:lstStyle>
            <a:defPPr>
              <a:defRPr lang="en-US"/>
            </a:defPPr>
            <a:lvl1pPr algn="l" rtl="0" fontAlgn="auto">
              <a:spcBef>
                <a:spcPts val="0"/>
              </a:spcBef>
              <a:spcAft>
                <a:spcPts val="0"/>
              </a:spcAft>
              <a:defRPr sz="1100" kern="1200" smtClean="0">
                <a:solidFill>
                  <a:schemeClr val="tx2"/>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FAB721C6-B02D-8045-8C83-F3873172C969}" type="slidenum">
              <a:rPr lang="en-US" smtClean="0"/>
              <a:pPr>
                <a:defRPr/>
              </a:pPr>
              <a:t>16</a:t>
            </a:fld>
            <a:endParaRPr lang="en-US" dirty="0"/>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998058" y="1414443"/>
            <a:ext cx="1509618" cy="2580269"/>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8263" y="1850480"/>
            <a:ext cx="520700" cy="441665"/>
          </a:xfrm>
          <a:prstGeom prst="rect">
            <a:avLst/>
          </a:prstGeom>
        </p:spPr>
      </p:pic>
      <p:sp>
        <p:nvSpPr>
          <p:cNvPr id="2" name="Title 1">
            <a:extLst>
              <a:ext uri="{FF2B5EF4-FFF2-40B4-BE49-F238E27FC236}">
                <a16:creationId xmlns:a16="http://schemas.microsoft.com/office/drawing/2014/main" id="{91FA8258-2DCB-9B73-78F2-119C263134AC}"/>
              </a:ext>
            </a:extLst>
          </p:cNvPr>
          <p:cNvSpPr>
            <a:spLocks noGrp="1"/>
          </p:cNvSpPr>
          <p:nvPr>
            <p:ph type="ctrTitle"/>
          </p:nvPr>
        </p:nvSpPr>
        <p:spPr>
          <a:xfrm>
            <a:off x="457200" y="-533400"/>
            <a:ext cx="8153400" cy="533400"/>
          </a:xfrm>
        </p:spPr>
        <p:txBody>
          <a:bodyPr anchor="b">
            <a:noAutofit/>
          </a:bodyPr>
          <a:lstStyle/>
          <a:p>
            <a:r>
              <a:rPr lang="en-US" dirty="0">
                <a:solidFill>
                  <a:schemeClr val="bg1"/>
                </a:solidFill>
              </a:rPr>
              <a:t>Game 2: Pay Down and Save Up (6 of 6)</a:t>
            </a:r>
            <a:endParaRPr lang="en-US" dirty="0"/>
          </a:p>
        </p:txBody>
      </p:sp>
      <p:pic>
        <p:nvPicPr>
          <p:cNvPr id="7" name="Picture 6" descr="RESULT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093" y="540784"/>
            <a:ext cx="3526465" cy="1120478"/>
          </a:xfrm>
          <a:prstGeom prst="rect">
            <a:avLst/>
          </a:prstGeom>
        </p:spPr>
      </p:pic>
      <p:sp>
        <p:nvSpPr>
          <p:cNvPr id="6" name="TextBox 5"/>
          <p:cNvSpPr txBox="1"/>
          <p:nvPr/>
        </p:nvSpPr>
        <p:spPr>
          <a:xfrm>
            <a:off x="609600" y="1880137"/>
            <a:ext cx="3069265" cy="2031325"/>
          </a:xfrm>
          <a:prstGeom prst="rect">
            <a:avLst/>
          </a:prstGeom>
          <a:noFill/>
        </p:spPr>
        <p:txBody>
          <a:bodyPr wrap="square" rtlCol="0">
            <a:spAutoFit/>
          </a:bodyPr>
          <a:lstStyle/>
          <a:p>
            <a:r>
              <a:rPr lang="en-US" dirty="0"/>
              <a:t>When you pay off your student loan, you’ll have a nice stash of money in your retirement account because you’ve been saving all along. </a:t>
            </a:r>
          </a:p>
          <a:p>
            <a:endParaRPr lang="en-US" dirty="0"/>
          </a:p>
        </p:txBody>
      </p:sp>
      <p:pic>
        <p:nvPicPr>
          <p:cNvPr id="9" name="Picture 8" descr="Three Star Retirement Saving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3911462"/>
            <a:ext cx="2365449" cy="1071955"/>
          </a:xfrm>
          <a:prstGeom prst="rect">
            <a:avLst/>
          </a:prstGeom>
        </p:spPr>
      </p:pic>
    </p:spTree>
    <p:extLst>
      <p:ext uri="{BB962C8B-B14F-4D97-AF65-F5344CB8AC3E}">
        <p14:creationId xmlns:p14="http://schemas.microsoft.com/office/powerpoint/2010/main" val="63698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Autofit/>
          </a:bodyPr>
          <a:lstStyle/>
          <a:p>
            <a:pPr algn="l"/>
            <a:r>
              <a:rPr lang="en-US" dirty="0">
                <a:solidFill>
                  <a:schemeClr val="bg1"/>
                </a:solidFill>
                <a:latin typeface="Arial" charset="0"/>
                <a:ea typeface="Arial" charset="0"/>
                <a:cs typeface="Arial" charset="0"/>
              </a:rPr>
              <a:t>Why Join Your Plan?</a:t>
            </a:r>
          </a:p>
        </p:txBody>
      </p:sp>
      <p:sp>
        <p:nvSpPr>
          <p:cNvPr id="12" name="TextBox 11"/>
          <p:cNvSpPr txBox="1"/>
          <p:nvPr/>
        </p:nvSpPr>
        <p:spPr>
          <a:xfrm>
            <a:off x="1751166" y="3077077"/>
            <a:ext cx="1313180" cy="646331"/>
          </a:xfrm>
          <a:prstGeom prst="rect">
            <a:avLst/>
          </a:prstGeom>
          <a:noFill/>
        </p:spPr>
        <p:txBody>
          <a:bodyPr wrap="none" rtlCol="0">
            <a:spAutoFit/>
          </a:bodyPr>
          <a:lstStyle/>
          <a:p>
            <a:pPr algn="ctr"/>
            <a:r>
              <a:rPr lang="en-US" b="1" dirty="0">
                <a:solidFill>
                  <a:schemeClr val="bg1"/>
                </a:solidFill>
                <a:latin typeface="Arial" charset="0"/>
                <a:ea typeface="Arial" charset="0"/>
                <a:cs typeface="Arial" charset="0"/>
              </a:rPr>
              <a:t>Automatic</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Savings</a:t>
            </a:r>
          </a:p>
        </p:txBody>
      </p:sp>
      <p:sp>
        <p:nvSpPr>
          <p:cNvPr id="13" name="TextBox 12"/>
          <p:cNvSpPr txBox="1"/>
          <p:nvPr/>
        </p:nvSpPr>
        <p:spPr>
          <a:xfrm>
            <a:off x="3720771" y="3077077"/>
            <a:ext cx="1492716" cy="646331"/>
          </a:xfrm>
          <a:prstGeom prst="rect">
            <a:avLst/>
          </a:prstGeom>
          <a:noFill/>
        </p:spPr>
        <p:txBody>
          <a:bodyPr wrap="none" rtlCol="0">
            <a:spAutoFit/>
          </a:bodyPr>
          <a:lstStyle/>
          <a:p>
            <a:pPr algn="ctr"/>
            <a:r>
              <a:rPr lang="en-US" b="1" dirty="0">
                <a:solidFill>
                  <a:schemeClr val="bg1"/>
                </a:solidFill>
                <a:latin typeface="Arial" charset="0"/>
                <a:ea typeface="Arial" charset="0"/>
                <a:cs typeface="Arial" charset="0"/>
              </a:rPr>
              <a:t>Tax</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Advantages</a:t>
            </a:r>
          </a:p>
        </p:txBody>
      </p:sp>
      <p:sp>
        <p:nvSpPr>
          <p:cNvPr id="15" name="TextBox 14"/>
          <p:cNvSpPr txBox="1"/>
          <p:nvPr/>
        </p:nvSpPr>
        <p:spPr>
          <a:xfrm>
            <a:off x="5909975" y="3077077"/>
            <a:ext cx="1402948" cy="646331"/>
          </a:xfrm>
          <a:prstGeom prst="rect">
            <a:avLst/>
          </a:prstGeom>
          <a:noFill/>
        </p:spPr>
        <p:txBody>
          <a:bodyPr wrap="none" rtlCol="0">
            <a:spAutoFit/>
          </a:bodyPr>
          <a:lstStyle/>
          <a:p>
            <a:pPr algn="ctr"/>
            <a:r>
              <a:rPr lang="en-US" b="1" dirty="0">
                <a:solidFill>
                  <a:schemeClr val="bg1"/>
                </a:solidFill>
                <a:latin typeface="Arial" charset="0"/>
                <a:ea typeface="Arial" charset="0"/>
                <a:cs typeface="Arial" charset="0"/>
              </a:rPr>
              <a:t>Investment</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Options</a:t>
            </a:r>
          </a:p>
        </p:txBody>
      </p:sp>
      <p:sp>
        <p:nvSpPr>
          <p:cNvPr id="17" name="TextBox 16"/>
          <p:cNvSpPr txBox="1"/>
          <p:nvPr/>
        </p:nvSpPr>
        <p:spPr>
          <a:xfrm>
            <a:off x="2376059" y="5700521"/>
            <a:ext cx="1749197" cy="369332"/>
          </a:xfrm>
          <a:prstGeom prst="rect">
            <a:avLst/>
          </a:prstGeom>
          <a:noFill/>
        </p:spPr>
        <p:txBody>
          <a:bodyPr wrap="none" rtlCol="0">
            <a:spAutoFit/>
          </a:bodyPr>
          <a:lstStyle/>
          <a:p>
            <a:pPr algn="ctr"/>
            <a:r>
              <a:rPr lang="en-US" b="1" dirty="0">
                <a:solidFill>
                  <a:schemeClr val="bg1"/>
                </a:solidFill>
                <a:latin typeface="Arial" charset="0"/>
                <a:ea typeface="Arial" charset="0"/>
                <a:cs typeface="Arial" charset="0"/>
              </a:rPr>
              <a:t>Compounding</a:t>
            </a:r>
          </a:p>
        </p:txBody>
      </p:sp>
      <p:sp>
        <p:nvSpPr>
          <p:cNvPr id="18" name="TextBox 17"/>
          <p:cNvSpPr txBox="1"/>
          <p:nvPr/>
        </p:nvSpPr>
        <p:spPr>
          <a:xfrm>
            <a:off x="5431312" y="5623247"/>
            <a:ext cx="1236236" cy="646331"/>
          </a:xfrm>
          <a:prstGeom prst="rect">
            <a:avLst/>
          </a:prstGeom>
          <a:noFill/>
        </p:spPr>
        <p:txBody>
          <a:bodyPr wrap="none" rtlCol="0">
            <a:spAutoFit/>
          </a:bodyPr>
          <a:lstStyle/>
          <a:p>
            <a:pPr algn="ctr"/>
            <a:r>
              <a:rPr lang="en-US" b="1" dirty="0">
                <a:solidFill>
                  <a:schemeClr val="bg1"/>
                </a:solidFill>
                <a:latin typeface="Arial" charset="0"/>
                <a:ea typeface="Arial" charset="0"/>
                <a:cs typeface="Arial" charset="0"/>
              </a:rPr>
              <a:t>Employer</a:t>
            </a:r>
            <a:br>
              <a:rPr lang="en-US" b="1" dirty="0">
                <a:solidFill>
                  <a:schemeClr val="bg1"/>
                </a:solidFill>
                <a:latin typeface="Arial" charset="0"/>
                <a:ea typeface="Arial" charset="0"/>
                <a:cs typeface="Arial" charset="0"/>
              </a:rPr>
            </a:br>
            <a:r>
              <a:rPr lang="en-US" b="1" dirty="0">
                <a:solidFill>
                  <a:schemeClr val="bg1"/>
                </a:solidFill>
                <a:latin typeface="Arial" charset="0"/>
                <a:ea typeface="Arial" charset="0"/>
                <a:cs typeface="Arial" charset="0"/>
              </a:rPr>
              <a:t>Match</a:t>
            </a:r>
          </a:p>
        </p:txBody>
      </p:sp>
      <p:pic>
        <p:nvPicPr>
          <p:cNvPr id="42" name="Picture 41">
            <a:extLst>
              <a:ext uri="{FF2B5EF4-FFF2-40B4-BE49-F238E27FC236}">
                <a16:creationId xmlns:a16="http://schemas.microsoft.com/office/drawing/2014/main" id="{720241BC-EBCB-4941-A224-B7EA6F3D00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10599" y="5762730"/>
            <a:ext cx="1397748" cy="1026318"/>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129" y="4333706"/>
            <a:ext cx="1079500" cy="1282700"/>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5349" y="1715243"/>
            <a:ext cx="1092200" cy="128270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006" y="1715243"/>
            <a:ext cx="1079500" cy="1282700"/>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1029" y="1715243"/>
            <a:ext cx="1092200" cy="1282700"/>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9029" y="4076222"/>
            <a:ext cx="909521" cy="1068158"/>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5828" y="4294453"/>
            <a:ext cx="1092200" cy="1282700"/>
          </a:xfrm>
          <a:prstGeom prst="rect">
            <a:avLst/>
          </a:prstGeom>
        </p:spPr>
      </p:pic>
      <p:sp>
        <p:nvSpPr>
          <p:cNvPr id="21" name="Slide Number Placeholder 3">
            <a:extLst>
              <a:ext uri="{FF2B5EF4-FFF2-40B4-BE49-F238E27FC236}">
                <a16:creationId xmlns:a16="http://schemas.microsoft.com/office/drawing/2014/main" id="{64F138A3-E85F-459A-99FB-FC988E9C999A}"/>
              </a:ext>
              <a:ext uri="{C183D7F6-B498-43B3-948B-1728B52AA6E4}">
                <adec:decorative xmlns:adec="http://schemas.microsoft.com/office/drawing/2017/decorative" val="1"/>
              </a:ext>
            </a:extLst>
          </p:cNvPr>
          <p:cNvSpPr>
            <a:spLocks noGrp="1"/>
          </p:cNvSpPr>
          <p:nvPr>
            <p:ph type="sldNum" sz="quarter" idx="10"/>
          </p:nvPr>
        </p:nvSpPr>
        <p:spPr>
          <a:xfrm>
            <a:off x="152400" y="6372302"/>
            <a:ext cx="457200" cy="342901"/>
          </a:xfrm>
        </p:spPr>
        <p:txBody>
          <a:bodyPr/>
          <a:lstStyle/>
          <a:p>
            <a:pPr>
              <a:defRPr/>
            </a:pPr>
            <a:r>
              <a:rPr lang="en-US" dirty="0"/>
              <a:t>17</a:t>
            </a:r>
          </a:p>
        </p:txBody>
      </p:sp>
    </p:spTree>
    <p:extLst>
      <p:ext uri="{BB962C8B-B14F-4D97-AF65-F5344CB8AC3E}">
        <p14:creationId xmlns:p14="http://schemas.microsoft.com/office/powerpoint/2010/main" val="342791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ssolv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138A3-E85F-459A-99FB-FC988E9C999A}"/>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18</a:t>
            </a:fld>
            <a:endParaRPr lang="en-US" dirty="0"/>
          </a:p>
        </p:txBody>
      </p:sp>
      <p:sp>
        <p:nvSpPr>
          <p:cNvPr id="2" name="Title 1">
            <a:extLst>
              <a:ext uri="{FF2B5EF4-FFF2-40B4-BE49-F238E27FC236}">
                <a16:creationId xmlns:a16="http://schemas.microsoft.com/office/drawing/2014/main" id="{E8D33914-353D-F599-51EB-57E0F604B406}"/>
              </a:ext>
            </a:extLst>
          </p:cNvPr>
          <p:cNvSpPr>
            <a:spLocks noGrp="1"/>
          </p:cNvSpPr>
          <p:nvPr>
            <p:ph type="ctrTitle"/>
          </p:nvPr>
        </p:nvSpPr>
        <p:spPr>
          <a:xfrm>
            <a:off x="457200" y="-533400"/>
            <a:ext cx="8153400" cy="533400"/>
          </a:xfrm>
        </p:spPr>
        <p:txBody>
          <a:bodyPr anchor="b">
            <a:noAutofit/>
          </a:bodyPr>
          <a:lstStyle/>
          <a:p>
            <a:r>
              <a:rPr lang="en-US" dirty="0">
                <a:solidFill>
                  <a:schemeClr val="bg1"/>
                </a:solidFill>
                <a:latin typeface="Arial" charset="0"/>
                <a:ea typeface="Arial" charset="0"/>
                <a:cs typeface="Arial" charset="0"/>
              </a:rPr>
              <a:t>Why Join Your Plan? </a:t>
            </a:r>
          </a:p>
        </p:txBody>
      </p:sp>
      <p:sp>
        <p:nvSpPr>
          <p:cNvPr id="17" name="Rounded Rectangle 16"/>
          <p:cNvSpPr/>
          <p:nvPr/>
        </p:nvSpPr>
        <p:spPr>
          <a:xfrm>
            <a:off x="152400" y="1938739"/>
            <a:ext cx="2836333" cy="22607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r-IN" sz="2800" dirty="0">
                <a:solidFill>
                  <a:schemeClr val="tx1"/>
                </a:solidFill>
                <a:latin typeface="+mj-lt"/>
              </a:rPr>
              <a:t>Age 20-35</a:t>
            </a:r>
          </a:p>
          <a:p>
            <a:r>
              <a:rPr lang="en-US" b="1" dirty="0">
                <a:solidFill>
                  <a:schemeClr val="tx1"/>
                </a:solidFill>
              </a:rPr>
              <a:t>Target Savings Goal: </a:t>
            </a:r>
            <a:br>
              <a:rPr lang="en-US" b="1" dirty="0">
                <a:solidFill>
                  <a:schemeClr val="tx1"/>
                </a:solidFill>
              </a:rPr>
            </a:br>
            <a:r>
              <a:rPr lang="en-US" dirty="0">
                <a:solidFill>
                  <a:schemeClr val="tx1"/>
                </a:solidFill>
              </a:rPr>
              <a:t>10-15% each paycheck</a:t>
            </a:r>
          </a:p>
          <a:p>
            <a:r>
              <a:rPr lang="en-US" b="1" dirty="0">
                <a:solidFill>
                  <a:schemeClr val="tx1"/>
                </a:solidFill>
              </a:rPr>
              <a:t>Aim to Save: </a:t>
            </a:r>
            <a:br>
              <a:rPr lang="en-US" b="1" dirty="0">
                <a:solidFill>
                  <a:schemeClr val="tx1"/>
                </a:solidFill>
              </a:rPr>
            </a:br>
            <a:r>
              <a:rPr lang="en-US" dirty="0">
                <a:solidFill>
                  <a:schemeClr val="tx1"/>
                </a:solidFill>
              </a:rPr>
              <a:t>1x annual salary</a:t>
            </a:r>
          </a:p>
          <a:p>
            <a:pPr algn="ctr"/>
            <a:endParaRPr lang="en-US" dirty="0">
              <a:solidFill>
                <a:schemeClr val="tx1"/>
              </a:solidFill>
            </a:endParaRPr>
          </a:p>
        </p:txBody>
      </p:sp>
      <p:sp>
        <p:nvSpPr>
          <p:cNvPr id="18" name="Rounded Rectangle 17"/>
          <p:cNvSpPr/>
          <p:nvPr/>
        </p:nvSpPr>
        <p:spPr>
          <a:xfrm>
            <a:off x="3158066" y="1938739"/>
            <a:ext cx="2836333" cy="22607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r-IN" sz="2800" dirty="0">
                <a:solidFill>
                  <a:srgbClr val="0093D1"/>
                </a:solidFill>
              </a:rPr>
              <a:t>Age 36-50</a:t>
            </a:r>
          </a:p>
          <a:p>
            <a:r>
              <a:rPr lang="en-US" b="1" dirty="0">
                <a:solidFill>
                  <a:sysClr val="windowText" lastClr="000000"/>
                </a:solidFill>
              </a:rPr>
              <a:t>Target Savings Goal: </a:t>
            </a:r>
            <a:br>
              <a:rPr lang="en-US" b="1" dirty="0">
                <a:solidFill>
                  <a:sysClr val="windowText" lastClr="000000"/>
                </a:solidFill>
              </a:rPr>
            </a:br>
            <a:r>
              <a:rPr lang="en-US" dirty="0">
                <a:solidFill>
                  <a:sysClr val="windowText" lastClr="000000"/>
                </a:solidFill>
              </a:rPr>
              <a:t>15-20% each paycheck</a:t>
            </a:r>
          </a:p>
          <a:p>
            <a:r>
              <a:rPr lang="en-US" b="1" dirty="0">
                <a:solidFill>
                  <a:sysClr val="windowText" lastClr="000000"/>
                </a:solidFill>
              </a:rPr>
              <a:t>Aim to Save: </a:t>
            </a:r>
            <a:br>
              <a:rPr lang="en-US" b="1" dirty="0">
                <a:solidFill>
                  <a:sysClr val="windowText" lastClr="000000"/>
                </a:solidFill>
              </a:rPr>
            </a:br>
            <a:r>
              <a:rPr lang="en-US" dirty="0">
                <a:solidFill>
                  <a:sysClr val="windowText" lastClr="000000"/>
                </a:solidFill>
              </a:rPr>
              <a:t>3.5x annual salary</a:t>
            </a:r>
          </a:p>
          <a:p>
            <a:pPr algn="ctr"/>
            <a:endParaRPr lang="en-US" dirty="0"/>
          </a:p>
        </p:txBody>
      </p:sp>
      <p:sp>
        <p:nvSpPr>
          <p:cNvPr id="19" name="Rounded Rectangle 18"/>
          <p:cNvSpPr/>
          <p:nvPr/>
        </p:nvSpPr>
        <p:spPr>
          <a:xfrm>
            <a:off x="6163732" y="1938739"/>
            <a:ext cx="2836333" cy="22607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r-IN" sz="2800" dirty="0">
                <a:solidFill>
                  <a:schemeClr val="tx1"/>
                </a:solidFill>
              </a:rPr>
              <a:t>Age </a:t>
            </a:r>
            <a:r>
              <a:rPr lang="en-US" sz="2800" dirty="0">
                <a:solidFill>
                  <a:schemeClr val="tx1"/>
                </a:solidFill>
              </a:rPr>
              <a:t>51+</a:t>
            </a:r>
            <a:endParaRPr lang="mr-IN" sz="2800" dirty="0">
              <a:solidFill>
                <a:schemeClr val="tx1"/>
              </a:solidFill>
            </a:endParaRPr>
          </a:p>
          <a:p>
            <a:r>
              <a:rPr lang="en-US" b="1" dirty="0">
                <a:solidFill>
                  <a:schemeClr val="tx1"/>
                </a:solidFill>
              </a:rPr>
              <a:t>Target Savings Goal: </a:t>
            </a:r>
            <a:br>
              <a:rPr lang="en-US" b="1" dirty="0">
                <a:solidFill>
                  <a:schemeClr val="tx1"/>
                </a:solidFill>
              </a:rPr>
            </a:br>
            <a:r>
              <a:rPr lang="en-US" dirty="0">
                <a:solidFill>
                  <a:schemeClr val="tx1"/>
                </a:solidFill>
              </a:rPr>
              <a:t>20% each paycheck</a:t>
            </a:r>
          </a:p>
          <a:p>
            <a:r>
              <a:rPr lang="en-US" b="1" dirty="0">
                <a:solidFill>
                  <a:schemeClr val="tx1"/>
                </a:solidFill>
              </a:rPr>
              <a:t>Aim to Save: </a:t>
            </a:r>
            <a:br>
              <a:rPr lang="en-US" b="1" dirty="0">
                <a:solidFill>
                  <a:schemeClr val="tx1"/>
                </a:solidFill>
              </a:rPr>
            </a:br>
            <a:r>
              <a:rPr lang="en-US" dirty="0">
                <a:solidFill>
                  <a:schemeClr val="tx1"/>
                </a:solidFill>
              </a:rPr>
              <a:t>7x annual salary</a:t>
            </a:r>
          </a:p>
          <a:p>
            <a:pPr algn="ctr"/>
            <a:endParaRPr lang="en-US" dirty="0">
              <a:solidFill>
                <a:schemeClr val="tx1"/>
              </a:solidFill>
            </a:endParaRP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057" y="139134"/>
            <a:ext cx="710844" cy="610725"/>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2278" y="139136"/>
            <a:ext cx="710844" cy="61072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6022" y="79064"/>
            <a:ext cx="720856" cy="730868"/>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1081429" y="-1"/>
            <a:ext cx="1054100" cy="8890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4150650" y="0"/>
            <a:ext cx="1054100" cy="889000"/>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7069400" y="1"/>
            <a:ext cx="1054100" cy="889000"/>
          </a:xfrm>
          <a:prstGeom prst="rect">
            <a:avLst/>
          </a:prstGeom>
        </p:spPr>
      </p:pic>
    </p:spTree>
    <p:extLst>
      <p:ext uri="{BB962C8B-B14F-4D97-AF65-F5344CB8AC3E}">
        <p14:creationId xmlns:p14="http://schemas.microsoft.com/office/powerpoint/2010/main" val="4990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1181 0.01505 L -0.01007 0.19769 " pathEditMode="relative" rAng="0" ptsTypes="AA">
                                      <p:cBhvr>
                                        <p:cTn id="10" dur="2000" fill="hold"/>
                                        <p:tgtEl>
                                          <p:spTgt spid="11"/>
                                        </p:tgtEl>
                                        <p:attrNameLst>
                                          <p:attrName>ppt_x</p:attrName>
                                          <p:attrName>ppt_y</p:attrName>
                                        </p:attrNameLst>
                                      </p:cBhvr>
                                      <p:rCtr x="87" y="9120"/>
                                    </p:animMotion>
                                  </p:childTnLst>
                                </p:cTn>
                              </p:par>
                            </p:childTnLst>
                          </p:cTn>
                        </p:par>
                        <p:par>
                          <p:cTn id="11" fill="hold">
                            <p:stCondLst>
                              <p:cond delay="2500"/>
                            </p:stCondLst>
                            <p:childTnLst>
                              <p:par>
                                <p:cTn id="12" presetID="9"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childTnLst>
                          </p:cTn>
                        </p:par>
                        <p:par>
                          <p:cTn id="15" fill="hold">
                            <p:stCondLst>
                              <p:cond delay="3000"/>
                            </p:stCondLst>
                            <p:childTnLst>
                              <p:par>
                                <p:cTn id="16" presetID="0" presetClass="path" presetSubtype="0" accel="50000" decel="50000" fill="hold" nodeType="afterEffect">
                                  <p:stCondLst>
                                    <p:cond delay="0"/>
                                  </p:stCondLst>
                                  <p:childTnLst>
                                    <p:animMotion origin="layout" path="M 1.66667E-6 0.00602 L -0.00139 0.20024 " pathEditMode="relative" ptsTypes="AA">
                                      <p:cBhvr>
                                        <p:cTn id="17" dur="2000" fill="hold"/>
                                        <p:tgtEl>
                                          <p:spTgt spid="14"/>
                                        </p:tgtEl>
                                        <p:attrNameLst>
                                          <p:attrName>ppt_x</p:attrName>
                                          <p:attrName>ppt_y</p:attrName>
                                        </p:attrNameLst>
                                      </p:cBhvr>
                                    </p:animMotion>
                                  </p:childTnLst>
                                </p:cTn>
                              </p:par>
                            </p:childTnLst>
                          </p:cTn>
                        </p:par>
                        <p:par>
                          <p:cTn id="18" fill="hold">
                            <p:stCondLst>
                              <p:cond delay="5000"/>
                            </p:stCondLst>
                            <p:childTnLst>
                              <p:par>
                                <p:cTn id="19" presetID="9"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par>
                          <p:cTn id="22" fill="hold">
                            <p:stCondLst>
                              <p:cond delay="5500"/>
                            </p:stCondLst>
                            <p:childTnLst>
                              <p:par>
                                <p:cTn id="23" presetID="0" presetClass="path" presetSubtype="0" accel="50000" decel="50000" fill="hold" nodeType="afterEffect">
                                  <p:stCondLst>
                                    <p:cond delay="0"/>
                                  </p:stCondLst>
                                  <p:childTnLst>
                                    <p:animMotion origin="layout" path="M -0.00035 0.00602 L 0.00469 0.19167 " pathEditMode="relative" rAng="0" ptsTypes="AA">
                                      <p:cBhvr>
                                        <p:cTn id="24" dur="2000" fill="hold"/>
                                        <p:tgtEl>
                                          <p:spTgt spid="16"/>
                                        </p:tgtEl>
                                        <p:attrNameLst>
                                          <p:attrName>ppt_x</p:attrName>
                                          <p:attrName>ppt_y</p:attrName>
                                        </p:attrNameLst>
                                      </p:cBhvr>
                                      <p:rCtr x="243" y="9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BB6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7A165-9133-4375-9A92-487518B8124A}"/>
              </a:ext>
            </a:extLst>
          </p:cNvPr>
          <p:cNvSpPr>
            <a:spLocks noGrp="1"/>
          </p:cNvSpPr>
          <p:nvPr>
            <p:ph type="ctrTitle"/>
          </p:nvPr>
        </p:nvSpPr>
        <p:spPr/>
        <p:txBody>
          <a:bodyPr/>
          <a:lstStyle/>
          <a:p>
            <a:r>
              <a:rPr lang="en-US" dirty="0">
                <a:solidFill>
                  <a:schemeClr val="bg1"/>
                </a:solidFill>
              </a:rPr>
              <a:t>Want help figuring out your best move?</a:t>
            </a:r>
            <a:br>
              <a:rPr lang="en-US" dirty="0"/>
            </a:br>
            <a:endParaRPr lang="en-US" dirty="0"/>
          </a:p>
        </p:txBody>
      </p:sp>
      <p:sp>
        <p:nvSpPr>
          <p:cNvPr id="4" name="Slide Number Placeholder 3">
            <a:extLst>
              <a:ext uri="{FF2B5EF4-FFF2-40B4-BE49-F238E27FC236}">
                <a16:creationId xmlns:a16="http://schemas.microsoft.com/office/drawing/2014/main" id="{997A714E-B171-4BCD-8F45-46B20C148672}"/>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19</a:t>
            </a:fld>
            <a:endParaRPr lang="en-US" dirty="0"/>
          </a:p>
        </p:txBody>
      </p:sp>
      <p:sp>
        <p:nvSpPr>
          <p:cNvPr id="2" name="Content Placeholder 1"/>
          <p:cNvSpPr>
            <a:spLocks noGrp="1"/>
          </p:cNvSpPr>
          <p:nvPr>
            <p:ph idx="1"/>
          </p:nvPr>
        </p:nvSpPr>
        <p:spPr>
          <a:xfrm>
            <a:off x="3315333" y="1577610"/>
            <a:ext cx="4883552" cy="3741358"/>
          </a:xfrm>
        </p:spPr>
        <p:txBody>
          <a:bodyPr/>
          <a:lstStyle/>
          <a:p>
            <a:pPr marL="0" indent="0">
              <a:buNone/>
            </a:pPr>
            <a:r>
              <a:rPr lang="en-US" dirty="0"/>
              <a:t>Use our calculator</a:t>
            </a:r>
            <a:br>
              <a:rPr lang="en-US" dirty="0"/>
            </a:br>
            <a:r>
              <a:rPr lang="en-US" dirty="0"/>
              <a:t>to crunch the numbers. </a:t>
            </a:r>
            <a:br>
              <a:rPr lang="en-US" dirty="0"/>
            </a:br>
            <a:r>
              <a:rPr lang="en-US" dirty="0"/>
              <a:t>Go to standard.com/paydown-or-</a:t>
            </a:r>
            <a:r>
              <a:rPr lang="en-US" dirty="0" err="1"/>
              <a:t>saveup</a:t>
            </a:r>
            <a:r>
              <a:rPr lang="en-US" dirty="0"/>
              <a:t>.</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02230" y="1550523"/>
            <a:ext cx="1078240" cy="1116475"/>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529870"/>
            <a:ext cx="2946400" cy="3606800"/>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4950" y="5486399"/>
            <a:ext cx="2438400" cy="1435100"/>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143" y="989195"/>
            <a:ext cx="3634844" cy="3443909"/>
          </a:xfrm>
          <a:prstGeom prst="rect">
            <a:avLst/>
          </a:prstGeom>
        </p:spPr>
      </p:pic>
    </p:spTree>
    <p:extLst>
      <p:ext uri="{BB962C8B-B14F-4D97-AF65-F5344CB8AC3E}">
        <p14:creationId xmlns:p14="http://schemas.microsoft.com/office/powerpoint/2010/main" val="124358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76CF44-C8D3-A149-BA7F-507ADB784FD9}"/>
              </a:ext>
            </a:extLst>
          </p:cNvPr>
          <p:cNvSpPr>
            <a:spLocks noGrp="1"/>
          </p:cNvSpPr>
          <p:nvPr>
            <p:ph type="ctrTitle"/>
          </p:nvPr>
        </p:nvSpPr>
        <p:spPr/>
        <p:txBody>
          <a:bodyPr/>
          <a:lstStyle/>
          <a:p>
            <a:r>
              <a:rPr lang="en-US" dirty="0">
                <a:solidFill>
                  <a:srgbClr val="004EA8"/>
                </a:solidFill>
                <a:ea typeface="Arial" charset="0"/>
                <a:cs typeface="Arial" charset="0"/>
              </a:rPr>
              <a:t>Speakers</a:t>
            </a:r>
            <a:endParaRPr lang="en-US" dirty="0"/>
          </a:p>
        </p:txBody>
      </p:sp>
      <p:pic>
        <p:nvPicPr>
          <p:cNvPr id="8" name="Picture 7">
            <a:extLst>
              <a:ext uri="{FF2B5EF4-FFF2-40B4-BE49-F238E27FC236}">
                <a16:creationId xmlns:a16="http://schemas.microsoft.com/office/drawing/2014/main" id="{0BFB7E4F-3116-354A-9419-E7C05DE581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10599" y="5762730"/>
            <a:ext cx="1397748" cy="1026318"/>
          </a:xfrm>
          <a:prstGeom prst="rect">
            <a:avLst/>
          </a:prstGeom>
        </p:spPr>
      </p:pic>
      <p:sp>
        <p:nvSpPr>
          <p:cNvPr id="9" name="Content Placeholder 13"/>
          <p:cNvSpPr txBox="1">
            <a:spLocks/>
          </p:cNvSpPr>
          <p:nvPr/>
        </p:nvSpPr>
        <p:spPr>
          <a:xfrm>
            <a:off x="1274669" y="3741511"/>
            <a:ext cx="3086100" cy="1348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First Last Name</a:t>
            </a:r>
          </a:p>
          <a:p>
            <a:pPr marL="0" indent="0" algn="ctr">
              <a:buNone/>
            </a:pPr>
            <a:r>
              <a:rPr lang="en-US" sz="2100" dirty="0"/>
              <a:t>Title, The Standard</a:t>
            </a:r>
          </a:p>
        </p:txBody>
      </p:sp>
      <p:sp>
        <p:nvSpPr>
          <p:cNvPr id="11" name="Content Placeholder 13"/>
          <p:cNvSpPr txBox="1">
            <a:spLocks/>
          </p:cNvSpPr>
          <p:nvPr/>
        </p:nvSpPr>
        <p:spPr>
          <a:xfrm>
            <a:off x="4604497" y="3741511"/>
            <a:ext cx="3086100" cy="1348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100" b="1" dirty="0"/>
              <a:t>First Last Name</a:t>
            </a:r>
          </a:p>
          <a:p>
            <a:pPr marL="0" indent="0" algn="ctr">
              <a:buNone/>
            </a:pPr>
            <a:r>
              <a:rPr lang="en-US" sz="2100" dirty="0"/>
              <a:t>Title, The Standard</a:t>
            </a:r>
          </a:p>
        </p:txBody>
      </p:sp>
      <p:sp>
        <p:nvSpPr>
          <p:cNvPr id="10" name="Subtitle 2"/>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12" name="Picture 11">
            <a:extLst>
              <a:ext uri="{FF2B5EF4-FFF2-40B4-BE49-F238E27FC236}">
                <a16:creationId xmlns:a16="http://schemas.microsoft.com/office/drawing/2014/main" id="{B7EBEC9C-EF8D-DD4B-BC8C-08C845F2D4E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869" y="2378968"/>
            <a:ext cx="1155700" cy="1131747"/>
          </a:xfrm>
          <a:prstGeom prst="rect">
            <a:avLst/>
          </a:prstGeom>
        </p:spPr>
      </p:pic>
      <p:pic>
        <p:nvPicPr>
          <p:cNvPr id="13" name="Picture 12">
            <a:extLst>
              <a:ext uri="{FF2B5EF4-FFF2-40B4-BE49-F238E27FC236}">
                <a16:creationId xmlns:a16="http://schemas.microsoft.com/office/drawing/2014/main" id="{E941B27D-E0F5-E848-B460-083C70CA8A1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7551" y="2363998"/>
            <a:ext cx="1155700" cy="1161688"/>
          </a:xfrm>
          <a:prstGeom prst="rect">
            <a:avLst/>
          </a:prstGeom>
        </p:spPr>
      </p:pic>
    </p:spTree>
    <p:extLst>
      <p:ext uri="{BB962C8B-B14F-4D97-AF65-F5344CB8AC3E}">
        <p14:creationId xmlns:p14="http://schemas.microsoft.com/office/powerpoint/2010/main" val="138827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0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 presetClass="entr" presetSubtype="1" fill="hold" nodeType="afterEffect" p14:presetBounceEnd="50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50000">
                                          <p:cBhvr additive="base">
                                            <p:cTn id="16"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333509"/>
            <a:ext cx="1142560" cy="1952886"/>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562725" y="2559506"/>
            <a:ext cx="1156258" cy="1976299"/>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602" y="5592221"/>
            <a:ext cx="2206530" cy="1298635"/>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072" y="5611822"/>
            <a:ext cx="2206530" cy="1298635"/>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250" y="2650182"/>
            <a:ext cx="520700" cy="441665"/>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305" y="3195122"/>
            <a:ext cx="399106" cy="401142"/>
          </a:xfrm>
          <a:prstGeom prst="rect">
            <a:avLst/>
          </a:prstGeom>
        </p:spPr>
      </p:pic>
      <p:sp>
        <p:nvSpPr>
          <p:cNvPr id="4" name="Slide Number Placeholder 3">
            <a:extLst>
              <a:ext uri="{FF2B5EF4-FFF2-40B4-BE49-F238E27FC236}">
                <a16:creationId xmlns:a16="http://schemas.microsoft.com/office/drawing/2014/main" id="{2988553F-3AB4-469A-B4C9-58D4055396BE}"/>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20</a:t>
            </a:fld>
            <a:endParaRPr lang="en-US" dirty="0"/>
          </a:p>
        </p:txBody>
      </p:sp>
      <p:sp>
        <p:nvSpPr>
          <p:cNvPr id="9" name="Title 2"/>
          <p:cNvSpPr>
            <a:spLocks noGrp="1"/>
          </p:cNvSpPr>
          <p:nvPr>
            <p:ph type="ctrTitle"/>
          </p:nvPr>
        </p:nvSpPr>
        <p:spPr>
          <a:xfrm>
            <a:off x="457200" y="457200"/>
            <a:ext cx="8153400" cy="533400"/>
          </a:xfrm>
        </p:spPr>
        <p:txBody>
          <a:bodyPr/>
          <a:lstStyle/>
          <a:p>
            <a:r>
              <a:rPr lang="en-US" dirty="0">
                <a:solidFill>
                  <a:schemeClr val="bg1"/>
                </a:solidFill>
              </a:rPr>
              <a:t>Questions?</a:t>
            </a:r>
          </a:p>
        </p:txBody>
      </p:sp>
      <p:sp>
        <p:nvSpPr>
          <p:cNvPr id="8" name="Content Placeholder 1"/>
          <p:cNvSpPr>
            <a:spLocks noGrp="1"/>
          </p:cNvSpPr>
          <p:nvPr>
            <p:ph idx="1"/>
          </p:nvPr>
        </p:nvSpPr>
        <p:spPr>
          <a:xfrm>
            <a:off x="457200" y="1651402"/>
            <a:ext cx="8374284" cy="748898"/>
          </a:xfrm>
        </p:spPr>
        <p:txBody>
          <a:bodyPr/>
          <a:lstStyle/>
          <a:p>
            <a:pPr marL="0" indent="0" algn="ctr">
              <a:buNone/>
            </a:pPr>
            <a:r>
              <a:rPr lang="en-US" dirty="0"/>
              <a:t>When you’re ready to head to the next level, enroll in your retirement plan or increase your contribution. </a:t>
            </a:r>
            <a:r>
              <a:rPr lang="en-US" b="1" dirty="0">
                <a:solidFill>
                  <a:srgbClr val="004EA6"/>
                </a:solidFill>
              </a:rPr>
              <a:t>Go to </a:t>
            </a:r>
            <a:r>
              <a:rPr lang="en-US" b="1" dirty="0" err="1">
                <a:solidFill>
                  <a:srgbClr val="004EA6"/>
                </a:solidFill>
              </a:rPr>
              <a:t>standard.com</a:t>
            </a:r>
            <a:r>
              <a:rPr lang="en-US" b="1" dirty="0">
                <a:solidFill>
                  <a:srgbClr val="004EA6"/>
                </a:solidFill>
              </a:rPr>
              <a:t>/retirement.</a:t>
            </a:r>
          </a:p>
          <a:p>
            <a:pPr marL="0" indent="0">
              <a:buNone/>
            </a:pPr>
            <a:endParaRPr lang="en-US" dirty="0"/>
          </a:p>
        </p:txBody>
      </p:sp>
      <p:pic>
        <p:nvPicPr>
          <p:cNvPr id="10" name="Picture 9" descr="The Standard Retirement Login Pag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2543" y="2025851"/>
            <a:ext cx="6186409" cy="5092156"/>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1863" b="59218"/>
          <a:stretch/>
        </p:blipFill>
        <p:spPr>
          <a:xfrm flipV="1">
            <a:off x="7736909" y="372887"/>
            <a:ext cx="618466" cy="632710"/>
          </a:xfrm>
          <a:prstGeom prst="rect">
            <a:avLst/>
          </a:prstGeom>
        </p:spPr>
      </p:pic>
    </p:spTree>
    <p:extLst>
      <p:ext uri="{BB962C8B-B14F-4D97-AF65-F5344CB8AC3E}">
        <p14:creationId xmlns:p14="http://schemas.microsoft.com/office/powerpoint/2010/main" val="27457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F63117-BCF8-49E5-AD62-C39807D449CB}"/>
              </a:ext>
            </a:extLst>
          </p:cNvPr>
          <p:cNvSpPr>
            <a:spLocks noGrp="1"/>
          </p:cNvSpPr>
          <p:nvPr>
            <p:ph type="title" idx="4294967295"/>
          </p:nvPr>
        </p:nvSpPr>
        <p:spPr>
          <a:xfrm>
            <a:off x="628650" y="-1325563"/>
            <a:ext cx="7886700" cy="1325563"/>
          </a:xfrm>
          <a:prstGeom prst="rect">
            <a:avLst/>
          </a:prstGeom>
        </p:spPr>
        <p:txBody>
          <a:bodyPr anchor="b"/>
          <a:lstStyle/>
          <a:p>
            <a:r>
              <a:rPr lang="en-US" dirty="0"/>
              <a:t>Disclosures</a:t>
            </a:r>
          </a:p>
        </p:txBody>
      </p:sp>
      <p:pic>
        <p:nvPicPr>
          <p:cNvPr id="4" name="Picture 3" descr="The Standar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961640" y="1447800"/>
            <a:ext cx="3276600" cy="2118149"/>
          </a:xfrm>
          <a:prstGeom prst="rect">
            <a:avLst/>
          </a:prstGeom>
        </p:spPr>
      </p:pic>
      <p:sp>
        <p:nvSpPr>
          <p:cNvPr id="3" name="TextBox 2"/>
          <p:cNvSpPr txBox="1"/>
          <p:nvPr/>
        </p:nvSpPr>
        <p:spPr>
          <a:xfrm>
            <a:off x="525780" y="4670301"/>
            <a:ext cx="8285480" cy="1169551"/>
          </a:xfrm>
          <a:prstGeom prst="rect">
            <a:avLst/>
          </a:prstGeom>
          <a:noFill/>
        </p:spPr>
        <p:txBody>
          <a:bodyPr wrap="square" rtlCol="0">
            <a:spAutoFit/>
          </a:bodyPr>
          <a:lstStyle/>
          <a:p>
            <a:endParaRPr lang="en-US" sz="1000" dirty="0"/>
          </a:p>
          <a:p>
            <a:r>
              <a:rPr lang="en-US" sz="1000" dirty="0"/>
              <a:t>The Standard is the marketing name for StanCorp Financial Group, Inc., and its subsidiaries. StanCorp Equities, Inc., member FINRA, wholesales a group annuity contract issued by Standard Insurance Company and a mutual fund trust platform for retirement plans. Standard Retirement Services, Inc. provides financial recordkeeping and plan administrative services.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a:t>
            </a:r>
          </a:p>
        </p:txBody>
      </p:sp>
      <p:sp>
        <p:nvSpPr>
          <p:cNvPr id="2" name="TextBox 1"/>
          <p:cNvSpPr txBox="1"/>
          <p:nvPr/>
        </p:nvSpPr>
        <p:spPr>
          <a:xfrm>
            <a:off x="6686538" y="6324600"/>
            <a:ext cx="2133600" cy="261610"/>
          </a:xfrm>
          <a:prstGeom prst="rect">
            <a:avLst/>
          </a:prstGeom>
          <a:noFill/>
        </p:spPr>
        <p:txBody>
          <a:bodyPr wrap="square" rtlCol="0">
            <a:spAutoFit/>
          </a:bodyPr>
          <a:lstStyle/>
          <a:p>
            <a:pPr algn="r"/>
            <a:r>
              <a:rPr lang="en-US" sz="1100" dirty="0"/>
              <a:t>RP </a:t>
            </a:r>
            <a:r>
              <a:rPr lang="en-US" sz="1100" b="1"/>
              <a:t>20155 </a:t>
            </a:r>
            <a:r>
              <a:rPr lang="en-US" sz="1100"/>
              <a:t>(6/19</a:t>
            </a:r>
            <a:r>
              <a:rPr lang="en-US" sz="1100" dirty="0"/>
              <a:t>)</a:t>
            </a:r>
          </a:p>
        </p:txBody>
      </p:sp>
    </p:spTree>
    <p:extLst>
      <p:ext uri="{BB962C8B-B14F-4D97-AF65-F5344CB8AC3E}">
        <p14:creationId xmlns:p14="http://schemas.microsoft.com/office/powerpoint/2010/main" val="183592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pic>
        <p:nvPicPr>
          <p:cNvPr id="18" name="Picture 1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18" y="439895"/>
            <a:ext cx="1509618" cy="2580269"/>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209365" y="2559507"/>
            <a:ext cx="1509618" cy="2580269"/>
          </a:xfrm>
          <a:prstGeom prst="rect">
            <a:avLst/>
          </a:prstGeom>
        </p:spPr>
      </p:pic>
      <p:sp>
        <p:nvSpPr>
          <p:cNvPr id="3" name="Title 2">
            <a:extLst>
              <a:ext uri="{FF2B5EF4-FFF2-40B4-BE49-F238E27FC236}">
                <a16:creationId xmlns:a16="http://schemas.microsoft.com/office/drawing/2014/main" id="{0D9F8CEE-4106-4798-AF66-FC420E158EFB}"/>
              </a:ext>
            </a:extLst>
          </p:cNvPr>
          <p:cNvSpPr>
            <a:spLocks noGrp="1"/>
          </p:cNvSpPr>
          <p:nvPr>
            <p:ph type="ctrTitle"/>
          </p:nvPr>
        </p:nvSpPr>
        <p:spPr/>
        <p:txBody>
          <a:bodyPr/>
          <a:lstStyle/>
          <a:p>
            <a:r>
              <a:rPr lang="en-US" dirty="0"/>
              <a:t>Totaling Up Student Debt </a:t>
            </a:r>
          </a:p>
        </p:txBody>
      </p:sp>
      <p:sp>
        <p:nvSpPr>
          <p:cNvPr id="4" name="Slide Number Placeholder 3">
            <a:extLst>
              <a:ext uri="{FF2B5EF4-FFF2-40B4-BE49-F238E27FC236}">
                <a16:creationId xmlns:a16="http://schemas.microsoft.com/office/drawing/2014/main" id="{C9736CAB-A203-4B5C-BDC1-1866CC527D99}"/>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3</a:t>
            </a:fld>
            <a:endParaRPr lang="en-US" dirty="0"/>
          </a:p>
        </p:txBody>
      </p:sp>
      <p:sp>
        <p:nvSpPr>
          <p:cNvPr id="9" name="Rectangle 3">
            <a:extLst>
              <a:ext uri="{FF2B5EF4-FFF2-40B4-BE49-F238E27FC236}">
                <a16:creationId xmlns:a16="http://schemas.microsoft.com/office/drawing/2014/main" id="{0E56DE65-CB0D-4632-96EC-1CE28CD500DB}"/>
              </a:ext>
              <a:ext uri="{C183D7F6-B498-43B3-948B-1728B52AA6E4}">
                <adec:decorative xmlns:adec="http://schemas.microsoft.com/office/drawing/2017/decorative" val="1"/>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ounded Rectangle 10">
            <a:extLst>
              <a:ext uri="{C183D7F6-B498-43B3-948B-1728B52AA6E4}">
                <adec:decorative xmlns:adec="http://schemas.microsoft.com/office/drawing/2017/decorative" val="1"/>
              </a:ext>
            </a:extLst>
          </p:cNvPr>
          <p:cNvSpPr/>
          <p:nvPr/>
        </p:nvSpPr>
        <p:spPr>
          <a:xfrm>
            <a:off x="1606739" y="1946630"/>
            <a:ext cx="2836333" cy="22607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9669ECF0-3661-4E39-A503-0095F32846D7}"/>
              </a:ext>
            </a:extLst>
          </p:cNvPr>
          <p:cNvSpPr>
            <a:spLocks noGrp="1"/>
          </p:cNvSpPr>
          <p:nvPr>
            <p:ph idx="1"/>
          </p:nvPr>
        </p:nvSpPr>
        <p:spPr>
          <a:xfrm>
            <a:off x="1606739" y="2243090"/>
            <a:ext cx="2836333" cy="1964267"/>
          </a:xfrm>
        </p:spPr>
        <p:txBody>
          <a:bodyPr/>
          <a:lstStyle/>
          <a:p>
            <a:pPr marL="0" indent="0" algn="ctr">
              <a:buNone/>
            </a:pPr>
            <a:r>
              <a:rPr lang="en-US" sz="1800" dirty="0">
                <a:latin typeface="+mn-lt"/>
              </a:rPr>
              <a:t>Percentage of recent grads with student debt: </a:t>
            </a:r>
            <a:r>
              <a:rPr lang="en-US" sz="1800" b="1" dirty="0">
                <a:latin typeface="+mn-lt"/>
              </a:rPr>
              <a:t>45%</a:t>
            </a:r>
            <a:endParaRPr lang="en-US" sz="1800" dirty="0">
              <a:latin typeface="+mn-lt"/>
            </a:endParaRPr>
          </a:p>
          <a:p>
            <a:pPr marL="0" indent="0" algn="ctr">
              <a:buNone/>
            </a:pPr>
            <a:br>
              <a:rPr lang="en-US" sz="1200" dirty="0">
                <a:latin typeface="+mn-lt"/>
              </a:rPr>
            </a:br>
            <a:r>
              <a:rPr lang="en-US" sz="1200" dirty="0">
                <a:latin typeface="+mn-lt"/>
              </a:rPr>
              <a:t>Source: </a:t>
            </a:r>
            <a:r>
              <a:rPr lang="en-US" sz="1200" dirty="0">
                <a:latin typeface="+mn-lt"/>
                <a:hlinkClick r:id="rId4"/>
              </a:rPr>
              <a:t>NerdWallet/Harris Poll, May 2018</a:t>
            </a:r>
            <a:endParaRPr lang="en-US" sz="1200" dirty="0">
              <a:latin typeface="+mn-lt"/>
            </a:endParaRPr>
          </a:p>
          <a:p>
            <a:pPr marL="0" indent="0">
              <a:buNone/>
            </a:pPr>
            <a:endParaRPr lang="en-US" dirty="0">
              <a:latin typeface="+mn-lt"/>
            </a:endParaRPr>
          </a:p>
          <a:p>
            <a:pPr marL="0" indent="0">
              <a:buNone/>
            </a:pPr>
            <a:endParaRPr lang="en-US" dirty="0">
              <a:latin typeface="+mn-lt"/>
            </a:endParaRPr>
          </a:p>
          <a:p>
            <a:pPr marL="0" indent="0">
              <a:buNone/>
            </a:pPr>
            <a:endParaRPr lang="en-US" dirty="0">
              <a:latin typeface="+mn-lt"/>
            </a:endParaRPr>
          </a:p>
        </p:txBody>
      </p:sp>
      <p:sp>
        <p:nvSpPr>
          <p:cNvPr id="12" name="Rounded Rectangle 11">
            <a:extLst>
              <a:ext uri="{C183D7F6-B498-43B3-948B-1728B52AA6E4}">
                <adec:decorative xmlns:adec="http://schemas.microsoft.com/office/drawing/2017/decorative" val="1"/>
              </a:ext>
            </a:extLst>
          </p:cNvPr>
          <p:cNvSpPr/>
          <p:nvPr/>
        </p:nvSpPr>
        <p:spPr>
          <a:xfrm>
            <a:off x="4612405" y="1946630"/>
            <a:ext cx="2836333" cy="226072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612405" y="2365992"/>
            <a:ext cx="2836333" cy="1292662"/>
          </a:xfrm>
          <a:prstGeom prst="rect">
            <a:avLst/>
          </a:prstGeom>
          <a:noFill/>
        </p:spPr>
        <p:txBody>
          <a:bodyPr wrap="square" rtlCol="0">
            <a:spAutoFit/>
          </a:bodyPr>
          <a:lstStyle/>
          <a:p>
            <a:pPr lvl="0" algn="ctr"/>
            <a:r>
              <a:rPr lang="en-US" dirty="0"/>
              <a:t>Average student debt for 2018 graduates: </a:t>
            </a:r>
            <a:br>
              <a:rPr lang="en-US" dirty="0"/>
            </a:br>
            <a:r>
              <a:rPr lang="en-US" b="1" dirty="0"/>
              <a:t>$30,000</a:t>
            </a:r>
            <a:r>
              <a:rPr lang="en-US" altLang="en-US" dirty="0"/>
              <a:t> </a:t>
            </a:r>
            <a:br>
              <a:rPr lang="en-US" altLang="en-US" dirty="0"/>
            </a:br>
            <a:endParaRPr lang="en-US" altLang="en-US" sz="1200" dirty="0"/>
          </a:p>
          <a:p>
            <a:pPr algn="ctr"/>
            <a:r>
              <a:rPr lang="en-US" sz="1200" dirty="0"/>
              <a:t>Source: </a:t>
            </a:r>
            <a:r>
              <a:rPr lang="en-US" sz="1200" dirty="0" err="1">
                <a:hlinkClick r:id="rId5"/>
              </a:rPr>
              <a:t>savingforcollege.com</a:t>
            </a:r>
            <a:r>
              <a:rPr lang="en-US" sz="1200" dirty="0">
                <a:hlinkClick r:id="rId5"/>
              </a:rPr>
              <a:t> </a:t>
            </a:r>
            <a:endParaRPr lang="en-US" sz="1200" dirty="0"/>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6551" y="3876037"/>
            <a:ext cx="533223" cy="543097"/>
          </a:xfrm>
          <a:prstGeom prst="rect">
            <a:avLst/>
          </a:prstGeom>
        </p:spPr>
      </p:pic>
      <p:pic>
        <p:nvPicPr>
          <p:cNvPr id="16" name="Picture 15">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96367" y="3891863"/>
            <a:ext cx="533223" cy="543097"/>
          </a:xfrm>
          <a:prstGeom prst="rect">
            <a:avLst/>
          </a:prstGeom>
        </p:spPr>
      </p:pic>
      <p:pic>
        <p:nvPicPr>
          <p:cNvPr id="19" name="Picture 18">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49602" y="5569071"/>
            <a:ext cx="2206530" cy="1298635"/>
          </a:xfrm>
          <a:prstGeom prst="rect">
            <a:avLst/>
          </a:prstGeom>
        </p:spPr>
      </p:pic>
      <p:pic>
        <p:nvPicPr>
          <p:cNvPr id="20" name="Picture 19">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43072" y="5611822"/>
            <a:ext cx="2206530" cy="1298635"/>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7583" y="4535806"/>
            <a:ext cx="520700" cy="441665"/>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7722" y="452529"/>
            <a:ext cx="558800" cy="561651"/>
          </a:xfrm>
          <a:prstGeom prst="rect">
            <a:avLst/>
          </a:prstGeom>
        </p:spPr>
      </p:pic>
    </p:spTree>
    <p:extLst>
      <p:ext uri="{BB962C8B-B14F-4D97-AF65-F5344CB8AC3E}">
        <p14:creationId xmlns:p14="http://schemas.microsoft.com/office/powerpoint/2010/main" val="263057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99460" y="2094614"/>
            <a:ext cx="684736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ＭＳ Ｐゴシック" charset="0"/>
                <a:cs typeface="ＭＳ Ｐゴシック" charset="0"/>
              </a:rPr>
              <a:t>But if you're putting little or nothing in your retirement plan ...</a:t>
            </a:r>
          </a:p>
        </p:txBody>
      </p:sp>
      <p:pic>
        <p:nvPicPr>
          <p:cNvPr id="4" name="Picture 3" descr="GAME 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42" y="2657148"/>
            <a:ext cx="6907794" cy="2119057"/>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6589" y="1348986"/>
            <a:ext cx="520700" cy="441665"/>
          </a:xfrm>
          <a:prstGeom prst="rect">
            <a:avLst/>
          </a:prstGeom>
        </p:spPr>
      </p:pic>
      <p:sp>
        <p:nvSpPr>
          <p:cNvPr id="7" name="Slide Number Placeholder 3">
            <a:extLst>
              <a:ext uri="{FF2B5EF4-FFF2-40B4-BE49-F238E27FC236}">
                <a16:creationId xmlns:a16="http://schemas.microsoft.com/office/drawing/2014/main" id="{56AE514F-6F5F-463D-9033-C3265E69E263}"/>
              </a:ext>
              <a:ext uri="{C183D7F6-B498-43B3-948B-1728B52AA6E4}">
                <adec:decorative xmlns:adec="http://schemas.microsoft.com/office/drawing/2017/decorative" val="1"/>
              </a:ext>
            </a:extLst>
          </p:cNvPr>
          <p:cNvSpPr txBox="1">
            <a:spLocks/>
          </p:cNvSpPr>
          <p:nvPr/>
        </p:nvSpPr>
        <p:spPr>
          <a:xfrm>
            <a:off x="152400" y="6478632"/>
            <a:ext cx="457200" cy="342901"/>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FAB721C6-B02D-8045-8C83-F3873172C969}" type="slidenum">
              <a:rPr lang="en-US" sz="1100">
                <a:solidFill>
                  <a:srgbClr val="004EA6"/>
                </a:solidFill>
              </a:rPr>
              <a:pPr>
                <a:defRPr/>
              </a:pPr>
              <a:t>4</a:t>
            </a:fld>
            <a:endParaRPr lang="en-US" sz="1100" dirty="0">
              <a:solidFill>
                <a:srgbClr val="004EA6"/>
              </a:solidFill>
            </a:endParaRPr>
          </a:p>
        </p:txBody>
      </p:sp>
    </p:spTree>
    <p:extLst>
      <p:ext uri="{BB962C8B-B14F-4D97-AF65-F5344CB8AC3E}">
        <p14:creationId xmlns:p14="http://schemas.microsoft.com/office/powerpoint/2010/main" val="32229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5D0F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3C3BCF-B43E-4474-BDDB-7F3FDAB9B142}"/>
              </a:ext>
            </a:extLst>
          </p:cNvPr>
          <p:cNvSpPr>
            <a:spLocks noGrp="1"/>
          </p:cNvSpPr>
          <p:nvPr>
            <p:ph type="ctrTitle"/>
          </p:nvPr>
        </p:nvSpPr>
        <p:spPr>
          <a:xfrm>
            <a:off x="457200" y="1166833"/>
            <a:ext cx="5596359" cy="2702690"/>
          </a:xfrm>
        </p:spPr>
        <p:txBody>
          <a:bodyPr/>
          <a:lstStyle/>
          <a:p>
            <a:r>
              <a:rPr lang="en-US" dirty="0">
                <a:solidFill>
                  <a:schemeClr val="bg1"/>
                </a:solidFill>
              </a:rPr>
              <a:t>Should You Pay Down </a:t>
            </a:r>
            <a:br>
              <a:rPr lang="en-US" dirty="0">
                <a:solidFill>
                  <a:schemeClr val="bg1"/>
                </a:solidFill>
              </a:rPr>
            </a:br>
            <a:r>
              <a:rPr lang="en-US" dirty="0">
                <a:solidFill>
                  <a:schemeClr val="bg1"/>
                </a:solidFill>
              </a:rPr>
              <a:t>Your Loan or Save Up </a:t>
            </a:r>
            <a:br>
              <a:rPr lang="en-US" dirty="0">
                <a:solidFill>
                  <a:schemeClr val="bg1"/>
                </a:solidFill>
              </a:rPr>
            </a:br>
            <a:r>
              <a:rPr lang="en-US" dirty="0">
                <a:solidFill>
                  <a:schemeClr val="bg1"/>
                </a:solidFill>
              </a:rPr>
              <a:t>for Retirement?  </a:t>
            </a:r>
            <a:br>
              <a:rPr lang="en-US" dirty="0"/>
            </a:br>
            <a:br>
              <a:rPr lang="en-US" dirty="0"/>
            </a:br>
            <a:r>
              <a:rPr lang="en-US" dirty="0"/>
              <a:t>Let’s explore 2 options.</a:t>
            </a:r>
            <a:br>
              <a:rPr lang="en-US" dirty="0"/>
            </a:br>
            <a:endParaRPr lang="en-US" i="1" dirty="0"/>
          </a:p>
        </p:txBody>
      </p:sp>
      <p:sp>
        <p:nvSpPr>
          <p:cNvPr id="2" name="Content Placeholder 1">
            <a:extLst>
              <a:ext uri="{FF2B5EF4-FFF2-40B4-BE49-F238E27FC236}">
                <a16:creationId xmlns:a16="http://schemas.microsoft.com/office/drawing/2014/main" id="{F0AB4D00-44FE-4146-9889-2BE90AE27075}"/>
              </a:ext>
              <a:ext uri="{C183D7F6-B498-43B3-948B-1728B52AA6E4}">
                <adec:decorative xmlns:adec="http://schemas.microsoft.com/office/drawing/2017/decorative" val="1"/>
              </a:ext>
            </a:extLst>
          </p:cNvPr>
          <p:cNvSpPr>
            <a:spLocks noGrp="1"/>
          </p:cNvSpPr>
          <p:nvPr>
            <p:ph idx="1"/>
          </p:nvPr>
        </p:nvSpPr>
        <p:spPr>
          <a:xfrm>
            <a:off x="457200" y="550417"/>
            <a:ext cx="8153400" cy="4935984"/>
          </a:xfrm>
        </p:spPr>
        <p:txBody>
          <a:bodyPr/>
          <a:lstStyle/>
          <a:p>
            <a:pPr marL="0" indent="0">
              <a:buNone/>
            </a:pPr>
            <a:r>
              <a:rPr lang="en-US" sz="3000" dirty="0"/>
              <a:t> </a:t>
            </a:r>
          </a:p>
          <a:p>
            <a:pPr marL="0" indent="0">
              <a:buNone/>
            </a:pPr>
            <a:endParaRPr lang="en-US" sz="3000" dirty="0"/>
          </a:p>
        </p:txBody>
      </p:sp>
      <p:sp>
        <p:nvSpPr>
          <p:cNvPr id="4" name="Slide Number Placeholder 3">
            <a:extLst>
              <a:ext uri="{FF2B5EF4-FFF2-40B4-BE49-F238E27FC236}">
                <a16:creationId xmlns:a16="http://schemas.microsoft.com/office/drawing/2014/main" id="{24D3BE2E-6142-4C01-8592-1003ED238C0E}"/>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5</a:t>
            </a:fld>
            <a:endParaRPr lang="en-US" dirty="0"/>
          </a:p>
        </p:txBody>
      </p:sp>
      <p:pic>
        <p:nvPicPr>
          <p:cNvPr id="20" name="Picture 1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618" y="439895"/>
            <a:ext cx="1509618" cy="2580269"/>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209365" y="2559507"/>
            <a:ext cx="1509618" cy="2580269"/>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9602" y="5592221"/>
            <a:ext cx="2206530" cy="1298635"/>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072" y="5611822"/>
            <a:ext cx="2206530" cy="1298635"/>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7583" y="4535806"/>
            <a:ext cx="520700" cy="441665"/>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7722" y="452529"/>
            <a:ext cx="558800" cy="561651"/>
          </a:xfrm>
          <a:prstGeom prst="rect">
            <a:avLst/>
          </a:prstGeom>
        </p:spPr>
      </p:pic>
    </p:spTree>
    <p:extLst>
      <p:ext uri="{BB962C8B-B14F-4D97-AF65-F5344CB8AC3E}">
        <p14:creationId xmlns:p14="http://schemas.microsoft.com/office/powerpoint/2010/main" val="89184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BB63"/>
        </a:solidFill>
        <a:effectLst/>
      </p:bgPr>
    </p:bg>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07" y="0"/>
            <a:ext cx="8925485" cy="6858000"/>
          </a:xfrm>
          <a:prstGeom prst="rect">
            <a:avLst/>
          </a:prstGeom>
        </p:spPr>
      </p:pic>
      <p:sp>
        <p:nvSpPr>
          <p:cNvPr id="3" name="Title 2">
            <a:extLst>
              <a:ext uri="{FF2B5EF4-FFF2-40B4-BE49-F238E27FC236}">
                <a16:creationId xmlns:a16="http://schemas.microsoft.com/office/drawing/2014/main" id="{643BEE4A-94EB-4E1D-A1E1-9A2B55D03F41}"/>
              </a:ext>
            </a:extLst>
          </p:cNvPr>
          <p:cNvSpPr>
            <a:spLocks noGrp="1"/>
          </p:cNvSpPr>
          <p:nvPr>
            <p:ph type="ctrTitle"/>
          </p:nvPr>
        </p:nvSpPr>
        <p:spPr/>
        <p:txBody>
          <a:bodyPr/>
          <a:lstStyle/>
          <a:p>
            <a:r>
              <a:rPr lang="en-US" dirty="0">
                <a:solidFill>
                  <a:schemeClr val="bg1"/>
                </a:solidFill>
              </a:rPr>
              <a:t>Game 1: Pay Down (1 of 5)</a:t>
            </a:r>
          </a:p>
        </p:txBody>
      </p:sp>
      <p:sp>
        <p:nvSpPr>
          <p:cNvPr id="4" name="Slide Number Placeholder 3">
            <a:extLst>
              <a:ext uri="{FF2B5EF4-FFF2-40B4-BE49-F238E27FC236}">
                <a16:creationId xmlns:a16="http://schemas.microsoft.com/office/drawing/2014/main" id="{56AE514F-6F5F-463D-9033-C3265E69E263}"/>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6</a:t>
            </a:fld>
            <a:endParaRPr lang="en-US" dirty="0"/>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793" y="5479016"/>
            <a:ext cx="660400" cy="622300"/>
          </a:xfrm>
          <a:prstGeom prst="rect">
            <a:avLst/>
          </a:prstGeom>
        </p:spPr>
      </p:pic>
      <p:grpSp>
        <p:nvGrpSpPr>
          <p:cNvPr id="20" name="Group 19">
            <a:extLst>
              <a:ext uri="{C183D7F6-B498-43B3-948B-1728B52AA6E4}">
                <adec:decorative xmlns:adec="http://schemas.microsoft.com/office/drawing/2017/decorative" val="1"/>
              </a:ext>
            </a:extLst>
          </p:cNvPr>
          <p:cNvGrpSpPr/>
          <p:nvPr/>
        </p:nvGrpSpPr>
        <p:grpSpPr>
          <a:xfrm>
            <a:off x="2773917" y="4038600"/>
            <a:ext cx="824612" cy="495300"/>
            <a:chOff x="2773917" y="4038600"/>
            <a:chExt cx="824612" cy="495300"/>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429" y="4083050"/>
              <a:ext cx="419100" cy="4064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3917" y="4038600"/>
              <a:ext cx="368300" cy="495300"/>
            </a:xfrm>
            <a:prstGeom prst="rect">
              <a:avLst/>
            </a:prstGeom>
          </p:spPr>
        </p:pic>
      </p:gr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6476" y="3653764"/>
            <a:ext cx="622300" cy="355600"/>
          </a:xfrm>
          <a:prstGeom prst="rect">
            <a:avLst/>
          </a:prstGeom>
        </p:spPr>
      </p:pic>
      <p:grpSp>
        <p:nvGrpSpPr>
          <p:cNvPr id="22" name="Group 21">
            <a:extLst>
              <a:ext uri="{C183D7F6-B498-43B3-948B-1728B52AA6E4}">
                <adec:decorative xmlns:adec="http://schemas.microsoft.com/office/drawing/2017/decorative" val="1"/>
              </a:ext>
            </a:extLst>
          </p:cNvPr>
          <p:cNvGrpSpPr/>
          <p:nvPr/>
        </p:nvGrpSpPr>
        <p:grpSpPr>
          <a:xfrm>
            <a:off x="4962158" y="1261586"/>
            <a:ext cx="1246667" cy="406400"/>
            <a:chOff x="4962158" y="1261586"/>
            <a:chExt cx="1246667" cy="406400"/>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725" y="1261586"/>
              <a:ext cx="419100" cy="4064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1258" y="1261586"/>
              <a:ext cx="419100" cy="4064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2158" y="1261586"/>
              <a:ext cx="419100" cy="406400"/>
            </a:xfrm>
            <a:prstGeom prst="rect">
              <a:avLst/>
            </a:prstGeom>
          </p:spPr>
        </p:pic>
      </p:grpSp>
      <p:pic>
        <p:nvPicPr>
          <p:cNvPr id="9" name="Picture 8">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4837" y="909075"/>
            <a:ext cx="637674" cy="538725"/>
          </a:xfrm>
          <a:prstGeom prst="rect">
            <a:avLst/>
          </a:prstGeom>
        </p:spPr>
      </p:pic>
      <p:pic>
        <p:nvPicPr>
          <p:cNvPr id="23" name="Picture 22" descr="First Move. Make Your Minimum Student Loan Paymen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3930" y="1054985"/>
            <a:ext cx="4993063" cy="4424030"/>
          </a:xfrm>
          <a:prstGeom prst="rect">
            <a:avLst/>
          </a:prstGeom>
        </p:spPr>
      </p:pic>
    </p:spTree>
    <p:extLst>
      <p:ext uri="{BB962C8B-B14F-4D97-AF65-F5344CB8AC3E}">
        <p14:creationId xmlns:p14="http://schemas.microsoft.com/office/powerpoint/2010/main" val="111516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7.40741E-7 C 0.00034 0.00486 0.00121 0.00995 0.00121 0.01505 C 0.00121 0.04792 -0.00868 0.0287 -0.0382 0.03009 L -0.05643 0.03171 C -0.09809 0.03426 -0.13507 0.03426 -0.1783 0.03495 L -0.20105 0.0368 C -0.20799 0.03727 -0.21476 0.03819 -0.22153 0.03866 C -0.24566 0.03889 -0.26945 0.03866 -0.29323 0.03866 " pathEditMode="relative" rAng="0" ptsTypes="AAAAAAAA">
                                      <p:cBhvr>
                                        <p:cTn id="6" dur="2000" fill="hold"/>
                                        <p:tgtEl>
                                          <p:spTgt spid="9"/>
                                        </p:tgtEl>
                                        <p:attrNameLst>
                                          <p:attrName>ppt_x</p:attrName>
                                          <p:attrName>ppt_y</p:attrName>
                                        </p:attrNameLst>
                                      </p:cBhvr>
                                      <p:rCtr x="-14601" y="1921"/>
                                    </p:animMotion>
                                  </p:childTnLst>
                                </p:cTn>
                              </p:par>
                              <p:par>
                                <p:cTn id="7" presetID="22" presetClass="exit" presetSubtype="2" fill="hold" nodeType="withEffect">
                                  <p:stCondLst>
                                    <p:cond delay="500"/>
                                  </p:stCondLst>
                                  <p:childTnLst>
                                    <p:animEffect transition="out" filter="wipe(right)">
                                      <p:cBhvr>
                                        <p:cTn id="8" dur="1000"/>
                                        <p:tgtEl>
                                          <p:spTgt spid="22"/>
                                        </p:tgtEl>
                                      </p:cBhvr>
                                    </p:animEffect>
                                    <p:set>
                                      <p:cBhvr>
                                        <p:cTn id="9" dur="1" fill="hold">
                                          <p:stCondLst>
                                            <p:cond delay="999"/>
                                          </p:stCondLst>
                                        </p:cTn>
                                        <p:tgtEl>
                                          <p:spTgt spid="2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dissolv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BB63"/>
        </a:solidFill>
        <a:effectLst/>
      </p:bgPr>
    </p:bg>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925485" cy="6858000"/>
          </a:xfrm>
          <a:prstGeom prst="rect">
            <a:avLst/>
          </a:prstGeom>
        </p:spPr>
      </p:pic>
      <p:sp>
        <p:nvSpPr>
          <p:cNvPr id="15" name="Title 2">
            <a:extLst>
              <a:ext uri="{FF2B5EF4-FFF2-40B4-BE49-F238E27FC236}">
                <a16:creationId xmlns:a16="http://schemas.microsoft.com/office/drawing/2014/main" id="{643BEE4A-94EB-4E1D-A1E1-9A2B55D03F41}"/>
              </a:ext>
            </a:extLst>
          </p:cNvPr>
          <p:cNvSpPr txBox="1">
            <a:spLocks/>
          </p:cNvSpPr>
          <p:nvPr/>
        </p:nvSpPr>
        <p:spPr>
          <a:xfrm>
            <a:off x="457200" y="457200"/>
            <a:ext cx="8153400" cy="533400"/>
          </a:xfrm>
          <a:prstGeom prst="rect">
            <a:avLst/>
          </a:prstGeom>
        </p:spPr>
        <p:txBody>
          <a:bodyPr>
            <a:noAutofit/>
          </a:bodyPr>
          <a:lstStyle>
            <a:lvl1pPr algn="l" rtl="0" eaLnBrk="1" fontAlgn="base" hangingPunct="1">
              <a:spcBef>
                <a:spcPct val="0"/>
              </a:spcBef>
              <a:spcAft>
                <a:spcPct val="0"/>
              </a:spcAft>
              <a:defRPr sz="3000" b="0" i="0" kern="1200">
                <a:solidFill>
                  <a:schemeClr val="tx2"/>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r>
              <a:rPr lang="en-US">
                <a:solidFill>
                  <a:schemeClr val="bg1"/>
                </a:solidFill>
              </a:rPr>
              <a:t>Game 1: Pay Down</a:t>
            </a:r>
            <a:endParaRPr lang="en-US" dirty="0">
              <a:solidFill>
                <a:schemeClr val="bg1"/>
              </a:solidFill>
            </a:endParaRPr>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793" y="5479016"/>
            <a:ext cx="660400" cy="622300"/>
          </a:xfrm>
          <a:prstGeom prst="rect">
            <a:avLst/>
          </a:prstGeom>
        </p:spPr>
      </p:pic>
      <p:grpSp>
        <p:nvGrpSpPr>
          <p:cNvPr id="19" name="Group 18">
            <a:extLst>
              <a:ext uri="{C183D7F6-B498-43B3-948B-1728B52AA6E4}">
                <adec:decorative xmlns:adec="http://schemas.microsoft.com/office/drawing/2017/decorative" val="1"/>
              </a:ext>
            </a:extLst>
          </p:cNvPr>
          <p:cNvGrpSpPr/>
          <p:nvPr/>
        </p:nvGrpSpPr>
        <p:grpSpPr>
          <a:xfrm>
            <a:off x="2773917" y="4038600"/>
            <a:ext cx="824612" cy="495300"/>
            <a:chOff x="2773917" y="4038600"/>
            <a:chExt cx="824612" cy="495300"/>
          </a:xfrm>
        </p:grpSpPr>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9429" y="4083050"/>
              <a:ext cx="419100" cy="406400"/>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3917" y="4038600"/>
              <a:ext cx="368300" cy="495300"/>
            </a:xfrm>
            <a:prstGeom prst="rect">
              <a:avLst/>
            </a:prstGeom>
          </p:spPr>
        </p:pic>
      </p:grpSp>
      <p:sp>
        <p:nvSpPr>
          <p:cNvPr id="4" name="Slide Number Placeholder 3">
            <a:extLst>
              <a:ext uri="{FF2B5EF4-FFF2-40B4-BE49-F238E27FC236}">
                <a16:creationId xmlns:a16="http://schemas.microsoft.com/office/drawing/2014/main" id="{BF82004C-D9DF-4F94-BA14-ECEA051E933C}"/>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7</a:t>
            </a:fld>
            <a:endParaRPr lang="en-US" dirty="0"/>
          </a:p>
        </p:txBody>
      </p:sp>
      <p:sp>
        <p:nvSpPr>
          <p:cNvPr id="11" name="Title 2">
            <a:extLst>
              <a:ext uri="{FF2B5EF4-FFF2-40B4-BE49-F238E27FC236}">
                <a16:creationId xmlns:a16="http://schemas.microsoft.com/office/drawing/2014/main" id="{643BEE4A-94EB-4E1D-A1E1-9A2B55D03F41}"/>
              </a:ext>
              <a:ext uri="{C183D7F6-B498-43B3-948B-1728B52AA6E4}">
                <adec:decorative xmlns:adec="http://schemas.microsoft.com/office/drawing/2017/decorative" val="1"/>
              </a:ext>
            </a:extLst>
          </p:cNvPr>
          <p:cNvSpPr>
            <a:spLocks noGrp="1"/>
          </p:cNvSpPr>
          <p:nvPr>
            <p:ph type="ctrTitle"/>
          </p:nvPr>
        </p:nvSpPr>
        <p:spPr>
          <a:xfrm>
            <a:off x="457200" y="457200"/>
            <a:ext cx="8153400" cy="533400"/>
          </a:xfrm>
        </p:spPr>
        <p:txBody>
          <a:bodyPr/>
          <a:lstStyle/>
          <a:p>
            <a:r>
              <a:rPr lang="en-US" dirty="0">
                <a:solidFill>
                  <a:schemeClr val="bg1"/>
                </a:solidFill>
              </a:rPr>
              <a:t>Game 1: Pay Down (2 of 5) </a:t>
            </a:r>
          </a:p>
        </p:txBody>
      </p:sp>
      <p:pic>
        <p:nvPicPr>
          <p:cNvPr id="32" name="Picture 31">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9641" y="3653764"/>
            <a:ext cx="622300" cy="355600"/>
          </a:xfrm>
          <a:prstGeom prst="rect">
            <a:avLst/>
          </a:prstGeom>
        </p:spPr>
      </p:pic>
      <p:pic>
        <p:nvPicPr>
          <p:cNvPr id="34" name="Picture 33" descr="First Move. Make Your Minimum Student Loan Paymen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930" y="1054985"/>
            <a:ext cx="4993063" cy="4424030"/>
          </a:xfrm>
          <a:prstGeom prst="rect">
            <a:avLst/>
          </a:prstGeom>
        </p:spPr>
      </p:pic>
      <p:pic>
        <p:nvPicPr>
          <p:cNvPr id="30" name="Picture 29">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98529" y="2471105"/>
            <a:ext cx="637674" cy="538725"/>
          </a:xfrm>
          <a:prstGeom prst="rect">
            <a:avLst/>
          </a:prstGeom>
        </p:spPr>
      </p:pic>
      <p:pic>
        <p:nvPicPr>
          <p:cNvPr id="2" name="Picture 1" descr="Next Level. Pay an Extra 3% of Your Paycheck Toward Your Loa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62307" y="3009830"/>
            <a:ext cx="2675405" cy="1524069"/>
          </a:xfrm>
          <a:prstGeom prst="rect">
            <a:avLst/>
          </a:prstGeom>
        </p:spPr>
      </p:pic>
    </p:spTree>
    <p:extLst>
      <p:ext uri="{BB962C8B-B14F-4D97-AF65-F5344CB8AC3E}">
        <p14:creationId xmlns:p14="http://schemas.microsoft.com/office/powerpoint/2010/main" val="286591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906 0.00671 C 0.05382 0.01065 0.03854 0.00717 0.07309 0.00555 C 0.10399 0.00393 0.08941 0.00486 0.11649 0.00301 C 0.11771 0.00301 0.23698 0.00254 0.28038 0.00555 C 0.28351 0.00578 0.29097 0.00717 0.29462 0.00787 C 0.29774 0.00879 0.30087 0.00949 0.30382 0.01065 L 0.31094 0.01296 C 0.31215 0.01342 0.31337 0.01365 0.31441 0.01435 C 0.32187 0.01828 0.31788 0.01574 0.32621 0.02176 C 0.32743 0.02268 0.32882 0.02338 0.32969 0.02453 C 0.33229 0.02685 0.3342 0.02986 0.33698 0.03194 L 0.3441 0.03703 C 0.34479 0.03819 0.34548 0.03935 0.34635 0.04074 C 0.34705 0.04166 0.34809 0.04213 0.34878 0.04328 C 0.3493 0.04421 0.3493 0.04583 0.34983 0.04699 C 0.35052 0.04815 0.35139 0.04953 0.35226 0.05069 C 0.35347 0.05463 0.35503 0.05902 0.35573 0.06319 C 0.35625 0.0662 0.35642 0.06921 0.35712 0.07199 C 0.35642 0.07453 0.35608 0.07708 0.35573 0.07963 C 0.35521 0.08333 0.35503 0.08727 0.35451 0.09097 C 0.35399 0.09537 0.3533 0.09907 0.35226 0.10347 C 0.35121 0.10717 0.3493 0.11273 0.34635 0.11481 C 0.34531 0.11574 0.34392 0.1162 0.34271 0.11713 C 0.34184 0.11782 0.34132 0.11921 0.34045 0.1199 C 0.33819 0.12083 0.33576 0.12152 0.33351 0.12222 L 0.32969 0.12361 C 0.32864 0.1243 0.3276 0.12546 0.32621 0.12592 C 0.32396 0.12708 0.3217 0.12777 0.31927 0.1287 L 0.31215 0.13102 L 0.30156 0.13472 C 0.30035 0.13541 0.2993 0.13588 0.29809 0.13611 C 0.28767 0.13842 0.29653 0.13657 0.28385 0.13865 C 0.27656 0.13981 0.2743 0.14051 0.26632 0.1412 C 0.25677 0.14166 0.24739 0.1419 0.23802 0.14259 C 0.23594 0.1419 0.23403 0.1412 0.23212 0.1412 C 0.21337 0.1412 0.19427 0.14259 0.17552 0.14259 " pathEditMode="relative" rAng="0" ptsTypes="AAAAAAAAAAAAAAAAAAAAAAAAAAAAAAAAAAAA">
                                      <p:cBhvr>
                                        <p:cTn id="11" dur="2000" fill="hold"/>
                                        <p:tgtEl>
                                          <p:spTgt spid="30"/>
                                        </p:tgtEl>
                                        <p:attrNameLst>
                                          <p:attrName>ppt_x</p:attrName>
                                          <p:attrName>ppt_y</p:attrName>
                                        </p:attrNameLst>
                                      </p:cBhvr>
                                      <p:rCtr x="15903" y="6597"/>
                                    </p:animMotion>
                                  </p:childTnLst>
                                </p:cTn>
                              </p:par>
                              <p:par>
                                <p:cTn id="12" presetID="22" presetClass="exit" presetSubtype="2" fill="hold" nodeType="withEffect">
                                  <p:stCondLst>
                                    <p:cond delay="1250"/>
                                  </p:stCondLst>
                                  <p:childTnLst>
                                    <p:animEffect transition="out" filter="wipe(right)">
                                      <p:cBhvr>
                                        <p:cTn id="13" dur="1000"/>
                                        <p:tgtEl>
                                          <p:spTgt spid="32"/>
                                        </p:tgtEl>
                                      </p:cBhvr>
                                    </p:animEffect>
                                    <p:set>
                                      <p:cBhvr>
                                        <p:cTn id="14"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BB6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B6B76E-77E0-44CE-8FF2-12AB078E42A1}"/>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8</a:t>
            </a:fld>
            <a:endParaRPr lang="en-US" dirty="0"/>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925485" cy="6858000"/>
          </a:xfrm>
          <a:prstGeom prst="rect">
            <a:avLst/>
          </a:prstGeom>
        </p:spPr>
      </p:pic>
      <p:sp>
        <p:nvSpPr>
          <p:cNvPr id="11" name="Title 2">
            <a:extLst>
              <a:ext uri="{FF2B5EF4-FFF2-40B4-BE49-F238E27FC236}">
                <a16:creationId xmlns:a16="http://schemas.microsoft.com/office/drawing/2014/main" id="{643BEE4A-94EB-4E1D-A1E1-9A2B55D03F41}"/>
              </a:ext>
            </a:extLst>
          </p:cNvPr>
          <p:cNvSpPr>
            <a:spLocks noGrp="1"/>
          </p:cNvSpPr>
          <p:nvPr>
            <p:ph type="ctrTitle"/>
          </p:nvPr>
        </p:nvSpPr>
        <p:spPr>
          <a:xfrm>
            <a:off x="457200" y="457200"/>
            <a:ext cx="8153400" cy="533400"/>
          </a:xfrm>
        </p:spPr>
        <p:txBody>
          <a:bodyPr/>
          <a:lstStyle/>
          <a:p>
            <a:r>
              <a:rPr lang="en-US" dirty="0">
                <a:solidFill>
                  <a:schemeClr val="bg1"/>
                </a:solidFill>
              </a:rPr>
              <a:t>Game 1: Pay Down (3</a:t>
            </a:r>
            <a:r>
              <a:rPr lang="en-US" baseline="0" dirty="0">
                <a:solidFill>
                  <a:schemeClr val="bg1"/>
                </a:solidFill>
              </a:rPr>
              <a:t> of 5)</a:t>
            </a:r>
            <a:endParaRPr lang="en-US" dirty="0">
              <a:solidFill>
                <a:schemeClr val="bg1"/>
              </a:solidFill>
            </a:endParaRPr>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793" y="5479016"/>
            <a:ext cx="660400" cy="622300"/>
          </a:xfrm>
          <a:prstGeom prst="rect">
            <a:avLst/>
          </a:prstGeom>
        </p:spPr>
      </p:pic>
      <p:pic>
        <p:nvPicPr>
          <p:cNvPr id="28" name="Picture 27" descr="First Move. Make Your Minimum Student Loan Paymen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30" y="1054985"/>
            <a:ext cx="4993063" cy="4424030"/>
          </a:xfrm>
          <a:prstGeom prst="rect">
            <a:avLst/>
          </a:prstGeom>
        </p:spPr>
      </p:pic>
      <p:pic>
        <p:nvPicPr>
          <p:cNvPr id="29" name="Picture 2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5506" y="3497182"/>
            <a:ext cx="637674" cy="538725"/>
          </a:xfrm>
          <a:prstGeom prst="rect">
            <a:avLst/>
          </a:prstGeom>
        </p:spPr>
      </p:pic>
      <p:pic>
        <p:nvPicPr>
          <p:cNvPr id="2" name="Picture 1" descr="HEADS-UP! You're Putting Little or Nothing in Your Retirement Pla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008383"/>
            <a:ext cx="2845981" cy="1256048"/>
          </a:xfrm>
          <a:prstGeom prst="rect">
            <a:avLst/>
          </a:prstGeom>
        </p:spPr>
      </p:pic>
      <p:pic>
        <p:nvPicPr>
          <p:cNvPr id="30" name="Picture 29" descr="Next Level. Pay an Extra 3% of Your Paycheck Toward Your Lo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2307" y="3009830"/>
            <a:ext cx="2675405" cy="1524069"/>
          </a:xfrm>
          <a:prstGeom prst="rect">
            <a:avLst/>
          </a:prstGeom>
        </p:spPr>
      </p:pic>
      <p:grpSp>
        <p:nvGrpSpPr>
          <p:cNvPr id="20" name="Group 19">
            <a:extLst>
              <a:ext uri="{C183D7F6-B498-43B3-948B-1728B52AA6E4}">
                <adec:decorative xmlns:adec="http://schemas.microsoft.com/office/drawing/2017/decorative" val="1"/>
              </a:ext>
            </a:extLst>
          </p:cNvPr>
          <p:cNvGrpSpPr/>
          <p:nvPr/>
        </p:nvGrpSpPr>
        <p:grpSpPr>
          <a:xfrm>
            <a:off x="2773917" y="4038600"/>
            <a:ext cx="824612" cy="495300"/>
            <a:chOff x="2773917" y="4038600"/>
            <a:chExt cx="824612" cy="495300"/>
          </a:xfrm>
        </p:grpSpPr>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9429" y="4083050"/>
              <a:ext cx="419100" cy="406400"/>
            </a:xfrm>
            <a:prstGeom prst="rect">
              <a:avLst/>
            </a:prstGeom>
          </p:spPr>
        </p:pic>
        <p:pic>
          <p:nvPicPr>
            <p:cNvPr id="22" name="Pictur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3917" y="4038600"/>
              <a:ext cx="368300" cy="495300"/>
            </a:xfrm>
            <a:prstGeom prst="rect">
              <a:avLst/>
            </a:prstGeom>
          </p:spPr>
        </p:pic>
      </p:grpSp>
    </p:spTree>
    <p:extLst>
      <p:ext uri="{BB962C8B-B14F-4D97-AF65-F5344CB8AC3E}">
        <p14:creationId xmlns:p14="http://schemas.microsoft.com/office/powerpoint/2010/main" val="2783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4392 0.0044 C -0.04548 0.00533 -0.04705 0.00672 -0.04861 0.00741 C -0.05226 0.0088 -0.06771 0.01019 -0.06962 0.01042 C -0.09219 0.01366 -0.06163 0.01065 -0.09757 0.01366 L -0.10555 0.01505 C -0.10903 0.01574 -0.11267 0.01598 -0.11614 0.01667 C -0.11875 0.01713 -0.1217 0.01852 -0.1243 0.01968 C -0.12535 0.02223 -0.12778 0.02593 -0.12778 0.02917 C -0.12778 0.03218 -0.12708 0.03519 -0.12656 0.03843 C -0.12639 0.04005 -0.125 0.04723 -0.1243 0.04931 C -0.12361 0.05093 -0.12274 0.05232 -0.12187 0.05394 C -0.12153 0.05533 -0.12153 0.05718 -0.12083 0.05857 C -0.1191 0.06135 -0.11493 0.06621 -0.11493 0.06621 C -0.11441 0.06875 -0.1125 0.07315 -0.11493 0.07547 C -0.11701 0.07755 -0.11962 0.07755 -0.12187 0.07871 L -0.12535 0.08033 C -0.13785 0.07963 -0.15017 0.07871 -0.16267 0.07871 C -0.1684 0.07871 -0.17413 0.08033 -0.18003 0.08033 C -0.18542 0.08033 -0.1908 0.07894 -0.19635 0.07871 C -0.21337 0.07778 -0.23038 0.07755 -0.24739 0.07709 C -0.26649 0.07917 -0.25746 0.07871 -0.27413 0.07871 " pathEditMode="relative" ptsTypes="AAAAAAAAAAAAAAAAAAAAA">
                                      <p:cBhvr>
                                        <p:cTn id="11" dur="2000" fill="hold"/>
                                        <p:tgtEl>
                                          <p:spTgt spid="29"/>
                                        </p:tgtEl>
                                        <p:attrNameLst>
                                          <p:attrName>ppt_x</p:attrName>
                                          <p:attrName>ppt_y</p:attrName>
                                        </p:attrNameLst>
                                      </p:cBhvr>
                                    </p:animMotion>
                                  </p:childTnLst>
                                </p:cTn>
                              </p:par>
                              <p:par>
                                <p:cTn id="12" presetID="22" presetClass="exit" presetSubtype="2" fill="hold" nodeType="withEffect">
                                  <p:stCondLst>
                                    <p:cond delay="1000"/>
                                  </p:stCondLst>
                                  <p:childTnLst>
                                    <p:animEffect transition="out" filter="wipe(right)">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BB63"/>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B6B76E-77E0-44CE-8FF2-12AB078E42A1}"/>
              </a:ex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FAB721C6-B02D-8045-8C83-F3873172C969}" type="slidenum">
              <a:rPr lang="en-US" smtClean="0"/>
              <a:pPr>
                <a:defRPr/>
              </a:pPr>
              <a:t>9</a:t>
            </a:fld>
            <a:endParaRPr lang="en-US" dirty="0"/>
          </a:p>
        </p:txBody>
      </p:sp>
      <p:pic>
        <p:nvPicPr>
          <p:cNvPr id="17" name="Picture 1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0"/>
            <a:ext cx="8925485" cy="6858000"/>
          </a:xfrm>
          <a:prstGeom prst="rect">
            <a:avLst/>
          </a:prstGeom>
        </p:spPr>
      </p:pic>
      <p:sp>
        <p:nvSpPr>
          <p:cNvPr id="11" name="Title 2">
            <a:extLst>
              <a:ext uri="{FF2B5EF4-FFF2-40B4-BE49-F238E27FC236}">
                <a16:creationId xmlns:a16="http://schemas.microsoft.com/office/drawing/2014/main" id="{643BEE4A-94EB-4E1D-A1E1-9A2B55D03F41}"/>
              </a:ext>
            </a:extLst>
          </p:cNvPr>
          <p:cNvSpPr>
            <a:spLocks noGrp="1"/>
          </p:cNvSpPr>
          <p:nvPr>
            <p:ph type="ctrTitle"/>
          </p:nvPr>
        </p:nvSpPr>
        <p:spPr>
          <a:xfrm>
            <a:off x="457200" y="457200"/>
            <a:ext cx="8153400" cy="533400"/>
          </a:xfrm>
        </p:spPr>
        <p:txBody>
          <a:bodyPr/>
          <a:lstStyle/>
          <a:p>
            <a:r>
              <a:rPr lang="en-US" dirty="0">
                <a:solidFill>
                  <a:schemeClr val="bg1"/>
                </a:solidFill>
              </a:rPr>
              <a:t>Game 1: Pay Down (4 of 5)</a:t>
            </a:r>
          </a:p>
        </p:txBody>
      </p:sp>
      <p:sp>
        <p:nvSpPr>
          <p:cNvPr id="18" name="Title 2">
            <a:extLst>
              <a:ext uri="{FF2B5EF4-FFF2-40B4-BE49-F238E27FC236}">
                <a16:creationId xmlns:a16="http://schemas.microsoft.com/office/drawing/2014/main" id="{643BEE4A-94EB-4E1D-A1E1-9A2B55D03F41}"/>
              </a:ext>
              <a:ext uri="{C183D7F6-B498-43B3-948B-1728B52AA6E4}">
                <adec:decorative xmlns:adec="http://schemas.microsoft.com/office/drawing/2017/decorative" val="1"/>
              </a:ext>
            </a:extLst>
          </p:cNvPr>
          <p:cNvSpPr txBox="1">
            <a:spLocks/>
          </p:cNvSpPr>
          <p:nvPr/>
        </p:nvSpPr>
        <p:spPr>
          <a:xfrm>
            <a:off x="457200" y="457200"/>
            <a:ext cx="8153400" cy="533400"/>
          </a:xfrm>
          <a:prstGeom prst="rect">
            <a:avLst/>
          </a:prstGeom>
        </p:spPr>
        <p:txBody>
          <a:bodyPr>
            <a:noAutofit/>
          </a:bodyPr>
          <a:lstStyle>
            <a:lvl1pPr algn="l" rtl="0" eaLnBrk="1" fontAlgn="base" hangingPunct="1">
              <a:spcBef>
                <a:spcPct val="0"/>
              </a:spcBef>
              <a:spcAft>
                <a:spcPct val="0"/>
              </a:spcAft>
              <a:defRPr sz="3000" b="0" i="0" kern="1200">
                <a:solidFill>
                  <a:schemeClr val="tx2"/>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r>
              <a:rPr lang="en-US">
                <a:solidFill>
                  <a:schemeClr val="bg1"/>
                </a:solidFill>
              </a:rPr>
              <a:t>Game 1: Pay Down</a:t>
            </a:r>
            <a:endParaRPr lang="en-US" dirty="0">
              <a:solidFill>
                <a:schemeClr val="bg1"/>
              </a:solidFill>
            </a:endParaRPr>
          </a:p>
        </p:txBody>
      </p:sp>
      <p:pic>
        <p:nvPicPr>
          <p:cNvPr id="19" name="Picture 18">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793" y="5479016"/>
            <a:ext cx="660400" cy="622300"/>
          </a:xfrm>
          <a:prstGeom prst="rect">
            <a:avLst/>
          </a:prstGeom>
        </p:spPr>
      </p:pic>
      <p:sp>
        <p:nvSpPr>
          <p:cNvPr id="26" name="Title 2">
            <a:extLst>
              <a:ext uri="{FF2B5EF4-FFF2-40B4-BE49-F238E27FC236}">
                <a16:creationId xmlns:a16="http://schemas.microsoft.com/office/drawing/2014/main" id="{643BEE4A-94EB-4E1D-A1E1-9A2B55D03F41}"/>
              </a:ext>
              <a:ext uri="{C183D7F6-B498-43B3-948B-1728B52AA6E4}">
                <adec:decorative xmlns:adec="http://schemas.microsoft.com/office/drawing/2017/decorative" val="1"/>
              </a:ext>
            </a:extLst>
          </p:cNvPr>
          <p:cNvSpPr txBox="1">
            <a:spLocks/>
          </p:cNvSpPr>
          <p:nvPr/>
        </p:nvSpPr>
        <p:spPr>
          <a:xfrm>
            <a:off x="457200" y="457200"/>
            <a:ext cx="8153400" cy="533400"/>
          </a:xfrm>
          <a:prstGeom prst="rect">
            <a:avLst/>
          </a:prstGeom>
        </p:spPr>
        <p:txBody>
          <a:bodyPr>
            <a:noAutofit/>
          </a:bodyPr>
          <a:lstStyle>
            <a:lvl1pPr algn="l" rtl="0" eaLnBrk="1" fontAlgn="base" hangingPunct="1">
              <a:spcBef>
                <a:spcPct val="0"/>
              </a:spcBef>
              <a:spcAft>
                <a:spcPct val="0"/>
              </a:spcAft>
              <a:defRPr sz="3000" b="0" i="0" kern="1200">
                <a:solidFill>
                  <a:schemeClr val="tx2"/>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r>
              <a:rPr lang="en-US" dirty="0">
                <a:solidFill>
                  <a:schemeClr val="bg1"/>
                </a:solidFill>
              </a:rPr>
              <a:t>Game 1: Pay Down</a:t>
            </a:r>
          </a:p>
        </p:txBody>
      </p:sp>
      <p:pic>
        <p:nvPicPr>
          <p:cNvPr id="28" name="Picture 27" descr="First Move. Make Your Minimum Student Loan Paymen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30" y="1054985"/>
            <a:ext cx="4993063" cy="4424030"/>
          </a:xfrm>
          <a:prstGeom prst="rect">
            <a:avLst/>
          </a:prstGeom>
        </p:spPr>
      </p:pic>
      <p:pic>
        <p:nvPicPr>
          <p:cNvPr id="29" name="Picture 28">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65507" y="4027554"/>
            <a:ext cx="637674" cy="538725"/>
          </a:xfrm>
          <a:prstGeom prst="rect">
            <a:avLst/>
          </a:prstGeom>
        </p:spPr>
      </p:pic>
      <p:pic>
        <p:nvPicPr>
          <p:cNvPr id="2" name="Picture 1" descr="HEADS-UP! You're Putting Little or Nothing in Your Retirement Pla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008383"/>
            <a:ext cx="2845981" cy="1256048"/>
          </a:xfrm>
          <a:prstGeom prst="rect">
            <a:avLst/>
          </a:prstGeom>
        </p:spPr>
      </p:pic>
      <p:pic>
        <p:nvPicPr>
          <p:cNvPr id="30" name="Picture 29" descr="Next Level. Pay an Extra 3% of Your Paycheck Toward Your Loa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2307" y="3009830"/>
            <a:ext cx="2675405" cy="1524069"/>
          </a:xfrm>
          <a:prstGeom prst="rect">
            <a:avLst/>
          </a:prstGeom>
        </p:spPr>
      </p:pic>
      <p:pic>
        <p:nvPicPr>
          <p:cNvPr id="3" name="Picture 2" descr="ACHIEVEMENT. You've Paid off Your Loan Early. Now Start Saving for Retirement."/>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6183" y="4760635"/>
            <a:ext cx="4100610" cy="1803105"/>
          </a:xfrm>
          <a:prstGeom prst="rect">
            <a:avLst/>
          </a:prstGeom>
        </p:spPr>
      </p:pic>
    </p:spTree>
    <p:extLst>
      <p:ext uri="{BB962C8B-B14F-4D97-AF65-F5344CB8AC3E}">
        <p14:creationId xmlns:p14="http://schemas.microsoft.com/office/powerpoint/2010/main" val="83047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4392 0.04491 C -0.04549 0.04583 -0.04688 0.04722 -0.04861 0.04792 C -0.05191 0.0493 -0.06372 0.05046 -0.06597 0.05092 C -0.07205 0.05208 -0.07448 0.05393 -0.08108 0.05555 C -0.08333 0.05625 -0.08906 0.05764 -0.09149 0.0588 C -0.09358 0.05972 -0.09531 0.06088 -0.0974 0.0618 C -0.09896 0.0625 -0.10052 0.06273 -0.10208 0.06342 C -0.10399 0.06435 -0.1059 0.06551 -0.10781 0.06643 C -0.11007 0.06759 -0.11267 0.06782 -0.11476 0.06967 C -0.11667 0.07106 -0.11858 0.07292 -0.12066 0.0743 C -0.1217 0.075 -0.12309 0.075 -0.12413 0.07592 C -0.12604 0.07708 -0.12795 0.07893 -0.12986 0.08055 C -0.13142 0.08171 -0.13316 0.08241 -0.13455 0.08356 C -0.13698 0.08542 -0.14149 0.08981 -0.14149 0.08981 C -0.14688 0.10023 -0.14427 0.09653 -0.14844 0.10231 L -0.15313 0.12083 L -0.15434 0.12546 L -0.15556 0.13009 C -0.15712 0.14259 -0.15712 0.13773 -0.15556 0.15185 C -0.15521 0.1544 -0.15521 0.15717 -0.15434 0.15972 C -0.15295 0.16342 -0.14896 0.16574 -0.14618 0.16736 C -0.14514 0.16805 -0.14375 0.16829 -0.14271 0.16898 C -0.14115 0.16991 -0.13976 0.17153 -0.13802 0.17199 C -0.13542 0.17292 -0.13264 0.17315 -0.12986 0.17361 C -0.12882 0.17407 -0.12761 0.17477 -0.12639 0.17523 C -0.12274 0.17662 -0.11875 0.17755 -0.11476 0.17824 C -0.11059 0.17893 -0.10625 0.17917 -0.10208 0.17986 C -0.08507 0.18241 -0.10712 0.18055 -0.08455 0.18287 C -0.07847 0.18356 -0.07222 0.1838 -0.06597 0.18449 C -0.01823 0.18866 -0.04792 0.18634 -0.01024 0.18912 C 0.01337 0.19259 -0.00938 0.18958 0.03403 0.19213 C 0.03976 0.19259 0.04566 0.19305 0.05139 0.19375 C 0.05955 0.19467 0.06771 0.1963 0.07587 0.19676 C 0.09427 0.19815 0.10816 0.1993 0.12691 0.2 L 0.18038 0.20162 C 0.24913 0.19977 0.22239 0.2 0.26059 0.2 " pathEditMode="relative" ptsTypes="AAAAAAAAAAAAAAAAAAAAAAAAAAAAAAAAAAAA">
                                      <p:cBhvr>
                                        <p:cTn id="12" dur="2000" fill="hold"/>
                                        <p:tgtEl>
                                          <p:spTgt spid="29"/>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nodeType="clickEffect">
                                  <p:stCondLst>
                                    <p:cond delay="0"/>
                                  </p:stCondLst>
                                  <p:childTnLst>
                                    <p:animEffect transition="out" filter="wipe(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Master TEMPLATE 2015">
  <a:themeElements>
    <a:clrScheme name="Custom 7">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 Standard Template_4x3_ver2.pptx" id="{3BD65DC7-5628-8B46-986D-0D4C2C2BD40C}" vid="{2A8E1374-6B8E-9149-B04E-E126B36138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Saving for Tomorrow PPT</Template>
  <TotalTime>28770</TotalTime>
  <Words>1966</Words>
  <Application>Microsoft Office PowerPoint</Application>
  <PresentationFormat>On-screen Show (4:3)</PresentationFormat>
  <Paragraphs>205</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PPT Master TEMPLATE 2015</vt:lpstr>
      <vt:lpstr>Got Student Loan Debt? </vt:lpstr>
      <vt:lpstr>Speakers</vt:lpstr>
      <vt:lpstr>Totaling Up Student Debt </vt:lpstr>
      <vt:lpstr>But if you're putting little or nothing in your retirement plan ...</vt:lpstr>
      <vt:lpstr>Should You Pay Down  Your Loan or Save Up  for Retirement?    Let’s explore 2 options. </vt:lpstr>
      <vt:lpstr>Game 1: Pay Down (1 of 5)</vt:lpstr>
      <vt:lpstr>Game 1: Pay Down (2 of 5) </vt:lpstr>
      <vt:lpstr>Game 1: Pay Down (3 of 5)</vt:lpstr>
      <vt:lpstr>Game 1: Pay Down (4 of 5)</vt:lpstr>
      <vt:lpstr>Game 1: Pay Down (5 of 5) </vt:lpstr>
      <vt:lpstr>Game 2: Pay Down and Save Up (1 of 6)</vt:lpstr>
      <vt:lpstr>Game 2: Pay Down and Save Up (2 of 6)</vt:lpstr>
      <vt:lpstr>Game 2: Pay Down and Save Up (3 of 6)</vt:lpstr>
      <vt:lpstr>Game 2: Pay Down and Save Up (4 of 6)</vt:lpstr>
      <vt:lpstr>Game 2: Pay Down and Save Up (5 of 6)</vt:lpstr>
      <vt:lpstr>Game 2: Pay Down and Save Up (6 of 6)</vt:lpstr>
      <vt:lpstr>Why Join Your Plan?</vt:lpstr>
      <vt:lpstr>Why Join Your Plan? </vt:lpstr>
      <vt:lpstr>Want help figuring out your best move? </vt:lpstr>
      <vt:lpstr>Questions?</vt:lpstr>
      <vt:lpstr>Disclosures</vt:lpstr>
    </vt:vector>
  </TitlesOfParts>
  <Company>Standard Insurance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 Student Loan Debt?</dc:title>
  <dc:creator>The Standard</dc:creator>
  <cp:lastModifiedBy>Jayakumar Sekar</cp:lastModifiedBy>
  <cp:revision>512</cp:revision>
  <cp:lastPrinted>2018-12-13T18:19:56Z</cp:lastPrinted>
  <dcterms:created xsi:type="dcterms:W3CDTF">2017-10-03T20:58:50Z</dcterms:created>
  <dcterms:modified xsi:type="dcterms:W3CDTF">2022-09-21T15:28:47Z</dcterms:modified>
</cp:coreProperties>
</file>